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672" r:id="rId4"/>
    <p:sldId id="667" r:id="rId5"/>
    <p:sldId id="691" r:id="rId6"/>
    <p:sldId id="682" r:id="rId7"/>
    <p:sldId id="679" r:id="rId8"/>
    <p:sldId id="671" r:id="rId9"/>
    <p:sldId id="680" r:id="rId10"/>
    <p:sldId id="683" r:id="rId11"/>
    <p:sldId id="684" r:id="rId12"/>
    <p:sldId id="685" r:id="rId13"/>
    <p:sldId id="669" r:id="rId14"/>
    <p:sldId id="670" r:id="rId15"/>
    <p:sldId id="674" r:id="rId16"/>
    <p:sldId id="686" r:id="rId17"/>
    <p:sldId id="687" r:id="rId18"/>
    <p:sldId id="676" r:id="rId19"/>
    <p:sldId id="688" r:id="rId20"/>
    <p:sldId id="689" r:id="rId21"/>
    <p:sldId id="677" r:id="rId22"/>
    <p:sldId id="666" r:id="rId23"/>
    <p:sldId id="690" r:id="rId24"/>
    <p:sldId id="692" r:id="rId25"/>
    <p:sldId id="278" r:id="rId26"/>
  </p:sldIdLst>
  <p:sldSz cx="12192000" cy="6858000"/>
  <p:notesSz cx="7010400" cy="9223375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B8684D-D5BF-285D-EABE-4412B699D000}" name="Darielle J. Dannen" initials="DD" userId="S::djdannen@flaherty-hood.com::ee54beee-5223-4817-8b83-a858eb2e8ec0" providerId="AD"/>
  <p188:author id="{B18FAD8D-BEFD-D5B7-7BBC-E37083BDB75D}" name="Emma N. Nelson" initials="" userId="S::ennelson@flaherty-hood.com::afe80b50-9904-40b7-93f3-2d8593c23b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99"/>
    <a:srgbClr val="EB8921"/>
    <a:srgbClr val="005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57C1C3-AF2E-2479-0845-E0A50F35F9F5}" v="3" dt="2025-08-05T17:56:46.3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306DCA-19E4-4373-AFFF-D6EA55E41E36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630886E-8C35-40D8-AEC8-5DB501F1A3C9}">
      <dgm:prSet custT="1"/>
      <dgm:spPr/>
      <dgm:t>
        <a:bodyPr/>
        <a:lstStyle/>
        <a:p>
          <a:r>
            <a:rPr lang="en-US" sz="2900" b="1"/>
            <a:t>Business </a:t>
          </a:r>
          <a:r>
            <a:rPr lang="en-US" sz="2800" b="1"/>
            <a:t>Development</a:t>
          </a:r>
          <a:r>
            <a:rPr lang="en-US" sz="2900" b="1"/>
            <a:t> Public Infrastructure</a:t>
          </a:r>
          <a:r>
            <a:rPr lang="en-US" sz="2900"/>
            <a:t> (BDPI) grant program</a:t>
          </a:r>
        </a:p>
      </dgm:t>
    </dgm:pt>
    <dgm:pt modelId="{0EC9749B-B809-4B66-AA8A-D9D0ABB4D01C}" type="parTrans" cxnId="{0930E0D5-AD89-488C-9026-FFAC761C37E3}">
      <dgm:prSet/>
      <dgm:spPr/>
      <dgm:t>
        <a:bodyPr/>
        <a:lstStyle/>
        <a:p>
          <a:endParaRPr lang="en-US"/>
        </a:p>
      </dgm:t>
    </dgm:pt>
    <dgm:pt modelId="{F277B853-4837-4B42-AB44-E358BF829234}" type="sibTrans" cxnId="{0930E0D5-AD89-488C-9026-FFAC761C37E3}">
      <dgm:prSet/>
      <dgm:spPr/>
      <dgm:t>
        <a:bodyPr/>
        <a:lstStyle/>
        <a:p>
          <a:endParaRPr lang="en-US"/>
        </a:p>
      </dgm:t>
    </dgm:pt>
    <dgm:pt modelId="{DF9C9FB6-6731-4FB9-B9D7-CA65A1F4B03E}">
      <dgm:prSet custT="1"/>
      <dgm:spPr/>
      <dgm:t>
        <a:bodyPr/>
        <a:lstStyle/>
        <a:p>
          <a:r>
            <a:rPr lang="en-US" sz="2400"/>
            <a:t>Subd. 2 Eligible projects.  Added "or plants and plant-based products" to (5) in the list of eligible projects for which a county or city may be eligible to receive a grant:</a:t>
          </a:r>
        </a:p>
      </dgm:t>
    </dgm:pt>
    <dgm:pt modelId="{A1563BC5-14E8-44A9-9D96-D46D849D1446}" type="parTrans" cxnId="{9F56CA7C-6AC8-45BC-9A0C-270CC28C4D3D}">
      <dgm:prSet/>
      <dgm:spPr/>
      <dgm:t>
        <a:bodyPr/>
        <a:lstStyle/>
        <a:p>
          <a:endParaRPr lang="en-US"/>
        </a:p>
      </dgm:t>
    </dgm:pt>
    <dgm:pt modelId="{17859EF8-BCB8-47F9-860C-D7984BD4B66D}" type="sibTrans" cxnId="{9F56CA7C-6AC8-45BC-9A0C-270CC28C4D3D}">
      <dgm:prSet/>
      <dgm:spPr/>
      <dgm:t>
        <a:bodyPr/>
        <a:lstStyle/>
        <a:p>
          <a:endParaRPr lang="en-US"/>
        </a:p>
      </dgm:t>
    </dgm:pt>
    <dgm:pt modelId="{8BFABF14-29C9-4260-91EF-DB625B3F4BB3}">
      <dgm:prSet custT="1"/>
      <dgm:spPr/>
      <dgm:t>
        <a:bodyPr/>
        <a:lstStyle/>
        <a:p>
          <a:r>
            <a:rPr lang="en-US" sz="2400" i="1"/>
            <a:t>(5) agricultural processing, defined as transforming, packaging, sorting, or grading livestock or livestock products or </a:t>
          </a:r>
          <a:r>
            <a:rPr lang="en-US" sz="2400" b="1" i="1"/>
            <a:t>plants and plant-based products</a:t>
          </a:r>
          <a:r>
            <a:rPr lang="en-US" sz="2400" i="1"/>
            <a:t> into goods that are used for intermediate or final consumption, including goods for nonfood use;</a:t>
          </a:r>
          <a:endParaRPr lang="en-US" sz="2400"/>
        </a:p>
      </dgm:t>
    </dgm:pt>
    <dgm:pt modelId="{5B8318DA-F97D-4A2D-89EC-7953CC6978D7}" type="parTrans" cxnId="{EBC30382-6A6E-4644-8350-6B931AFC1B79}">
      <dgm:prSet/>
      <dgm:spPr/>
      <dgm:t>
        <a:bodyPr/>
        <a:lstStyle/>
        <a:p>
          <a:endParaRPr lang="en-US"/>
        </a:p>
      </dgm:t>
    </dgm:pt>
    <dgm:pt modelId="{CB807020-6D30-49A5-929D-EEDF08558506}" type="sibTrans" cxnId="{EBC30382-6A6E-4644-8350-6B931AFC1B79}">
      <dgm:prSet/>
      <dgm:spPr/>
      <dgm:t>
        <a:bodyPr/>
        <a:lstStyle/>
        <a:p>
          <a:endParaRPr lang="en-US"/>
        </a:p>
      </dgm:t>
    </dgm:pt>
    <dgm:pt modelId="{F79C8159-B187-46B5-AE2F-91DF9245D5E9}" type="pres">
      <dgm:prSet presAssocID="{43306DCA-19E4-4373-AFFF-D6EA55E41E36}" presName="Name0" presStyleCnt="0">
        <dgm:presLayoutVars>
          <dgm:dir/>
          <dgm:animLvl val="lvl"/>
          <dgm:resizeHandles val="exact"/>
        </dgm:presLayoutVars>
      </dgm:prSet>
      <dgm:spPr/>
    </dgm:pt>
    <dgm:pt modelId="{63221C44-1399-4CD1-8DD3-13656C75825D}" type="pres">
      <dgm:prSet presAssocID="{4630886E-8C35-40D8-AEC8-5DB501F1A3C9}" presName="composite" presStyleCnt="0"/>
      <dgm:spPr/>
    </dgm:pt>
    <dgm:pt modelId="{E71B6562-13EC-4963-AAB4-42065192DF7D}" type="pres">
      <dgm:prSet presAssocID="{4630886E-8C35-40D8-AEC8-5DB501F1A3C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2623A992-D477-49C7-B76B-320A8F170B5F}" type="pres">
      <dgm:prSet presAssocID="{4630886E-8C35-40D8-AEC8-5DB501F1A3C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0765CB62-97B0-409C-8DCC-785DE595FF4D}" type="presOf" srcId="{DF9C9FB6-6731-4FB9-B9D7-CA65A1F4B03E}" destId="{2623A992-D477-49C7-B76B-320A8F170B5F}" srcOrd="0" destOrd="0" presId="urn:microsoft.com/office/officeart/2005/8/layout/hList1"/>
    <dgm:cxn modelId="{9F56CA7C-6AC8-45BC-9A0C-270CC28C4D3D}" srcId="{4630886E-8C35-40D8-AEC8-5DB501F1A3C9}" destId="{DF9C9FB6-6731-4FB9-B9D7-CA65A1F4B03E}" srcOrd="0" destOrd="0" parTransId="{A1563BC5-14E8-44A9-9D96-D46D849D1446}" sibTransId="{17859EF8-BCB8-47F9-860C-D7984BD4B66D}"/>
    <dgm:cxn modelId="{EBC30382-6A6E-4644-8350-6B931AFC1B79}" srcId="{DF9C9FB6-6731-4FB9-B9D7-CA65A1F4B03E}" destId="{8BFABF14-29C9-4260-91EF-DB625B3F4BB3}" srcOrd="0" destOrd="0" parTransId="{5B8318DA-F97D-4A2D-89EC-7953CC6978D7}" sibTransId="{CB807020-6D30-49A5-929D-EEDF08558506}"/>
    <dgm:cxn modelId="{EB6C3DCB-4785-4531-90F6-31854F726785}" type="presOf" srcId="{43306DCA-19E4-4373-AFFF-D6EA55E41E36}" destId="{F79C8159-B187-46B5-AE2F-91DF9245D5E9}" srcOrd="0" destOrd="0" presId="urn:microsoft.com/office/officeart/2005/8/layout/hList1"/>
    <dgm:cxn modelId="{0930E0D5-AD89-488C-9026-FFAC761C37E3}" srcId="{43306DCA-19E4-4373-AFFF-D6EA55E41E36}" destId="{4630886E-8C35-40D8-AEC8-5DB501F1A3C9}" srcOrd="0" destOrd="0" parTransId="{0EC9749B-B809-4B66-AA8A-D9D0ABB4D01C}" sibTransId="{F277B853-4837-4B42-AB44-E358BF829234}"/>
    <dgm:cxn modelId="{B358A4D9-2BD4-48A5-B026-F89D21347513}" type="presOf" srcId="{4630886E-8C35-40D8-AEC8-5DB501F1A3C9}" destId="{E71B6562-13EC-4963-AAB4-42065192DF7D}" srcOrd="0" destOrd="0" presId="urn:microsoft.com/office/officeart/2005/8/layout/hList1"/>
    <dgm:cxn modelId="{7639D0E0-52C1-42EC-B444-CF1427D6997D}" type="presOf" srcId="{8BFABF14-29C9-4260-91EF-DB625B3F4BB3}" destId="{2623A992-D477-49C7-B76B-320A8F170B5F}" srcOrd="0" destOrd="1" presId="urn:microsoft.com/office/officeart/2005/8/layout/hList1"/>
    <dgm:cxn modelId="{7BF9F4EA-B879-4418-B7D7-6EED6B2CB046}" type="presParOf" srcId="{F79C8159-B187-46B5-AE2F-91DF9245D5E9}" destId="{63221C44-1399-4CD1-8DD3-13656C75825D}" srcOrd="0" destOrd="0" presId="urn:microsoft.com/office/officeart/2005/8/layout/hList1"/>
    <dgm:cxn modelId="{8AF904CC-7382-48C6-964C-1F9511FA13D4}" type="presParOf" srcId="{63221C44-1399-4CD1-8DD3-13656C75825D}" destId="{E71B6562-13EC-4963-AAB4-42065192DF7D}" srcOrd="0" destOrd="0" presId="urn:microsoft.com/office/officeart/2005/8/layout/hList1"/>
    <dgm:cxn modelId="{5B0E2E04-1A45-4C4E-8ED6-47B7E6E120E8}" type="presParOf" srcId="{63221C44-1399-4CD1-8DD3-13656C75825D}" destId="{2623A992-D477-49C7-B76B-320A8F170B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306DCA-19E4-4373-AFFF-D6EA55E41E36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30886E-8C35-40D8-AEC8-5DB501F1A3C9}">
      <dgm:prSet custT="1"/>
      <dgm:spPr/>
      <dgm:t>
        <a:bodyPr/>
        <a:lstStyle/>
        <a:p>
          <a:r>
            <a:rPr lang="en-US" sz="2800" b="1"/>
            <a:t>Forward Fund – removes the federal matching language</a:t>
          </a:r>
          <a:endParaRPr lang="en-US" sz="2800"/>
        </a:p>
      </dgm:t>
    </dgm:pt>
    <dgm:pt modelId="{0EC9749B-B809-4B66-AA8A-D9D0ABB4D01C}" type="parTrans" cxnId="{0930E0D5-AD89-488C-9026-FFAC761C37E3}">
      <dgm:prSet/>
      <dgm:spPr/>
      <dgm:t>
        <a:bodyPr/>
        <a:lstStyle/>
        <a:p>
          <a:endParaRPr lang="en-US"/>
        </a:p>
      </dgm:t>
    </dgm:pt>
    <dgm:pt modelId="{F277B853-4837-4B42-AB44-E358BF829234}" type="sibTrans" cxnId="{0930E0D5-AD89-488C-9026-FFAC761C37E3}">
      <dgm:prSet/>
      <dgm:spPr/>
      <dgm:t>
        <a:bodyPr/>
        <a:lstStyle/>
        <a:p>
          <a:endParaRPr lang="en-US"/>
        </a:p>
      </dgm:t>
    </dgm:pt>
    <dgm:pt modelId="{DF9C9FB6-6731-4FB9-B9D7-CA65A1F4B03E}">
      <dgm:prSet/>
      <dgm:spPr/>
      <dgm:t>
        <a:bodyPr/>
        <a:lstStyle/>
        <a:p>
          <a:r>
            <a:rPr lang="en-US">
              <a:latin typeface="TW Cen MT"/>
              <a:ea typeface="+mn-lt"/>
              <a:cs typeface="+mn-lt"/>
            </a:rPr>
            <a:t>Subd. 2. </a:t>
          </a:r>
          <a:r>
            <a:rPr lang="en-US" b="1">
              <a:latin typeface="TW Cen MT"/>
              <a:ea typeface="+mn-lt"/>
              <a:cs typeface="+mn-lt"/>
            </a:rPr>
            <a:t>Purpose.</a:t>
          </a:r>
          <a:r>
            <a:rPr lang="en-US">
              <a:latin typeface="TW Cen MT"/>
              <a:ea typeface="+mn-lt"/>
              <a:cs typeface="+mn-lt"/>
            </a:rPr>
            <a:t> The Minnesota forward fund account is created to increase the state's competitiveness by providing the state the authority and flexibility to facilitate private investment. The fund serves as a closing fund to allow the authority and flexibility to negotiate incentives to better compete with other states for business retention, expansion and attraction of projects in existing and new industries, </a:t>
          </a:r>
          <a:r>
            <a:rPr lang="en-US" b="1" u="sng">
              <a:latin typeface="TW Cen MT"/>
              <a:ea typeface="+mn-lt"/>
              <a:cs typeface="+mn-lt"/>
            </a:rPr>
            <a:t>and</a:t>
          </a:r>
          <a:r>
            <a:rPr lang="en-US">
              <a:latin typeface="TW Cen MT"/>
              <a:ea typeface="+mn-lt"/>
              <a:cs typeface="+mn-lt"/>
            </a:rPr>
            <a:t> develop properties for business use, </a:t>
          </a:r>
          <a:r>
            <a:rPr lang="en-US" b="1" strike="sngStrike">
              <a:latin typeface="TW Cen MT"/>
              <a:ea typeface="+mn-lt"/>
              <a:cs typeface="+mn-lt"/>
            </a:rPr>
            <a:t>and leverage to meet matching requirements of federal funding</a:t>
          </a:r>
          <a:r>
            <a:rPr lang="en-US" b="1">
              <a:latin typeface="TW Cen MT"/>
              <a:ea typeface="+mn-lt"/>
              <a:cs typeface="+mn-lt"/>
            </a:rPr>
            <a:t> </a:t>
          </a:r>
          <a:r>
            <a:rPr lang="en-US">
              <a:latin typeface="TW Cen MT"/>
              <a:ea typeface="+mn-lt"/>
              <a:cs typeface="+mn-lt"/>
            </a:rPr>
            <a:t>for resiliency in economic security and economic enhancement opportunities that provide the public high-quality employment opportunities. </a:t>
          </a:r>
          <a:r>
            <a:rPr lang="en-US">
              <a:latin typeface="TW Cen MT"/>
              <a:ea typeface="+mn-lt"/>
              <a:cs typeface="Arial"/>
            </a:rPr>
            <a:t> </a:t>
          </a:r>
          <a:endParaRPr lang="en-US"/>
        </a:p>
      </dgm:t>
    </dgm:pt>
    <dgm:pt modelId="{A1563BC5-14E8-44A9-9D96-D46D849D1446}" type="parTrans" cxnId="{9F56CA7C-6AC8-45BC-9A0C-270CC28C4D3D}">
      <dgm:prSet/>
      <dgm:spPr/>
      <dgm:t>
        <a:bodyPr/>
        <a:lstStyle/>
        <a:p>
          <a:endParaRPr lang="en-US"/>
        </a:p>
      </dgm:t>
    </dgm:pt>
    <dgm:pt modelId="{17859EF8-BCB8-47F9-860C-D7984BD4B66D}" type="sibTrans" cxnId="{9F56CA7C-6AC8-45BC-9A0C-270CC28C4D3D}">
      <dgm:prSet/>
      <dgm:spPr/>
      <dgm:t>
        <a:bodyPr/>
        <a:lstStyle/>
        <a:p>
          <a:endParaRPr lang="en-US"/>
        </a:p>
      </dgm:t>
    </dgm:pt>
    <dgm:pt modelId="{F79C8159-B187-46B5-AE2F-91DF9245D5E9}" type="pres">
      <dgm:prSet presAssocID="{43306DCA-19E4-4373-AFFF-D6EA55E41E36}" presName="Name0" presStyleCnt="0">
        <dgm:presLayoutVars>
          <dgm:dir/>
          <dgm:animLvl val="lvl"/>
          <dgm:resizeHandles val="exact"/>
        </dgm:presLayoutVars>
      </dgm:prSet>
      <dgm:spPr/>
    </dgm:pt>
    <dgm:pt modelId="{63221C44-1399-4CD1-8DD3-13656C75825D}" type="pres">
      <dgm:prSet presAssocID="{4630886E-8C35-40D8-AEC8-5DB501F1A3C9}" presName="composite" presStyleCnt="0"/>
      <dgm:spPr/>
    </dgm:pt>
    <dgm:pt modelId="{E71B6562-13EC-4963-AAB4-42065192DF7D}" type="pres">
      <dgm:prSet presAssocID="{4630886E-8C35-40D8-AEC8-5DB501F1A3C9}" presName="parTx" presStyleLbl="alignNode1" presStyleIdx="0" presStyleCnt="1" custScaleY="145006" custLinFactNeighborX="-300" custLinFactNeighborY="-16381">
        <dgm:presLayoutVars>
          <dgm:chMax val="0"/>
          <dgm:chPref val="0"/>
          <dgm:bulletEnabled val="1"/>
        </dgm:presLayoutVars>
      </dgm:prSet>
      <dgm:spPr/>
    </dgm:pt>
    <dgm:pt modelId="{2623A992-D477-49C7-B76B-320A8F170B5F}" type="pres">
      <dgm:prSet presAssocID="{4630886E-8C35-40D8-AEC8-5DB501F1A3C9}" presName="desTx" presStyleLbl="alignAccFollowNode1" presStyleIdx="0" presStyleCnt="1" custScaleY="103974" custLinFactNeighborX="-300" custLinFactNeighborY="5260">
        <dgm:presLayoutVars>
          <dgm:bulletEnabled val="1"/>
        </dgm:presLayoutVars>
      </dgm:prSet>
      <dgm:spPr/>
    </dgm:pt>
  </dgm:ptLst>
  <dgm:cxnLst>
    <dgm:cxn modelId="{0765CB62-97B0-409C-8DCC-785DE595FF4D}" type="presOf" srcId="{DF9C9FB6-6731-4FB9-B9D7-CA65A1F4B03E}" destId="{2623A992-D477-49C7-B76B-320A8F170B5F}" srcOrd="0" destOrd="0" presId="urn:microsoft.com/office/officeart/2005/8/layout/hList1"/>
    <dgm:cxn modelId="{9F56CA7C-6AC8-45BC-9A0C-270CC28C4D3D}" srcId="{4630886E-8C35-40D8-AEC8-5DB501F1A3C9}" destId="{DF9C9FB6-6731-4FB9-B9D7-CA65A1F4B03E}" srcOrd="0" destOrd="0" parTransId="{A1563BC5-14E8-44A9-9D96-D46D849D1446}" sibTransId="{17859EF8-BCB8-47F9-860C-D7984BD4B66D}"/>
    <dgm:cxn modelId="{EB6C3DCB-4785-4531-90F6-31854F726785}" type="presOf" srcId="{43306DCA-19E4-4373-AFFF-D6EA55E41E36}" destId="{F79C8159-B187-46B5-AE2F-91DF9245D5E9}" srcOrd="0" destOrd="0" presId="urn:microsoft.com/office/officeart/2005/8/layout/hList1"/>
    <dgm:cxn modelId="{0930E0D5-AD89-488C-9026-FFAC761C37E3}" srcId="{43306DCA-19E4-4373-AFFF-D6EA55E41E36}" destId="{4630886E-8C35-40D8-AEC8-5DB501F1A3C9}" srcOrd="0" destOrd="0" parTransId="{0EC9749B-B809-4B66-AA8A-D9D0ABB4D01C}" sibTransId="{F277B853-4837-4B42-AB44-E358BF829234}"/>
    <dgm:cxn modelId="{B358A4D9-2BD4-48A5-B026-F89D21347513}" type="presOf" srcId="{4630886E-8C35-40D8-AEC8-5DB501F1A3C9}" destId="{E71B6562-13EC-4963-AAB4-42065192DF7D}" srcOrd="0" destOrd="0" presId="urn:microsoft.com/office/officeart/2005/8/layout/hList1"/>
    <dgm:cxn modelId="{7BF9F4EA-B879-4418-B7D7-6EED6B2CB046}" type="presParOf" srcId="{F79C8159-B187-46B5-AE2F-91DF9245D5E9}" destId="{63221C44-1399-4CD1-8DD3-13656C75825D}" srcOrd="0" destOrd="0" presId="urn:microsoft.com/office/officeart/2005/8/layout/hList1"/>
    <dgm:cxn modelId="{8AF904CC-7382-48C6-964C-1F9511FA13D4}" type="presParOf" srcId="{63221C44-1399-4CD1-8DD3-13656C75825D}" destId="{E71B6562-13EC-4963-AAB4-42065192DF7D}" srcOrd="0" destOrd="0" presId="urn:microsoft.com/office/officeart/2005/8/layout/hList1"/>
    <dgm:cxn modelId="{5B0E2E04-1A45-4C4E-8ED6-47B7E6E120E8}" type="presParOf" srcId="{63221C44-1399-4CD1-8DD3-13656C75825D}" destId="{2623A992-D477-49C7-B76B-320A8F170B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B6562-13EC-4963-AAB4-42065192DF7D}">
      <dsp:nvSpPr>
        <dsp:cNvPr id="0" name=""/>
        <dsp:cNvSpPr/>
      </dsp:nvSpPr>
      <dsp:spPr>
        <a:xfrm>
          <a:off x="0" y="7420"/>
          <a:ext cx="10058399" cy="1353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Business </a:t>
          </a:r>
          <a:r>
            <a:rPr lang="en-US" sz="2800" b="1" kern="1200"/>
            <a:t>Development</a:t>
          </a:r>
          <a:r>
            <a:rPr lang="en-US" sz="2900" b="1" kern="1200"/>
            <a:t> Public Infrastructure</a:t>
          </a:r>
          <a:r>
            <a:rPr lang="en-US" sz="2900" kern="1200"/>
            <a:t> (BDPI) grant program</a:t>
          </a:r>
        </a:p>
      </dsp:txBody>
      <dsp:txXfrm>
        <a:off x="0" y="7420"/>
        <a:ext cx="10058399" cy="1353600"/>
      </dsp:txXfrm>
    </dsp:sp>
    <dsp:sp modelId="{2623A992-D477-49C7-B76B-320A8F170B5F}">
      <dsp:nvSpPr>
        <dsp:cNvPr id="0" name=""/>
        <dsp:cNvSpPr/>
      </dsp:nvSpPr>
      <dsp:spPr>
        <a:xfrm>
          <a:off x="0" y="1361020"/>
          <a:ext cx="10058399" cy="277382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Subd. 2 Eligible projects.  Added "or plants and plant-based products" to (5) in the list of eligible projects for which a county or city may be eligible to receive a grant: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kern="1200"/>
            <a:t>(5) agricultural processing, defined as transforming, packaging, sorting, or grading livestock or livestock products or </a:t>
          </a:r>
          <a:r>
            <a:rPr lang="en-US" sz="2400" b="1" i="1" kern="1200"/>
            <a:t>plants and plant-based products</a:t>
          </a:r>
          <a:r>
            <a:rPr lang="en-US" sz="2400" i="1" kern="1200"/>
            <a:t> into goods that are used for intermediate or final consumption, including goods for nonfood use;</a:t>
          </a:r>
          <a:endParaRPr lang="en-US" sz="2400" kern="1200"/>
        </a:p>
      </dsp:txBody>
      <dsp:txXfrm>
        <a:off x="0" y="1361020"/>
        <a:ext cx="10058399" cy="2773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B6562-13EC-4963-AAB4-42065192DF7D}">
      <dsp:nvSpPr>
        <dsp:cNvPr id="0" name=""/>
        <dsp:cNvSpPr/>
      </dsp:nvSpPr>
      <dsp:spPr>
        <a:xfrm>
          <a:off x="0" y="0"/>
          <a:ext cx="10058399" cy="10022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Forward Fund – removes the federal matching language</a:t>
          </a:r>
          <a:endParaRPr lang="en-US" sz="2800" kern="1200"/>
        </a:p>
      </dsp:txBody>
      <dsp:txXfrm>
        <a:off x="0" y="0"/>
        <a:ext cx="10058399" cy="1002281"/>
      </dsp:txXfrm>
    </dsp:sp>
    <dsp:sp modelId="{2623A992-D477-49C7-B76B-320A8F170B5F}">
      <dsp:nvSpPr>
        <dsp:cNvPr id="0" name=""/>
        <dsp:cNvSpPr/>
      </dsp:nvSpPr>
      <dsp:spPr>
        <a:xfrm>
          <a:off x="0" y="981094"/>
          <a:ext cx="10058399" cy="320228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TW Cen MT"/>
              <a:ea typeface="+mn-lt"/>
              <a:cs typeface="+mn-lt"/>
            </a:rPr>
            <a:t>Subd. 2. </a:t>
          </a:r>
          <a:r>
            <a:rPr lang="en-US" sz="2400" b="1" kern="1200">
              <a:latin typeface="TW Cen MT"/>
              <a:ea typeface="+mn-lt"/>
              <a:cs typeface="+mn-lt"/>
            </a:rPr>
            <a:t>Purpose.</a:t>
          </a:r>
          <a:r>
            <a:rPr lang="en-US" sz="2400" kern="1200">
              <a:latin typeface="TW Cen MT"/>
              <a:ea typeface="+mn-lt"/>
              <a:cs typeface="+mn-lt"/>
            </a:rPr>
            <a:t> The Minnesota forward fund account is created to increase the state's competitiveness by providing the state the authority and flexibility to facilitate private investment. The fund serves as a closing fund to allow the authority and flexibility to negotiate incentives to better compete with other states for business retention, expansion and attraction of projects in existing and new industries, </a:t>
          </a:r>
          <a:r>
            <a:rPr lang="en-US" sz="2400" b="1" u="sng" kern="1200">
              <a:latin typeface="TW Cen MT"/>
              <a:ea typeface="+mn-lt"/>
              <a:cs typeface="+mn-lt"/>
            </a:rPr>
            <a:t>and</a:t>
          </a:r>
          <a:r>
            <a:rPr lang="en-US" sz="2400" kern="1200">
              <a:latin typeface="TW Cen MT"/>
              <a:ea typeface="+mn-lt"/>
              <a:cs typeface="+mn-lt"/>
            </a:rPr>
            <a:t> develop properties for business use, </a:t>
          </a:r>
          <a:r>
            <a:rPr lang="en-US" sz="2400" b="1" strike="sngStrike" kern="1200">
              <a:latin typeface="TW Cen MT"/>
              <a:ea typeface="+mn-lt"/>
              <a:cs typeface="+mn-lt"/>
            </a:rPr>
            <a:t>and leverage to meet matching requirements of federal funding</a:t>
          </a:r>
          <a:r>
            <a:rPr lang="en-US" sz="2400" b="1" kern="1200">
              <a:latin typeface="TW Cen MT"/>
              <a:ea typeface="+mn-lt"/>
              <a:cs typeface="+mn-lt"/>
            </a:rPr>
            <a:t> </a:t>
          </a:r>
          <a:r>
            <a:rPr lang="en-US" sz="2400" kern="1200">
              <a:latin typeface="TW Cen MT"/>
              <a:ea typeface="+mn-lt"/>
              <a:cs typeface="+mn-lt"/>
            </a:rPr>
            <a:t>for resiliency in economic security and economic enhancement opportunities that provide the public high-quality employment opportunities. </a:t>
          </a:r>
          <a:r>
            <a:rPr lang="en-US" sz="2400" kern="1200">
              <a:latin typeface="TW Cen MT"/>
              <a:ea typeface="+mn-lt"/>
              <a:cs typeface="Arial"/>
            </a:rPr>
            <a:t> </a:t>
          </a:r>
          <a:endParaRPr lang="en-US" sz="2400" kern="1200"/>
        </a:p>
      </dsp:txBody>
      <dsp:txXfrm>
        <a:off x="0" y="981094"/>
        <a:ext cx="10058399" cy="3202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178A8-8649-4BF6-906D-4CADC34BE70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38650"/>
            <a:ext cx="5607050" cy="3632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E2EB8-C9AD-4CAA-BB8F-32E890B1F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Timelines: </a:t>
            </a:r>
          </a:p>
          <a:p>
            <a:r>
              <a:rPr lang="en-US"/>
              <a:t>Expect the Greater MN Housing Infrastructure grant program awards to be approved by the board in October. </a:t>
            </a:r>
          </a:p>
          <a:p>
            <a:r>
              <a:rPr lang="en-US"/>
              <a:t>Expect to release another RFP for the Greater MN Housing Infrastructure grant program in the spring – the Agency believes there are cities and counties that didn’t apply in the first round so do apply if you have projects that could qualify – look for a spring RFP!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E2EB8-C9AD-4CAA-BB8F-32E890B1F5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8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New federal Medicaid requirements also </a:t>
            </a:r>
            <a:r>
              <a:rPr lang="en-US">
                <a:ea typeface="Calibri"/>
                <a:cs typeface="Calibri"/>
              </a:rPr>
              <a:t>requires more frequent eligibility checks and recipients to meet/prove they meet 80 </a:t>
            </a:r>
            <a:r>
              <a:rPr lang="en-US" err="1">
                <a:ea typeface="Calibri"/>
                <a:cs typeface="Calibri"/>
              </a:rPr>
              <a:t>hrs</a:t>
            </a:r>
            <a:r>
              <a:rPr lang="en-US">
                <a:ea typeface="Calibri"/>
                <a:cs typeface="Calibri"/>
              </a:rPr>
              <a:t>/month work requirements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E2EB8-C9AD-4CAA-BB8F-32E890B1F5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49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BA41-F2C9-532E-F44A-4BF1A411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E028F-645B-6718-51D7-809F62E0C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8EEF-0544-1649-7F57-04ADA4A3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FF6B9-AF11-7628-FB05-09DD6315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D5FEE-8A6F-F756-3207-7CC0D9E1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6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7E51-3145-31CC-32D0-D9C00C52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A9BBB-6675-2C8B-111F-B6F193178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28553-309D-815D-691D-10E23CDA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2E9FC-E64F-5459-D35F-D5DCFEB6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14B9A-B450-DFF3-CCAB-0F1FB77E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2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EED07-3CC1-0552-07A2-351256B15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61E4A-EF64-09B0-124E-718D47F23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D8860-FD8D-C589-4DFC-21AFA195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90BA7-177E-D88D-EB63-A7679C6D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E0404-180D-F72C-0091-E7C5B288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45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4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0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1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8/5/2025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73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8/5/2025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08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27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C6BB5-DB84-36B7-752B-EDDE0010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63311-5B98-BA2B-4530-FB790FADA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159B9-5B98-005C-A6E4-3D6CF8D3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12DA9-F1DA-7372-F98A-DCA05EF9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13ABB-46BE-A4E6-3E62-F0D4BD60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06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42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4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3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CBA62-8E0E-BB17-DBE2-FF7C9E058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9AD4C-F969-7934-14E5-F7AD9D20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5FCE2-1629-68B1-7994-DE0CCE9C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A28B9-F7C1-6940-ED39-A3470CA4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95761-1673-8BF3-973E-FEF491CC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5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19E7-4C15-4206-A898-8EF2CA5A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23772-0883-B6C1-F044-76CB617DC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67A00-5A3A-24C5-C6C9-2B57C4432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39FE3-954D-C475-D3C8-F592EA0A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00310-C207-E5C1-6ACB-06180C6F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11E4C-8CDD-37AA-227B-C599CF0A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0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463A-FC73-28BC-BA78-506813F2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593E5-F45D-3D5B-B80C-F2BBFF17A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3BE2E9-EA61-4DE0-9B89-00506C02E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E8DC4-81E1-26EA-ACBD-1D186FD51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5F4B4-3319-0241-78F4-E91A79BDDD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AEE63B-BD79-ED9D-CB6F-944DED9E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7395C-CD4B-D349-4025-FBB96F32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AA03E-8CB2-4136-DDCA-33E4EE1B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6F6A-5C37-9985-171B-88E08AE0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11A5C1-13D4-D463-6AE4-7414B1526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09606-4267-60A3-40DB-54F1D6C9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C056E-9996-00CD-3C75-09FEA16D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30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73E6D-682E-F861-7EF7-D3870ADAA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8AD4F-8FE0-B2EC-29F0-784C9CCA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E9EA7-3CB4-7A2C-086D-28F249CA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C0A5-C113-11BD-2CC0-CAE3E31C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7840-8204-F514-EEAF-6A1BF2DF6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5F7CD-214F-6924-51E8-3C791ECFB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D72A7-5CC9-650C-3D91-3A1F6D38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20FB8-D9E5-3C6E-CEA8-BC08FAC73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0FF11-D61D-4A2A-1807-CCED0FD7B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8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EC014-002B-A8EA-915F-EB978E31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B69346-B934-E728-4E66-C4A481D98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90707-2386-2746-9ADB-89F5308D7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4DBB2-20C8-7013-EB94-97F49C0B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0E09A-B4A0-62FE-47C9-90D08E5A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8E646-276B-E3E8-4E0B-340142B3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4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996DFB-D0E9-77AA-EA63-388FCED0A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879D2-68DE-0CF3-A85A-BF8827452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DC1CA-E6FE-98D6-24B2-3417CFC55F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B002-53AE-4A9D-BBCF-7F5F5EAF62A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5C666-2E6E-755A-0464-50A9C6D16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839B0-55D1-DE0E-6A8B-14C913D65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07E55-E2B1-40D3-BB16-A98228E4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03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D5433C-DEA9-97E4-587F-99D8DE88ED6E}"/>
              </a:ext>
            </a:extLst>
          </p:cNvPr>
          <p:cNvSpPr/>
          <p:nvPr/>
        </p:nvSpPr>
        <p:spPr>
          <a:xfrm>
            <a:off x="0" y="4987636"/>
            <a:ext cx="12192000" cy="1870363"/>
          </a:xfrm>
          <a:prstGeom prst="rect">
            <a:avLst/>
          </a:prstGeom>
          <a:ln>
            <a:solidFill>
              <a:srgbClr val="005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892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77F328-73FE-6A57-FE7F-D04DDA524CE4}"/>
              </a:ext>
            </a:extLst>
          </p:cNvPr>
          <p:cNvCxnSpPr/>
          <p:nvPr/>
        </p:nvCxnSpPr>
        <p:spPr>
          <a:xfrm flipV="1">
            <a:off x="0" y="4932958"/>
            <a:ext cx="12192000" cy="0"/>
          </a:xfrm>
          <a:prstGeom prst="line">
            <a:avLst/>
          </a:prstGeom>
          <a:ln w="127000">
            <a:solidFill>
              <a:srgbClr val="EB8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F521C9F-7145-CB8F-7A17-7917550B924D}"/>
              </a:ext>
            </a:extLst>
          </p:cNvPr>
          <p:cNvSpPr/>
          <p:nvPr/>
        </p:nvSpPr>
        <p:spPr>
          <a:xfrm>
            <a:off x="0" y="2901820"/>
            <a:ext cx="12192000" cy="1968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C90"/>
              </a:solidFill>
            </a:endParaRPr>
          </a:p>
        </p:txBody>
      </p:sp>
      <p:pic>
        <p:nvPicPr>
          <p:cNvPr id="11" name="Picture 10" descr="A logo with blue text&#10;&#10;Description automatically generated">
            <a:extLst>
              <a:ext uri="{FF2B5EF4-FFF2-40B4-BE49-F238E27FC236}">
                <a16:creationId xmlns:a16="http://schemas.microsoft.com/office/drawing/2014/main" id="{269101BE-5D5E-1400-50EE-B86809890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8" y="424230"/>
            <a:ext cx="4357396" cy="1882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8F692B-3640-CC9B-8EE4-2C3E0C716B6C}"/>
              </a:ext>
            </a:extLst>
          </p:cNvPr>
          <p:cNvSpPr txBox="1"/>
          <p:nvPr/>
        </p:nvSpPr>
        <p:spPr>
          <a:xfrm>
            <a:off x="745758" y="3563560"/>
            <a:ext cx="103126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a typeface="Calibri"/>
                <a:cs typeface="Calibri"/>
              </a:rPr>
              <a:t>Legislative Update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FD94D6-4D33-877D-EA5F-54DAC063FED0}"/>
              </a:ext>
            </a:extLst>
          </p:cNvPr>
          <p:cNvSpPr txBox="1"/>
          <p:nvPr/>
        </p:nvSpPr>
        <p:spPr>
          <a:xfrm>
            <a:off x="745758" y="5233441"/>
            <a:ext cx="778598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Calibri"/>
              </a:rPr>
              <a:t>Darielle Dannen, Executive Director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July 17, 2025</a:t>
            </a:r>
            <a:endParaRPr lang="en-US" sz="36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362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 with a dome and a snow covered ground with Minnesota State Capitol in the background&#10;&#10;AI-generated content may be incorrect.">
            <a:extLst>
              <a:ext uri="{FF2B5EF4-FFF2-40B4-BE49-F238E27FC236}">
                <a16:creationId xmlns:a16="http://schemas.microsoft.com/office/drawing/2014/main" id="{6BABB977-726A-03B5-B859-FCCEF50172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90" b="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6939F4-18AE-0A18-D9BF-6044505C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656" y="201605"/>
            <a:ext cx="5861798" cy="25202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DEED Economic Development Programs</a:t>
            </a:r>
          </a:p>
        </p:txBody>
      </p:sp>
    </p:spTree>
    <p:extLst>
      <p:ext uri="{BB962C8B-B14F-4D97-AF65-F5344CB8AC3E}">
        <p14:creationId xmlns:p14="http://schemas.microsoft.com/office/powerpoint/2010/main" val="3333917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9B9978-FED0-CD9F-04AE-49F22A79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/>
              <a:t>Business and Community Development Programs</a:t>
            </a:r>
          </a:p>
        </p:txBody>
      </p:sp>
      <p:pic>
        <p:nvPicPr>
          <p:cNvPr id="12" name="Picture 11" descr="A row of buildings on a street&#10;&#10;Description automatically generated">
            <a:extLst>
              <a:ext uri="{FF2B5EF4-FFF2-40B4-BE49-F238E27FC236}">
                <a16:creationId xmlns:a16="http://schemas.microsoft.com/office/drawing/2014/main" id="{282745A2-E790-B66F-FE33-4604D2299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r="65878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8B9C2C-D95C-FF04-0713-8CA4186E5E1D}"/>
              </a:ext>
            </a:extLst>
          </p:cNvPr>
          <p:cNvSpPr txBox="1"/>
          <p:nvPr/>
        </p:nvSpPr>
        <p:spPr>
          <a:xfrm>
            <a:off x="5172074" y="2108201"/>
            <a:ext cx="5983606" cy="42721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endParaRPr lang="en-US" sz="1500" b="0" i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15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1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4935F3-6230-5AF0-8422-2CAFDA863A00}"/>
              </a:ext>
            </a:extLst>
          </p:cNvPr>
          <p:cNvGraphicFramePr>
            <a:graphicFrameLocks noGrp="1"/>
          </p:cNvGraphicFramePr>
          <p:nvPr/>
        </p:nvGraphicFramePr>
        <p:xfrm>
          <a:off x="4953166" y="2128673"/>
          <a:ext cx="6824704" cy="4205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12352">
                  <a:extLst>
                    <a:ext uri="{9D8B030D-6E8A-4147-A177-3AD203B41FA5}">
                      <a16:colId xmlns:a16="http://schemas.microsoft.com/office/drawing/2014/main" val="2554957363"/>
                    </a:ext>
                  </a:extLst>
                </a:gridCol>
                <a:gridCol w="3412352">
                  <a:extLst>
                    <a:ext uri="{9D8B030D-6E8A-4147-A177-3AD203B41FA5}">
                      <a16:colId xmlns:a16="http://schemas.microsoft.com/office/drawing/2014/main" val="2214411815"/>
                    </a:ext>
                  </a:extLst>
                </a:gridCol>
              </a:tblGrid>
              <a:tr h="547978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Jobs Bill FY26-27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306567"/>
                  </a:ext>
                </a:extLst>
              </a:tr>
              <a:tr h="547978">
                <a:tc>
                  <a:txBody>
                    <a:bodyPr/>
                    <a:lstStyle/>
                    <a:p>
                      <a:r>
                        <a:rPr lang="en-US" sz="2400"/>
                        <a:t>Minnesota Investment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$24.74 million (base)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346817"/>
                  </a:ext>
                </a:extLst>
              </a:tr>
              <a:tr h="547978">
                <a:tc>
                  <a:txBody>
                    <a:bodyPr/>
                    <a:lstStyle/>
                    <a:p>
                      <a:r>
                        <a:rPr lang="en-US" sz="2400"/>
                        <a:t>Job Creation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$9.9 million ($6.1 million cut)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629090"/>
                  </a:ext>
                </a:extLst>
              </a:tr>
              <a:tr h="547978">
                <a:tc>
                  <a:txBody>
                    <a:bodyPr/>
                    <a:lstStyle/>
                    <a:p>
                      <a:r>
                        <a:rPr lang="en-US" sz="2400"/>
                        <a:t>Redevelopment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$2.492 million ($2 million cut)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30421"/>
                  </a:ext>
                </a:extLst>
              </a:tr>
              <a:tr h="547978">
                <a:tc>
                  <a:txBody>
                    <a:bodyPr/>
                    <a:lstStyle/>
                    <a:p>
                      <a:r>
                        <a:rPr lang="en-US" sz="2400"/>
                        <a:t>Cleanup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$3.544 million (base) + $1.4 million remediation fund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458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47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2AF44-FC63-FAFB-8893-AA1B6DBA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25FF8B-50D3-E566-31A6-7C66046FC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/>
              <a:t>Business and Community Development Programs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3A364-028B-0C8E-64C1-58A5F28E2B8B}"/>
              </a:ext>
            </a:extLst>
          </p:cNvPr>
          <p:cNvSpPr txBox="1"/>
          <p:nvPr/>
        </p:nvSpPr>
        <p:spPr>
          <a:xfrm>
            <a:off x="5172074" y="2108201"/>
            <a:ext cx="5983606" cy="42721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endParaRPr lang="en-US" sz="1500" b="0" i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15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1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FCDB4F-E0EB-E994-D895-0F3728989831}"/>
              </a:ext>
            </a:extLst>
          </p:cNvPr>
          <p:cNvGraphicFramePr>
            <a:graphicFrameLocks noGrp="1"/>
          </p:cNvGraphicFramePr>
          <p:nvPr/>
        </p:nvGraphicFramePr>
        <p:xfrm>
          <a:off x="5172074" y="2128673"/>
          <a:ext cx="6605796" cy="41141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96492">
                  <a:extLst>
                    <a:ext uri="{9D8B030D-6E8A-4147-A177-3AD203B41FA5}">
                      <a16:colId xmlns:a16="http://schemas.microsoft.com/office/drawing/2014/main" val="2554957363"/>
                    </a:ext>
                  </a:extLst>
                </a:gridCol>
                <a:gridCol w="3809304">
                  <a:extLst>
                    <a:ext uri="{9D8B030D-6E8A-4147-A177-3AD203B41FA5}">
                      <a16:colId xmlns:a16="http://schemas.microsoft.com/office/drawing/2014/main" val="2214411815"/>
                    </a:ext>
                  </a:extLst>
                </a:gridCol>
              </a:tblGrid>
              <a:tr h="547978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Jobs Bill FY26-27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306567"/>
                  </a:ext>
                </a:extLst>
              </a:tr>
              <a:tr h="547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Small Business Assistance Partnerships Program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$5.45 million (base)</a:t>
                      </a:r>
                    </a:p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346817"/>
                  </a:ext>
                </a:extLst>
              </a:tr>
              <a:tr h="547978">
                <a:tc>
                  <a:txBody>
                    <a:bodyPr/>
                    <a:lstStyle/>
                    <a:p>
                      <a:r>
                        <a:rPr lang="en-US" sz="2400"/>
                        <a:t>Child Care Economic Development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$3 million (base)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629090"/>
                  </a:ext>
                </a:extLst>
              </a:tr>
              <a:tr h="547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BDPI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$4.574 million (base)</a:t>
                      </a:r>
                    </a:p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30421"/>
                  </a:ext>
                </a:extLst>
              </a:tr>
            </a:tbl>
          </a:graphicData>
        </a:graphic>
      </p:graphicFrame>
      <p:pic>
        <p:nvPicPr>
          <p:cNvPr id="3" name="Picture 2" descr="A building next to a body of water&#10;&#10;AI-generated content may be incorrect.">
            <a:extLst>
              <a:ext uri="{FF2B5EF4-FFF2-40B4-BE49-F238E27FC236}">
                <a16:creationId xmlns:a16="http://schemas.microsoft.com/office/drawing/2014/main" id="{EB3F4D33-0A0A-8D69-AFF7-991762790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90" t="-56" r="18487" b="-166"/>
          <a:stretch/>
        </p:blipFill>
        <p:spPr>
          <a:xfrm>
            <a:off x="0" y="354"/>
            <a:ext cx="4780631" cy="64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3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77D7-335F-7999-70F7-0A194F93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/>
              <a:t>Business and Community Development – Policy Changes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12FEF4FF-382A-B09B-4EBD-928706472492}"/>
              </a:ext>
            </a:extLst>
          </p:cNvPr>
          <p:cNvGraphicFramePr/>
          <p:nvPr/>
        </p:nvGraphicFramePr>
        <p:xfrm>
          <a:off x="1096963" y="2098514"/>
          <a:ext cx="10058400" cy="414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952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C53E-E492-DDD8-FDCD-9682CCF7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C702-D6C3-5FDD-2D46-E40226A7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/>
              <a:t>Business and Community Development – Policy Changes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5602B440-68E8-189C-6A08-CD0707A2174B}"/>
              </a:ext>
            </a:extLst>
          </p:cNvPr>
          <p:cNvGraphicFramePr/>
          <p:nvPr/>
        </p:nvGraphicFramePr>
        <p:xfrm>
          <a:off x="1147812" y="2057402"/>
          <a:ext cx="10058400" cy="418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033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9B9978-FED0-CD9F-04AE-49F22A79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/>
              <a:t>Workforce Development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A3B620-638B-4D68-BBB6-D5D2EA2CD8FD}"/>
              </a:ext>
            </a:extLst>
          </p:cNvPr>
          <p:cNvGraphicFramePr>
            <a:graphicFrameLocks noGrp="1"/>
          </p:cNvGraphicFramePr>
          <p:nvPr/>
        </p:nvGraphicFramePr>
        <p:xfrm>
          <a:off x="643467" y="2523849"/>
          <a:ext cx="6809957" cy="402336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354617">
                  <a:extLst>
                    <a:ext uri="{9D8B030D-6E8A-4147-A177-3AD203B41FA5}">
                      <a16:colId xmlns:a16="http://schemas.microsoft.com/office/drawing/2014/main" val="3130552308"/>
                    </a:ext>
                  </a:extLst>
                </a:gridCol>
                <a:gridCol w="2194248">
                  <a:extLst>
                    <a:ext uri="{9D8B030D-6E8A-4147-A177-3AD203B41FA5}">
                      <a16:colId xmlns:a16="http://schemas.microsoft.com/office/drawing/2014/main" val="455791237"/>
                    </a:ext>
                  </a:extLst>
                </a:gridCol>
                <a:gridCol w="2261092">
                  <a:extLst>
                    <a:ext uri="{9D8B030D-6E8A-4147-A177-3AD203B41FA5}">
                      <a16:colId xmlns:a16="http://schemas.microsoft.com/office/drawing/2014/main" val="556291204"/>
                    </a:ext>
                  </a:extLst>
                </a:gridCol>
              </a:tblGrid>
              <a:tr h="55462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effectLst/>
                        </a:rPr>
                        <a:t>Employment and Training Programs</a:t>
                      </a:r>
                      <a:r>
                        <a:rPr lang="en-US" sz="2400" b="0">
                          <a:effectLst/>
                        </a:rPr>
                        <a:t> </a:t>
                      </a:r>
                      <a:endParaRPr lang="en-US" sz="24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effectLst/>
                        </a:rPr>
                        <a:t>FY26-27</a:t>
                      </a:r>
                      <a:r>
                        <a:rPr lang="en-US" sz="2400" b="0">
                          <a:effectLst/>
                        </a:rPr>
                        <a:t> </a:t>
                      </a:r>
                      <a:endParaRPr lang="en-US" sz="24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effectLst/>
                        </a:rPr>
                        <a:t>FY28-29</a:t>
                      </a:r>
                      <a:r>
                        <a:rPr lang="en-US" sz="2400" b="0">
                          <a:effectLst/>
                        </a:rPr>
                        <a:t> </a:t>
                      </a:r>
                      <a:endParaRPr lang="en-US" sz="24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308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</a:rPr>
                        <a:t>Drive for Five  </a:t>
                      </a:r>
                      <a:endParaRPr lang="en-US" sz="24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</a:rPr>
                        <a:t>$12 million </a:t>
                      </a:r>
                      <a:endParaRPr lang="en-US" sz="24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</a:rPr>
                        <a:t>Not in base </a:t>
                      </a:r>
                      <a:endParaRPr lang="en-US" sz="2400" b="0" i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1479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</a:rPr>
                        <a:t>Pathways to Prosperity </a:t>
                      </a:r>
                      <a:endParaRPr lang="en-US" sz="24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</a:rPr>
                        <a:t>$21 million (adds $6.858 million)  </a:t>
                      </a:r>
                      <a:endParaRPr lang="en-US" sz="24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</a:rPr>
                        <a:t>$14,300 million (base)  </a:t>
                      </a:r>
                      <a:endParaRPr lang="en-US" sz="2400" b="0" i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6294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</a:rPr>
                        <a:t>Youth-at-Work Competitive Grant Program </a:t>
                      </a:r>
                      <a:endParaRPr lang="en-US" sz="24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</a:rPr>
                        <a:t>$16.896 million (adds $2 million) </a:t>
                      </a:r>
                      <a:endParaRPr lang="en-US" sz="2400" b="0" i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</a:rPr>
                        <a:t>$14.896 million (base) </a:t>
                      </a:r>
                      <a:endParaRPr lang="en-US" sz="2400" b="0" i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4410416"/>
                  </a:ext>
                </a:extLst>
              </a:tr>
            </a:tbl>
          </a:graphicData>
        </a:graphic>
      </p:graphicFrame>
      <p:pic>
        <p:nvPicPr>
          <p:cNvPr id="4" name="Picture 3" descr="A white light box with black letters next to a notebook and pen&#10;&#10;AI-generated content may be incorrect.">
            <a:extLst>
              <a:ext uri="{FF2B5EF4-FFF2-40B4-BE49-F238E27FC236}">
                <a16:creationId xmlns:a16="http://schemas.microsoft.com/office/drawing/2014/main" id="{FE94039B-73D9-B539-05EF-57DA834C0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r="-1214"/>
          <a:stretch/>
        </p:blipFill>
        <p:spPr>
          <a:xfrm>
            <a:off x="7950796" y="0"/>
            <a:ext cx="4294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ABFBF-D7BC-A747-18BB-86F429FCD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B44ACB-0DA8-AFF9-94F7-C9FD4C790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/>
              <a:t>Childcare</a:t>
            </a:r>
          </a:p>
        </p:txBody>
      </p:sp>
      <p:pic>
        <p:nvPicPr>
          <p:cNvPr id="4" name="Picture 3" descr="A group of kids clapping hands&#10;&#10;Description automatically generated">
            <a:extLst>
              <a:ext uri="{FF2B5EF4-FFF2-40B4-BE49-F238E27FC236}">
                <a16:creationId xmlns:a16="http://schemas.microsoft.com/office/drawing/2014/main" id="{C217CB65-66E8-CF7C-058E-4C3DAC449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7" t="2" r="16705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728DC5-0B58-8525-AD6D-F3383551F726}"/>
              </a:ext>
            </a:extLst>
          </p:cNvPr>
          <p:cNvSpPr txBox="1"/>
          <p:nvPr/>
        </p:nvSpPr>
        <p:spPr>
          <a:xfrm>
            <a:off x="5172074" y="2108201"/>
            <a:ext cx="6307622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sz="24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5AEE29-D39F-1BFE-D026-238FA4472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548873"/>
              </p:ext>
            </p:extLst>
          </p:nvPr>
        </p:nvGraphicFramePr>
        <p:xfrm>
          <a:off x="5242903" y="2269068"/>
          <a:ext cx="6226854" cy="262929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959408">
                  <a:extLst>
                    <a:ext uri="{9D8B030D-6E8A-4147-A177-3AD203B41FA5}">
                      <a16:colId xmlns:a16="http://schemas.microsoft.com/office/drawing/2014/main" val="2045072453"/>
                    </a:ext>
                  </a:extLst>
                </a:gridCol>
                <a:gridCol w="3267446">
                  <a:extLst>
                    <a:ext uri="{9D8B030D-6E8A-4147-A177-3AD203B41FA5}">
                      <a16:colId xmlns:a16="http://schemas.microsoft.com/office/drawing/2014/main" val="3154745416"/>
                    </a:ext>
                  </a:extLst>
                </a:gridCol>
              </a:tblGrid>
              <a:tr h="41986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 Jobs Bill FY26-27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5540362"/>
                  </a:ext>
                </a:extLst>
              </a:tr>
              <a:tr h="738957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</a:rPr>
                        <a:t>Child Care Economic Development grants 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$3 million (base)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44182052"/>
                  </a:ext>
                </a:extLst>
              </a:tr>
              <a:tr h="738957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</a:rPr>
                        <a:t>DEED CCACP Office -  includes LMI research 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$1 million (base)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7385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</a:rPr>
                        <a:t>Childcare worker support 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$1 million 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4478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221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ey on a blueprint for a house">
            <a:extLst>
              <a:ext uri="{FF2B5EF4-FFF2-40B4-BE49-F238E27FC236}">
                <a16:creationId xmlns:a16="http://schemas.microsoft.com/office/drawing/2014/main" id="{50C6990C-A444-83BB-6562-0DC95E356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68" b="13532"/>
          <a:stretch>
            <a:fillRect/>
          </a:stretch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FAEEB3-E4E0-F7CC-D8FD-20D7CB44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91" y="3331444"/>
            <a:ext cx="6470692" cy="12293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Housing Programs</a:t>
            </a:r>
          </a:p>
        </p:txBody>
      </p:sp>
    </p:spTree>
    <p:extLst>
      <p:ext uri="{BB962C8B-B14F-4D97-AF65-F5344CB8AC3E}">
        <p14:creationId xmlns:p14="http://schemas.microsoft.com/office/powerpoint/2010/main" val="2986011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9B9978-FED0-CD9F-04AE-49F22A79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/>
              <a:t>Housing</a:t>
            </a:r>
          </a:p>
        </p:txBody>
      </p:sp>
      <p:pic>
        <p:nvPicPr>
          <p:cNvPr id="12" name="Picture 11" descr="Houses in a subdivision">
            <a:extLst>
              <a:ext uri="{FF2B5EF4-FFF2-40B4-BE49-F238E27FC236}">
                <a16:creationId xmlns:a16="http://schemas.microsoft.com/office/drawing/2014/main" id="{70724683-8166-1037-C56F-66EA70C6C8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016" r="20221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04D858-CEC8-7C64-207B-A2470EBB8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826997"/>
              </p:ext>
            </p:extLst>
          </p:nvPr>
        </p:nvGraphicFramePr>
        <p:xfrm>
          <a:off x="5052332" y="2102151"/>
          <a:ext cx="6644324" cy="43921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22162">
                  <a:extLst>
                    <a:ext uri="{9D8B030D-6E8A-4147-A177-3AD203B41FA5}">
                      <a16:colId xmlns:a16="http://schemas.microsoft.com/office/drawing/2014/main" val="3412336981"/>
                    </a:ext>
                  </a:extLst>
                </a:gridCol>
                <a:gridCol w="3322162">
                  <a:extLst>
                    <a:ext uri="{9D8B030D-6E8A-4147-A177-3AD203B41FA5}">
                      <a16:colId xmlns:a16="http://schemas.microsoft.com/office/drawing/2014/main" val="838637345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r>
                        <a:rPr lang="en-US" sz="240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Final S.F. 2298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116363"/>
                  </a:ext>
                </a:extLst>
              </a:tr>
              <a:tr h="734583">
                <a:tc>
                  <a:txBody>
                    <a:bodyPr/>
                    <a:lstStyle/>
                    <a:p>
                      <a:r>
                        <a:rPr lang="en-US" sz="2400" b="0" kern="1200">
                          <a:solidFill>
                            <a:schemeClr val="dk1"/>
                          </a:solidFill>
                          <a:effectLst/>
                        </a:rPr>
                        <a:t>Greater Minnesota Housing Infrastructure Program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kern="1200">
                          <a:solidFill>
                            <a:schemeClr val="dk1"/>
                          </a:solidFill>
                          <a:effectLst/>
                        </a:rPr>
                        <a:t>$2 million FY26-27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275888"/>
                  </a:ext>
                </a:extLst>
              </a:tr>
              <a:tr h="734583">
                <a:tc>
                  <a:txBody>
                    <a:bodyPr/>
                    <a:lstStyle/>
                    <a:p>
                      <a:r>
                        <a:rPr lang="en-US" sz="2400" b="0" kern="1200">
                          <a:solidFill>
                            <a:schemeClr val="dk1"/>
                          </a:solidFill>
                          <a:effectLst/>
                        </a:rPr>
                        <a:t>Workforce Housing Development Program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kern="1200">
                          <a:solidFill>
                            <a:schemeClr val="dk1"/>
                          </a:solidFill>
                          <a:effectLst/>
                        </a:rPr>
                        <a:t>$2 million annually (base funding)  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312173"/>
                  </a:ext>
                </a:extLst>
              </a:tr>
              <a:tr h="734583">
                <a:tc>
                  <a:txBody>
                    <a:bodyPr/>
                    <a:lstStyle/>
                    <a:p>
                      <a:r>
                        <a:rPr lang="en-US" sz="2400" b="0" kern="1200">
                          <a:solidFill>
                            <a:schemeClr val="dk1"/>
                          </a:solidFill>
                          <a:effectLst/>
                        </a:rPr>
                        <a:t>Challenge Program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kern="1200">
                          <a:solidFill>
                            <a:schemeClr val="dk1"/>
                          </a:solidFill>
                          <a:effectLst/>
                        </a:rPr>
                        <a:t>$14.925 million FY26, $12.925 million FY27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57043"/>
                  </a:ext>
                </a:extLst>
              </a:tr>
              <a:tr h="734583">
                <a:tc>
                  <a:txBody>
                    <a:bodyPr/>
                    <a:lstStyle/>
                    <a:p>
                      <a:r>
                        <a:rPr lang="en-US" sz="2400" b="0" kern="1200">
                          <a:solidFill>
                            <a:schemeClr val="dk1"/>
                          </a:solidFill>
                          <a:effectLst/>
                        </a:rPr>
                        <a:t>Housing Infrastructure Bonds (HIB)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kern="1200">
                          <a:solidFill>
                            <a:schemeClr val="dk1"/>
                          </a:solidFill>
                          <a:effectLst/>
                        </a:rPr>
                        <a:t>$50 million 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213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21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D550D1-B2F8-0333-DE23-C2B6664F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/>
              <a:t>Housing Policy – Land Use and Zoning Policy Changes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5EFF1-5CFA-5C11-A10C-38461F2CE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216" y="1911493"/>
            <a:ext cx="11018520" cy="40177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83540" lvl="1"/>
            <a:r>
              <a:rPr lang="en-US" sz="2000"/>
              <a:t>R</a:t>
            </a:r>
            <a:r>
              <a:rPr lang="en-US" sz="2000" b="0" i="0">
                <a:effectLst/>
              </a:rPr>
              <a:t>equires Minnesota Housing to </a:t>
            </a:r>
            <a:r>
              <a:rPr lang="en-US" sz="2000" i="0">
                <a:effectLst/>
              </a:rPr>
              <a:t>award an additional point or points </a:t>
            </a:r>
            <a:r>
              <a:rPr lang="en-US" sz="2000" b="0" i="0">
                <a:effectLst/>
              </a:rPr>
              <a:t>for its </a:t>
            </a:r>
            <a:r>
              <a:rPr lang="en-US" sz="2000" b="1" i="0">
                <a:effectLst/>
              </a:rPr>
              <a:t>competitive development programs</a:t>
            </a:r>
            <a:r>
              <a:rPr lang="en-US" sz="2000" b="0" i="0">
                <a:effectLst/>
              </a:rPr>
              <a:t> to projects within the boundaries of local governments</a:t>
            </a:r>
            <a:r>
              <a:rPr lang="en-US" sz="2000"/>
              <a:t> that have:</a:t>
            </a:r>
            <a:endParaRPr lang="en-US" sz="2000" b="0" i="0">
              <a:effectLst/>
            </a:endParaRPr>
          </a:p>
          <a:p>
            <a:pPr marL="566420" lvl="2"/>
            <a:r>
              <a:rPr lang="en-US"/>
              <a:t>Development of </a:t>
            </a:r>
            <a:r>
              <a:rPr lang="en-US" b="1"/>
              <a:t>Multi-family housing </a:t>
            </a:r>
            <a:r>
              <a:rPr lang="en-US"/>
              <a:t>in at least 50 percent of the area zoned for </a:t>
            </a:r>
            <a:r>
              <a:rPr lang="en-US" b="1"/>
              <a:t>single-family</a:t>
            </a:r>
            <a:r>
              <a:rPr lang="en-US"/>
              <a:t> housing</a:t>
            </a:r>
          </a:p>
          <a:p>
            <a:pPr marL="566420" lvl="2"/>
            <a:r>
              <a:rPr lang="en-US"/>
              <a:t>Allows </a:t>
            </a:r>
            <a:r>
              <a:rPr lang="en-US" b="1"/>
              <a:t>duplexes, ADUs, or townhomes </a:t>
            </a:r>
            <a:r>
              <a:rPr lang="en-US"/>
              <a:t>within 50 percent of the area zoned for </a:t>
            </a:r>
            <a:r>
              <a:rPr lang="en-US" b="1"/>
              <a:t>single-family</a:t>
            </a:r>
          </a:p>
          <a:p>
            <a:pPr marL="566420" lvl="2"/>
            <a:r>
              <a:rPr lang="en-US" b="1"/>
              <a:t>Parking mandates </a:t>
            </a:r>
            <a:r>
              <a:rPr lang="en-US"/>
              <a:t>not greater than </a:t>
            </a:r>
            <a:r>
              <a:rPr lang="en-US" b="1"/>
              <a:t>one stall per unit of housing </a:t>
            </a:r>
            <a:r>
              <a:rPr lang="en-US"/>
              <a:t>for single-family housing or for multifamily </a:t>
            </a:r>
          </a:p>
          <a:p>
            <a:pPr marL="566420" lvl="2"/>
            <a:r>
              <a:rPr lang="en-US" b="1"/>
              <a:t>Lot sizes </a:t>
            </a:r>
            <a:r>
              <a:rPr lang="en-US"/>
              <a:t>not mandated larger than </a:t>
            </a:r>
            <a:r>
              <a:rPr lang="en-US" b="1"/>
              <a:t>one-eighth of an acre </a:t>
            </a:r>
            <a:r>
              <a:rPr lang="en-US"/>
              <a:t>for new single-family construction</a:t>
            </a:r>
          </a:p>
          <a:p>
            <a:pPr marL="566420" lvl="2"/>
            <a:r>
              <a:rPr lang="en-US" b="1"/>
              <a:t>Aesthetic mandates limited </a:t>
            </a:r>
            <a:r>
              <a:rPr lang="en-US"/>
              <a:t>on single-family construction</a:t>
            </a:r>
          </a:p>
          <a:p>
            <a:pPr marL="566420" lvl="2"/>
            <a:r>
              <a:rPr lang="en-US"/>
              <a:t>Affordable housing </a:t>
            </a:r>
            <a:r>
              <a:rPr lang="en-US" b="1"/>
              <a:t>density bonus</a:t>
            </a:r>
          </a:p>
          <a:p>
            <a:pPr marL="566420" lvl="2"/>
            <a:r>
              <a:rPr lang="en-US"/>
              <a:t>Has adopted an </a:t>
            </a:r>
            <a:r>
              <a:rPr lang="en-US" b="1"/>
              <a:t>inclusionary zoning policy</a:t>
            </a:r>
            <a:endParaRPr lang="en-US" b="1" i="0">
              <a:effectLst/>
            </a:endParaRPr>
          </a:p>
          <a:p>
            <a:pPr marL="383540" lvl="1"/>
            <a:r>
              <a:rPr lang="en-US" sz="2000"/>
              <a:t>Points for these items are </a:t>
            </a:r>
            <a:r>
              <a:rPr lang="en-US" sz="2000" b="1"/>
              <a:t>limited to five percent </a:t>
            </a:r>
            <a:r>
              <a:rPr lang="en-US" sz="2000"/>
              <a:t>of the total available points.</a:t>
            </a:r>
          </a:p>
        </p:txBody>
      </p:sp>
    </p:spTree>
    <p:extLst>
      <p:ext uri="{BB962C8B-B14F-4D97-AF65-F5344CB8AC3E}">
        <p14:creationId xmlns:p14="http://schemas.microsoft.com/office/powerpoint/2010/main" val="139005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DB26-3424-CCA7-A1D3-7F42235C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US" sz="4600">
                <a:latin typeface="Calibri" panose="020F0502020204030204" pitchFamily="34" charset="0"/>
                <a:cs typeface="Calibri" panose="020F0502020204030204" pitchFamily="34" charset="0"/>
              </a:rPr>
              <a:t>Big Picture - 2025 Legislative Session</a:t>
            </a:r>
          </a:p>
        </p:txBody>
      </p:sp>
      <p:pic>
        <p:nvPicPr>
          <p:cNvPr id="5" name="Picture 4" descr="A close-up of a building&#10;&#10;Description automatically generated">
            <a:extLst>
              <a:ext uri="{FF2B5EF4-FFF2-40B4-BE49-F238E27FC236}">
                <a16:creationId xmlns:a16="http://schemas.microsoft.com/office/drawing/2014/main" id="{285E0DD4-78E1-FAF4-6847-939A095AE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" r="2" b="2859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D3B84-26E3-29B5-6E1D-612F184D8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4112106"/>
          </a:xfrm>
        </p:spPr>
        <p:txBody>
          <a:bodyPr vert="horz" lIns="0" tIns="45720" rIns="0" bIns="45720" rtlCol="0" anchor="t">
            <a:normAutofit/>
          </a:bodyPr>
          <a:lstStyle/>
          <a:p>
            <a:pPr marL="38354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Major work is to </a:t>
            </a:r>
            <a:r>
              <a:rPr lang="en-US" sz="2400" b="1">
                <a:ea typeface="Calibri"/>
                <a:cs typeface="Calibri"/>
              </a:rPr>
              <a:t>pass the biennial budget </a:t>
            </a:r>
            <a:r>
              <a:rPr lang="en-US" sz="2400">
                <a:ea typeface="Calibri"/>
                <a:cs typeface="Calibri"/>
              </a:rPr>
              <a:t>for FY26-27. </a:t>
            </a:r>
          </a:p>
          <a:p>
            <a:pPr marL="38354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Could also pass the “missing” </a:t>
            </a:r>
            <a:r>
              <a:rPr lang="en-US" sz="2400" b="1">
                <a:ea typeface="Calibri"/>
                <a:cs typeface="Calibri"/>
              </a:rPr>
              <a:t>bonding bill.</a:t>
            </a:r>
          </a:p>
          <a:p>
            <a:pPr marL="38354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State’s fiscal picture for FY 2026 – 2027 was tight at just </a:t>
            </a:r>
            <a:r>
              <a:rPr kumimoji="0" lang="en-US" sz="24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</a:rPr>
              <a:t>$456 million</a:t>
            </a: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</a:rPr>
              <a:t>. </a:t>
            </a:r>
          </a:p>
          <a:p>
            <a:pPr marL="749808" lvl="1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</a:rPr>
              <a:t>The projected general fund shortfall for the FY 2028-29 biennium was </a:t>
            </a:r>
            <a:r>
              <a:rPr kumimoji="0" lang="en-US" sz="22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</a:rPr>
              <a:t>$5.995 billion</a:t>
            </a:r>
            <a:r>
              <a:rPr kumimoji="0" lang="en-US" sz="2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w Cen MT" panose="020B0602020104020603" pitchFamily="34" charset="0"/>
              </a:rPr>
              <a:t>.  </a:t>
            </a:r>
            <a:endParaRPr lang="en-US" sz="2200" b="1">
              <a:ea typeface="Calibri"/>
              <a:cs typeface="Calibri"/>
            </a:endParaRPr>
          </a:p>
          <a:p>
            <a:pPr marL="38354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b="1">
              <a:ea typeface="Calibri"/>
              <a:cs typeface="Calibri"/>
            </a:endParaRPr>
          </a:p>
        </p:txBody>
      </p:sp>
      <p:pic>
        <p:nvPicPr>
          <p:cNvPr id="4" name="Picture 2" descr="A logo with blue text">
            <a:extLst>
              <a:ext uri="{FF2B5EF4-FFF2-40B4-BE49-F238E27FC236}">
                <a16:creationId xmlns:a16="http://schemas.microsoft.com/office/drawing/2014/main" id="{630C8221-8CCE-CFE2-0E5B-D5ED8196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118" y="5821078"/>
            <a:ext cx="1871904" cy="80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42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White calculator">
            <a:extLst>
              <a:ext uri="{FF2B5EF4-FFF2-40B4-BE49-F238E27FC236}">
                <a16:creationId xmlns:a16="http://schemas.microsoft.com/office/drawing/2014/main" id="{3E013BAD-7518-140B-58C9-824621085B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9F924A3-0968-0389-1822-9E005F4B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2806306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9451-BAC7-2D00-0645-C066879F3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Skinny Omnibus Tax Bill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AB7B7-B2C8-F3D5-13AE-F044A733B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181804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/>
              <a:t>  </a:t>
            </a:r>
            <a:r>
              <a:rPr lang="en-US" sz="2400" b="1"/>
              <a:t>Cannabis Tax </a:t>
            </a:r>
            <a:r>
              <a:rPr lang="en-US" sz="2400"/>
              <a:t>– increased to 15%, local cannabis aid repealed.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/>
              <a:t> Modifies the </a:t>
            </a:r>
            <a:r>
              <a:rPr lang="en-US" sz="2400" b="1"/>
              <a:t>Data Center Tax Credit </a:t>
            </a:r>
            <a:r>
              <a:rPr lang="en-US" sz="2400"/>
              <a:t>– eliminates electricity from the tax credit’s exemption.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/>
              <a:t>Includes some </a:t>
            </a:r>
            <a:r>
              <a:rPr lang="en-US" sz="2400" b="1"/>
              <a:t>local tax and local TIF</a:t>
            </a:r>
            <a:r>
              <a:rPr lang="en-US" sz="2400"/>
              <a:t> provisions.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A957E-124C-EBB5-F37C-15933911CE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/>
              <a:t> Modifies the </a:t>
            </a:r>
            <a:r>
              <a:rPr lang="en-US" b="1"/>
              <a:t>Research and Development Tax Credit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17.5% refundability in tax year 2025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25% refundability in tax year 2026 and ongoing.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Projected refunds not to exceed $25 million per year. </a:t>
            </a:r>
          </a:p>
          <a:p>
            <a:endParaRPr lang="en-US"/>
          </a:p>
        </p:txBody>
      </p:sp>
      <p:pic>
        <p:nvPicPr>
          <p:cNvPr id="6" name="Picture 5" descr="A magnifying glass on a tax form&#10;&#10;AI-generated content may be incorrect.">
            <a:extLst>
              <a:ext uri="{FF2B5EF4-FFF2-40B4-BE49-F238E27FC236}">
                <a16:creationId xmlns:a16="http://schemas.microsoft.com/office/drawing/2014/main" id="{032FFADA-7798-3DE0-EC49-7D476561E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86" y="506221"/>
            <a:ext cx="1056458" cy="1184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8DCA1-E6DE-92DB-B99A-997ED30EC319}"/>
              </a:ext>
            </a:extLst>
          </p:cNvPr>
          <p:cNvSpPr txBox="1"/>
          <p:nvPr/>
        </p:nvSpPr>
        <p:spPr>
          <a:xfrm>
            <a:off x="979714" y="5377543"/>
            <a:ext cx="10189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Not Included</a:t>
            </a:r>
            <a:r>
              <a:rPr lang="en-US" sz="2400"/>
              <a:t>:  Workforce Housing tweaks for the State Housing Tax Credit</a:t>
            </a:r>
            <a:r>
              <a:rPr lang="en-US" sz="2400" b="1"/>
              <a:t> </a:t>
            </a:r>
            <a:r>
              <a:rPr lang="en-US" sz="2400"/>
              <a:t> </a:t>
            </a:r>
          </a:p>
          <a:p>
            <a:r>
              <a:rPr lang="en-US" sz="2400"/>
              <a:t>		Eliminate income restrictions for housing TIF in Greater MN</a:t>
            </a:r>
          </a:p>
        </p:txBody>
      </p:sp>
    </p:spTree>
    <p:extLst>
      <p:ext uri="{BB962C8B-B14F-4D97-AF65-F5344CB8AC3E}">
        <p14:creationId xmlns:p14="http://schemas.microsoft.com/office/powerpoint/2010/main" val="1291033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F8636-19F0-3648-46B9-5B72E74F2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979694AE-527A-21D8-2CB6-AF786A7AEF4B}"/>
              </a:ext>
            </a:extLst>
          </p:cNvPr>
          <p:cNvSpPr txBox="1">
            <a:spLocks/>
          </p:cNvSpPr>
          <p:nvPr/>
        </p:nvSpPr>
        <p:spPr>
          <a:xfrm>
            <a:off x="5172074" y="286603"/>
            <a:ext cx="598360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/>
              <a:t>Bonding</a:t>
            </a:r>
          </a:p>
        </p:txBody>
      </p:sp>
      <p:pic>
        <p:nvPicPr>
          <p:cNvPr id="4" name="Picture 3" descr="A gold scale on top of money&#10;&#10;Description automatically generated">
            <a:extLst>
              <a:ext uri="{FF2B5EF4-FFF2-40B4-BE49-F238E27FC236}">
                <a16:creationId xmlns:a16="http://schemas.microsoft.com/office/drawing/2014/main" id="{99F885E3-AC63-1487-1299-809733678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7" r="11930"/>
          <a:stretch>
            <a:fillRect/>
          </a:stretch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3320A-327B-788C-C5E3-95E28821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4572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Greater Minnesota Business Development Public Infrastructure program (BDPI) - $1.5 million</a:t>
            </a:r>
          </a:p>
          <a:p>
            <a:pPr marL="4572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Transportation Economic Development Infrastructure (TEDI) - $1.5 million </a:t>
            </a:r>
          </a:p>
          <a:p>
            <a:pPr>
              <a:lnSpc>
                <a:spcPct val="100000"/>
              </a:lnSpc>
              <a:buFont typeface="Calibri" panose="020F0502020204030204" pitchFamily="34" charset="0"/>
              <a:buChar char="•"/>
            </a:pPr>
            <a:endParaRPr lang="en-US"/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73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83E4AD-0E61-5BDE-E273-9335C06D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2"/>
                </a:solidFill>
                <a:ea typeface="Calibri Light"/>
                <a:cs typeface="Calibri Light"/>
              </a:rPr>
              <a:t>What's Next?  </a:t>
            </a:r>
            <a:endParaRPr lang="en-US" sz="3600" b="1">
              <a:solidFill>
                <a:schemeClr val="tx2"/>
              </a:solidFill>
            </a:endParaRPr>
          </a:p>
        </p:txBody>
      </p:sp>
      <p:pic>
        <p:nvPicPr>
          <p:cNvPr id="7" name="Graphic 6" descr="Bank">
            <a:extLst>
              <a:ext uri="{FF2B5EF4-FFF2-40B4-BE49-F238E27FC236}">
                <a16:creationId xmlns:a16="http://schemas.microsoft.com/office/drawing/2014/main" id="{81B02916-7BE9-0D78-615A-8D2449C10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6095A-DCBA-9EBD-D450-2E98FBCA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241" y="1793846"/>
            <a:ext cx="5749130" cy="49335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chemeClr val="tx2"/>
                </a:solidFill>
                <a:ea typeface="Calibri"/>
                <a:cs typeface="Calibri"/>
              </a:rPr>
              <a:t>Will the Federal Budget bill require the Minnesota Legislature to convene another Special Session to adjust the state budget?  </a:t>
            </a:r>
          </a:p>
          <a:p>
            <a:pPr lvl="1"/>
            <a:r>
              <a:rPr lang="en-US">
                <a:solidFill>
                  <a:schemeClr val="tx2"/>
                </a:solidFill>
                <a:ea typeface="Calibri"/>
                <a:cs typeface="Calibri"/>
              </a:rPr>
              <a:t>Estimated impacts are $500 million annually due to a decrease in federal Medicaid payments.</a:t>
            </a:r>
          </a:p>
          <a:p>
            <a:r>
              <a:rPr lang="en-US" sz="2400">
                <a:solidFill>
                  <a:schemeClr val="tx2"/>
                </a:solidFill>
                <a:ea typeface="Calibri"/>
                <a:cs typeface="Calibri"/>
              </a:rPr>
              <a:t>Will the lawmaker assassination have a chilling effect on representative democracy?</a:t>
            </a:r>
          </a:p>
          <a:p>
            <a:r>
              <a:rPr lang="en-US" sz="2400">
                <a:solidFill>
                  <a:schemeClr val="tx2"/>
                </a:solidFill>
                <a:ea typeface="Calibri"/>
                <a:cs typeface="Calibri"/>
              </a:rPr>
              <a:t>Can we expect changes to security at the Capitol next session?</a:t>
            </a:r>
          </a:p>
          <a:p>
            <a:endParaRPr lang="en-US" sz="1800">
              <a:solidFill>
                <a:schemeClr val="tx2"/>
              </a:solidFill>
              <a:ea typeface="Calibri"/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202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54A352-AE28-DBE2-A0EC-8798B8B6CB18}"/>
              </a:ext>
            </a:extLst>
          </p:cNvPr>
          <p:cNvSpPr/>
          <p:nvPr/>
        </p:nvSpPr>
        <p:spPr>
          <a:xfrm>
            <a:off x="0" y="-1"/>
            <a:ext cx="2983345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C9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54A387-CA6A-4DC1-C9B3-91FA0F6314D0}"/>
              </a:ext>
            </a:extLst>
          </p:cNvPr>
          <p:cNvCxnSpPr>
            <a:cxnSpLocks/>
          </p:cNvCxnSpPr>
          <p:nvPr/>
        </p:nvCxnSpPr>
        <p:spPr>
          <a:xfrm>
            <a:off x="3011055" y="0"/>
            <a:ext cx="0" cy="6858000"/>
          </a:xfrm>
          <a:prstGeom prst="line">
            <a:avLst/>
          </a:prstGeom>
          <a:ln w="76200">
            <a:solidFill>
              <a:srgbClr val="EB8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ACC235-28D5-95B5-7724-F284D2104CE4}"/>
              </a:ext>
            </a:extLst>
          </p:cNvPr>
          <p:cNvSpPr txBox="1"/>
          <p:nvPr/>
        </p:nvSpPr>
        <p:spPr>
          <a:xfrm>
            <a:off x="3160665" y="2252081"/>
            <a:ext cx="89408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buNone/>
            </a:pPr>
            <a:r>
              <a:rPr lang="en-US" sz="9600">
                <a:solidFill>
                  <a:srgbClr val="005C90"/>
                </a:solidFill>
              </a:rPr>
              <a:t>Discussion</a:t>
            </a:r>
          </a:p>
        </p:txBody>
      </p:sp>
      <p:pic>
        <p:nvPicPr>
          <p:cNvPr id="5" name="Picture 4" descr="A logo with blue text">
            <a:extLst>
              <a:ext uri="{FF2B5EF4-FFF2-40B4-BE49-F238E27FC236}">
                <a16:creationId xmlns:a16="http://schemas.microsoft.com/office/drawing/2014/main" id="{EC2901A6-FD9B-CD5C-2DF0-BAECFFF70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850" y="5668989"/>
            <a:ext cx="24098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70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90A8-652B-62BB-B0A4-1373351A6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ilding&#10;&#10;Description automatically generated">
            <a:extLst>
              <a:ext uri="{FF2B5EF4-FFF2-40B4-BE49-F238E27FC236}">
                <a16:creationId xmlns:a16="http://schemas.microsoft.com/office/drawing/2014/main" id="{144332D2-7A66-D850-1124-75B51771D1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7" b="3114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AF7276-004E-0875-0F7C-7C42982F8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Drama - 2025 Legislative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A2E1C-6A35-2393-4EC1-9FA5F8B53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15494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>
                <a:ea typeface="Calibri"/>
                <a:cs typeface="Calibri"/>
              </a:rPr>
              <a:t>The 2025 Legislative Session was full of surprises!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</a:pPr>
            <a:r>
              <a:rPr lang="en-US" sz="2800">
                <a:ea typeface="Calibri"/>
                <a:cs typeface="Calibri"/>
              </a:rPr>
              <a:t>The </a:t>
            </a:r>
            <a:r>
              <a:rPr lang="en-US" sz="2800" b="1">
                <a:ea typeface="Calibri"/>
                <a:cs typeface="Calibri"/>
              </a:rPr>
              <a:t>Senate</a:t>
            </a:r>
            <a:r>
              <a:rPr lang="en-US" sz="2800">
                <a:ea typeface="Calibri"/>
                <a:cs typeface="Calibri"/>
              </a:rPr>
              <a:t> lost two members during the session. This necessitated </a:t>
            </a:r>
            <a:r>
              <a:rPr lang="en-US" sz="2800" b="1">
                <a:ea typeface="Calibri"/>
                <a:cs typeface="Calibri"/>
              </a:rPr>
              <a:t>two special elections</a:t>
            </a:r>
            <a:r>
              <a:rPr lang="en-US" sz="2800">
                <a:ea typeface="Calibri"/>
                <a:cs typeface="Calibri"/>
              </a:rPr>
              <a:t>.  The Senate convened initially under a power-sharing agreement.  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</a:pPr>
            <a:r>
              <a:rPr lang="en-US" sz="2800">
                <a:ea typeface="Calibri"/>
                <a:cs typeface="Calibri"/>
              </a:rPr>
              <a:t>The </a:t>
            </a:r>
            <a:r>
              <a:rPr lang="en-US" sz="2800" b="1">
                <a:ea typeface="Calibri"/>
                <a:cs typeface="Calibri"/>
              </a:rPr>
              <a:t>House</a:t>
            </a:r>
            <a:r>
              <a:rPr lang="en-US" sz="2800">
                <a:ea typeface="Calibri"/>
                <a:cs typeface="Calibri"/>
              </a:rPr>
              <a:t> didn’t get a </a:t>
            </a:r>
            <a:r>
              <a:rPr lang="en-US" sz="2800" b="1">
                <a:ea typeface="Calibri"/>
                <a:cs typeface="Calibri"/>
              </a:rPr>
              <a:t>power-sharing agreement </a:t>
            </a:r>
            <a:r>
              <a:rPr lang="en-US" sz="2800">
                <a:ea typeface="Calibri"/>
                <a:cs typeface="Calibri"/>
              </a:rPr>
              <a:t>in place until early February and didn’t transition to the current co-chair structure until after the March special election.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</a:pPr>
            <a:r>
              <a:rPr lang="en-US" sz="2800">
                <a:ea typeface="Calibri"/>
                <a:cs typeface="Calibri"/>
              </a:rPr>
              <a:t>The Legislature did not complete their work during the regular session – </a:t>
            </a:r>
            <a:r>
              <a:rPr lang="en-US" sz="2800" b="1">
                <a:ea typeface="Calibri"/>
                <a:cs typeface="Calibri"/>
              </a:rPr>
              <a:t>Special Session</a:t>
            </a:r>
            <a:r>
              <a:rPr lang="en-US" sz="2800">
                <a:ea typeface="Calibri"/>
                <a:cs typeface="Calibri"/>
              </a:rPr>
              <a:t>!</a:t>
            </a:r>
          </a:p>
          <a:p>
            <a:pPr marL="38354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83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ircular floor with a star in the center&#10;&#10;AI-generated content may be incorrect.">
            <a:extLst>
              <a:ext uri="{FF2B5EF4-FFF2-40B4-BE49-F238E27FC236}">
                <a16:creationId xmlns:a16="http://schemas.microsoft.com/office/drawing/2014/main" id="{0EF1B52A-F4D8-BAFF-DD67-2290E2135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993" b="2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5A252B-F5DD-5D9F-C001-8C830FC0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/>
              <a:t>Shocking Events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1106AA-E3A7-2DC9-6D45-02E8C5578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817914"/>
            <a:ext cx="3822189" cy="4359049"/>
          </a:xfrm>
        </p:spPr>
        <p:txBody>
          <a:bodyPr>
            <a:normAutofit/>
          </a:bodyPr>
          <a:lstStyle/>
          <a:p>
            <a:r>
              <a:rPr lang="en-US" sz="2400"/>
              <a:t>Just days after the Special Session wrapped up, Speaker Emerita Melissa Hortman and Mark Hortman along with their dog Gilbert were assassinated.  </a:t>
            </a:r>
          </a:p>
          <a:p>
            <a:r>
              <a:rPr lang="en-US" sz="2400"/>
              <a:t>Senator John Hoffman and his wife survived but were shot multiple times in their home.  </a:t>
            </a:r>
          </a:p>
        </p:txBody>
      </p:sp>
    </p:spTree>
    <p:extLst>
      <p:ext uri="{BB962C8B-B14F-4D97-AF65-F5344CB8AC3E}">
        <p14:creationId xmlns:p14="http://schemas.microsoft.com/office/powerpoint/2010/main" val="322896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FE46D-EE9D-B378-BBBB-F986F065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Joint Budget Targets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8E40A7-F37A-8E6B-29E1-EDE149E407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108199"/>
          <a:ext cx="10058400" cy="39736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614683157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3045659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585599458"/>
                    </a:ext>
                  </a:extLst>
                </a:gridCol>
              </a:tblGrid>
              <a:tr h="794725">
                <a:tc>
                  <a:txBody>
                    <a:bodyPr/>
                    <a:lstStyle/>
                    <a:p>
                      <a:r>
                        <a:rPr lang="en-US" sz="2400"/>
                        <a:t>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FY26-27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FY28-29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924864"/>
                  </a:ext>
                </a:extLst>
              </a:tr>
              <a:tr h="794725">
                <a:tc>
                  <a:txBody>
                    <a:bodyPr/>
                    <a:lstStyle/>
                    <a:p>
                      <a:r>
                        <a:rPr lang="en-US" sz="2400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$3.8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243880"/>
                  </a:ext>
                </a:extLst>
              </a:tr>
              <a:tr h="794725">
                <a:tc>
                  <a:txBody>
                    <a:bodyPr/>
                    <a:lstStyle/>
                    <a:p>
                      <a:r>
                        <a:rPr lang="en-US" sz="2400"/>
                        <a:t>Jobs and Workforce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-$30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-$40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188867"/>
                  </a:ext>
                </a:extLst>
              </a:tr>
              <a:tr h="794725">
                <a:tc>
                  <a:txBody>
                    <a:bodyPr/>
                    <a:lstStyle/>
                    <a:p>
                      <a:r>
                        <a:rPr lang="en-US" sz="2400"/>
                        <a:t>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-$118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-190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256061"/>
                  </a:ext>
                </a:extLst>
              </a:tr>
              <a:tr h="794725">
                <a:tc>
                  <a:txBody>
                    <a:bodyPr/>
                    <a:lstStyle/>
                    <a:p>
                      <a:r>
                        <a:rPr lang="en-US" sz="240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-$283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-$1.805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630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780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42225F-B400-D571-3680-AE5985C59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group of people on horses&#10;&#10;AI-generated content may be incorrect.">
            <a:extLst>
              <a:ext uri="{FF2B5EF4-FFF2-40B4-BE49-F238E27FC236}">
                <a16:creationId xmlns:a16="http://schemas.microsoft.com/office/drawing/2014/main" id="{6E63BC1C-93FB-5266-CE6D-3E5E75EB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8EB44-CEB4-0207-6B3C-69636190D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866" y="316895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0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GMNP Legislative Advocacy</a:t>
            </a:r>
            <a:endParaRPr lang="en-US" sz="6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CA667-DA25-3168-167C-A01FCD88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GMNP Advocacy</a:t>
            </a:r>
          </a:p>
        </p:txBody>
      </p:sp>
      <p:pic>
        <p:nvPicPr>
          <p:cNvPr id="7" name="Picture 6" descr="A person in a suit&#10;&#10;AI-generated content may be incorrect.">
            <a:extLst>
              <a:ext uri="{FF2B5EF4-FFF2-40B4-BE49-F238E27FC236}">
                <a16:creationId xmlns:a16="http://schemas.microsoft.com/office/drawing/2014/main" id="{2CCC793F-3E57-07D7-1C06-43BAF2B9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91" r="3" b="3"/>
          <a:stretch>
            <a:fillRect/>
          </a:stretch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11" name="Picture 10" descr="A person in a suit speaking into a microphone&#10;&#10;AI-generated content may be incorrect.">
            <a:extLst>
              <a:ext uri="{FF2B5EF4-FFF2-40B4-BE49-F238E27FC236}">
                <a16:creationId xmlns:a16="http://schemas.microsoft.com/office/drawing/2014/main" id="{F197FBA7-4DDD-97A5-C349-0213BDE4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4542"/>
          <a:stretch>
            <a:fillRect/>
          </a:stretch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5" name="Picture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EA22C9E-6F93-9B0A-8362-7C8E30F1C9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38" r="3" b="18341"/>
          <a:stretch>
            <a:fillRect/>
          </a:stretch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867C9F-93DA-6C1E-39E5-27749533CFDC}"/>
              </a:ext>
            </a:extLst>
          </p:cNvPr>
          <p:cNvSpPr txBox="1"/>
          <p:nvPr/>
        </p:nvSpPr>
        <p:spPr>
          <a:xfrm>
            <a:off x="4833366" y="2399720"/>
            <a:ext cx="6870954" cy="37365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Multiple GMNP members testified at committee hearings - eight different times during the legislative session. Thank you to everyone who testified!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GMNP submitted 7 different letters weighing in on priorities and programs including housing, taxes and economic development.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7434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5DE80-E238-D20B-79A0-6849DF4C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Lawmaker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DCAAD-A047-A4BE-B000-8EBF5AE1F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7291808" cy="37608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/>
              <a:t>Issued </a:t>
            </a:r>
            <a:r>
              <a:rPr lang="en-US" sz="2400" b="1"/>
              <a:t>two calls to action </a:t>
            </a:r>
            <a:r>
              <a:rPr lang="en-US" sz="2400"/>
              <a:t>for members to reach out to key lawmakers.</a:t>
            </a:r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b="1"/>
              <a:t>Pushed back </a:t>
            </a:r>
            <a:r>
              <a:rPr lang="en-US" sz="2400"/>
              <a:t>against proposed deep cuts to key economic development programs – MIF, JCF, the Redevelopment grant program and Cleanup funds.  </a:t>
            </a:r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/>
              <a:t> Our lobbyist also </a:t>
            </a:r>
            <a:r>
              <a:rPr lang="en-US" sz="2400" b="1"/>
              <a:t>met with key lawmakers </a:t>
            </a:r>
            <a:r>
              <a:rPr lang="en-US" sz="2400"/>
              <a:t>and </a:t>
            </a:r>
            <a:r>
              <a:rPr lang="en-US" sz="2400" b="1"/>
              <a:t>testified</a:t>
            </a:r>
            <a:r>
              <a:rPr lang="en-US" sz="2400"/>
              <a:t> in support of GMNP’s priorities, and against cuts to key programs throughout the legislative session.  </a:t>
            </a:r>
          </a:p>
        </p:txBody>
      </p:sp>
      <p:pic>
        <p:nvPicPr>
          <p:cNvPr id="7" name="Graphic 6" descr="Speaker Phone">
            <a:extLst>
              <a:ext uri="{FF2B5EF4-FFF2-40B4-BE49-F238E27FC236}">
                <a16:creationId xmlns:a16="http://schemas.microsoft.com/office/drawing/2014/main" id="{2D69A98F-8D1B-76A3-DF21-2774741BC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6557" y="2416625"/>
            <a:ext cx="2846492" cy="28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6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D824BE-BF11-E569-ADA3-C9D2BB1E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Outcomes 2025 Legislative Session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tatue of a group of people on horses&#10;&#10;AI-generated content may be incorrect.">
            <a:extLst>
              <a:ext uri="{FF2B5EF4-FFF2-40B4-BE49-F238E27FC236}">
                <a16:creationId xmlns:a16="http://schemas.microsoft.com/office/drawing/2014/main" id="{05DEC200-10B6-9B81-A50B-0C801B8F4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300" b="41588"/>
          <a:stretch/>
        </p:blipFill>
        <p:spPr>
          <a:xfrm>
            <a:off x="320040" y="3265997"/>
            <a:ext cx="11548872" cy="2321302"/>
          </a:xfrm>
          <a:prstGeom prst="rect">
            <a:avLst/>
          </a:prstGeom>
        </p:spPr>
      </p:pic>
      <p:pic>
        <p:nvPicPr>
          <p:cNvPr id="2" name="Picture 2" descr="A logo with blue text">
            <a:extLst>
              <a:ext uri="{FF2B5EF4-FFF2-40B4-BE49-F238E27FC236}">
                <a16:creationId xmlns:a16="http://schemas.microsoft.com/office/drawing/2014/main" id="{ACA93861-7E67-128E-B340-510BD1F5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118" y="5821078"/>
            <a:ext cx="1871904" cy="80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734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9af61d05-b498-4dde-a682-a4a2ef26c05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Tw Cen M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1206</Words>
  <Application>Microsoft Office PowerPoint</Application>
  <PresentationFormat>Widescreen</PresentationFormat>
  <Paragraphs>142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TW Cen MT</vt:lpstr>
      <vt:lpstr>TW Cen MT</vt:lpstr>
      <vt:lpstr>Office Theme</vt:lpstr>
      <vt:lpstr>RetrospectVTI</vt:lpstr>
      <vt:lpstr>PowerPoint Presentation</vt:lpstr>
      <vt:lpstr>Big Picture - 2025 Legislative Session</vt:lpstr>
      <vt:lpstr>Drama - 2025 Legislative Session</vt:lpstr>
      <vt:lpstr>Shocking Events</vt:lpstr>
      <vt:lpstr>Joint Budget Targets</vt:lpstr>
      <vt:lpstr>GMNP Legislative Advocacy</vt:lpstr>
      <vt:lpstr>GMNP Advocacy</vt:lpstr>
      <vt:lpstr>Lawmaker Outreach</vt:lpstr>
      <vt:lpstr>Outcomes 2025 Legislative Session</vt:lpstr>
      <vt:lpstr>DEED Economic Development Programs</vt:lpstr>
      <vt:lpstr>Business and Community Development Programs</vt:lpstr>
      <vt:lpstr>Business and Community Development Programs</vt:lpstr>
      <vt:lpstr>Business and Community Development – Policy Changes</vt:lpstr>
      <vt:lpstr>Business and Community Development – Policy Changes</vt:lpstr>
      <vt:lpstr>Workforce Development</vt:lpstr>
      <vt:lpstr>Childcare</vt:lpstr>
      <vt:lpstr>Housing Programs</vt:lpstr>
      <vt:lpstr>Housing</vt:lpstr>
      <vt:lpstr>Housing Policy – Land Use and Zoning Policy Changes</vt:lpstr>
      <vt:lpstr>Taxes</vt:lpstr>
      <vt:lpstr>Skinny Omnibus Tax Bill</vt:lpstr>
      <vt:lpstr>PowerPoint Presentation</vt:lpstr>
      <vt:lpstr>What's Next?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H. McMahon</dc:creator>
  <cp:lastModifiedBy>Darielle J. Dannen</cp:lastModifiedBy>
  <cp:revision>9</cp:revision>
  <cp:lastPrinted>2023-08-23T14:02:04Z</cp:lastPrinted>
  <dcterms:created xsi:type="dcterms:W3CDTF">2023-08-18T21:48:54Z</dcterms:created>
  <dcterms:modified xsi:type="dcterms:W3CDTF">2025-08-05T17:57:42Z</dcterms:modified>
</cp:coreProperties>
</file>