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Lst>
  <p:notesMasterIdLst>
    <p:notesMasterId r:id="rId23"/>
  </p:notesMasterIdLst>
  <p:sldIdLst>
    <p:sldId id="256" r:id="rId5"/>
    <p:sldId id="257" r:id="rId6"/>
    <p:sldId id="2147482395" r:id="rId7"/>
    <p:sldId id="349" r:id="rId8"/>
    <p:sldId id="2147482400" r:id="rId9"/>
    <p:sldId id="2147479937" r:id="rId10"/>
    <p:sldId id="2147482404" r:id="rId11"/>
    <p:sldId id="2147482405" r:id="rId12"/>
    <p:sldId id="2147373993" r:id="rId13"/>
    <p:sldId id="2147482398" r:id="rId14"/>
    <p:sldId id="259" r:id="rId15"/>
    <p:sldId id="2147373994" r:id="rId16"/>
    <p:sldId id="2147482388" r:id="rId17"/>
    <p:sldId id="2147374004" r:id="rId18"/>
    <p:sldId id="2147482390" r:id="rId19"/>
    <p:sldId id="2147479936" r:id="rId20"/>
    <p:sldId id="2147482383" r:id="rId21"/>
    <p:sldId id="30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0C32"/>
    <a:srgbClr val="9CD9D5"/>
    <a:srgbClr val="BCBAD4"/>
    <a:srgbClr val="A83857"/>
    <a:srgbClr val="CACBCD"/>
    <a:srgbClr val="BFBDD6"/>
    <a:srgbClr val="B9B7D2"/>
    <a:srgbClr val="C8C7DC"/>
    <a:srgbClr val="9BD8D4"/>
    <a:srgbClr val="524E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10CF88-3445-40E0-8E94-F6FD56FF19BC}" v="3" dt="2025-07-28T13:12:08.0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83" autoAdjust="0"/>
    <p:restoredTop sz="85327" autoAdjust="0"/>
  </p:normalViewPr>
  <p:slideViewPr>
    <p:cSldViewPr>
      <p:cViewPr varScale="1">
        <p:scale>
          <a:sx n="84" d="100"/>
          <a:sy n="84" d="100"/>
        </p:scale>
        <p:origin x="1518" y="300"/>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7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A83857"/>
                </a:solidFill>
                <a:latin typeface="+mn-lt"/>
                <a:ea typeface="+mn-ea"/>
                <a:cs typeface="+mn-cs"/>
              </a:defRPr>
            </a:pPr>
            <a:r>
              <a:rPr lang="en-US" sz="1800" b="1">
                <a:solidFill>
                  <a:srgbClr val="A83857"/>
                </a:solidFill>
              </a:rPr>
              <a:t>Typical GHG Emissions Distribution</a:t>
            </a:r>
          </a:p>
        </c:rich>
      </c:tx>
      <c:overlay val="0"/>
      <c:spPr>
        <a:noFill/>
        <a:ln>
          <a:noFill/>
        </a:ln>
        <a:effectLst/>
      </c:spPr>
      <c:txPr>
        <a:bodyPr rot="0" spcFirstLastPara="1" vertOverflow="ellipsis" vert="horz" wrap="square" anchor="ctr" anchorCtr="1"/>
        <a:lstStyle/>
        <a:p>
          <a:pPr>
            <a:defRPr sz="1800" b="1" i="0" u="none" strike="noStrike" kern="1200" spc="0" baseline="0">
              <a:solidFill>
                <a:srgbClr val="A83857"/>
              </a:solidFill>
              <a:latin typeface="+mn-lt"/>
              <a:ea typeface="+mn-ea"/>
              <a:cs typeface="+mn-cs"/>
            </a:defRPr>
          </a:pPr>
          <a:endParaRPr lang="en-US"/>
        </a:p>
      </c:txPr>
    </c:title>
    <c:autoTitleDeleted val="0"/>
    <c:plotArea>
      <c:layout/>
      <c:pieChart>
        <c:varyColors val="1"/>
        <c:ser>
          <c:idx val="0"/>
          <c:order val="0"/>
          <c:spPr>
            <a:solidFill>
              <a:schemeClr val="bg1"/>
            </a:solidFill>
          </c:spPr>
          <c:dPt>
            <c:idx val="0"/>
            <c:bubble3D val="0"/>
            <c:spPr>
              <a:solidFill>
                <a:srgbClr val="CACBCD"/>
              </a:solidFill>
              <a:ln w="19050">
                <a:solidFill>
                  <a:schemeClr val="lt1"/>
                </a:solidFill>
              </a:ln>
              <a:effectLst/>
            </c:spPr>
            <c:extLst>
              <c:ext xmlns:c16="http://schemas.microsoft.com/office/drawing/2014/chart" uri="{C3380CC4-5D6E-409C-BE32-E72D297353CC}">
                <c16:uniqueId val="{00000001-ADA7-4732-B677-F3C4A2C05C9C}"/>
              </c:ext>
            </c:extLst>
          </c:dPt>
          <c:dPt>
            <c:idx val="1"/>
            <c:bubble3D val="0"/>
            <c:spPr>
              <a:solidFill>
                <a:srgbClr val="9BD8D4"/>
              </a:solidFill>
              <a:ln w="19050">
                <a:solidFill>
                  <a:schemeClr val="lt1"/>
                </a:solidFill>
              </a:ln>
              <a:effectLst/>
            </c:spPr>
            <c:extLst>
              <c:ext xmlns:c16="http://schemas.microsoft.com/office/drawing/2014/chart" uri="{C3380CC4-5D6E-409C-BE32-E72D297353CC}">
                <c16:uniqueId val="{00000003-ADA7-4732-B677-F3C4A2C05C9C}"/>
              </c:ext>
            </c:extLst>
          </c:dPt>
          <c:dPt>
            <c:idx val="2"/>
            <c:bubble3D val="0"/>
            <c:spPr>
              <a:solidFill>
                <a:srgbClr val="C8C7DC"/>
              </a:solidFill>
              <a:ln w="19050">
                <a:solidFill>
                  <a:schemeClr val="lt1"/>
                </a:solidFill>
              </a:ln>
              <a:effectLst/>
            </c:spPr>
            <c:extLst>
              <c:ext xmlns:c16="http://schemas.microsoft.com/office/drawing/2014/chart" uri="{C3380CC4-5D6E-409C-BE32-E72D297353CC}">
                <c16:uniqueId val="{00000005-ADA7-4732-B677-F3C4A2C05C9C}"/>
              </c:ext>
            </c:extLst>
          </c:dPt>
          <c:dLbls>
            <c:dLbl>
              <c:idx val="0"/>
              <c:layout>
                <c:manualLayout>
                  <c:x val="-8.4733393902685236E-2"/>
                  <c:y val="9.722222222222222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A7-4732-B677-F3C4A2C05C9C}"/>
                </c:ext>
              </c:extLst>
            </c:dLbl>
            <c:dLbl>
              <c:idx val="1"/>
              <c:layout>
                <c:manualLayout>
                  <c:x val="-9.6153846153846159E-2"/>
                  <c:y val="9.1897004253778627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7625641025641023"/>
                      <c:h val="0.24178160919540229"/>
                    </c:manualLayout>
                  </c15:layout>
                </c:ext>
                <c:ext xmlns:c16="http://schemas.microsoft.com/office/drawing/2014/chart" uri="{C3380CC4-5D6E-409C-BE32-E72D297353CC}">
                  <c16:uniqueId val="{00000003-ADA7-4732-B677-F3C4A2C05C9C}"/>
                </c:ext>
              </c:extLst>
            </c:dLbl>
            <c:dLbl>
              <c:idx val="2"/>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DA7-4732-B677-F3C4A2C05C9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Sheet1!$A$2:$A$4</c:f>
              <c:strCache>
                <c:ptCount val="3"/>
                <c:pt idx="0">
                  <c:v>Scope 1 (Direct Emissions)</c:v>
                </c:pt>
                <c:pt idx="1">
                  <c:v>Scope 2 (Indirect from Energy)</c:v>
                </c:pt>
                <c:pt idx="2">
                  <c:v>Scope 3 (Value Chain)</c:v>
                </c:pt>
              </c:strCache>
            </c:strRef>
          </c:cat>
          <c:val>
            <c:numRef>
              <c:f>Sheet1!$B$2:$B$4</c:f>
              <c:numCache>
                <c:formatCode>0%</c:formatCode>
                <c:ptCount val="3"/>
                <c:pt idx="0">
                  <c:v>0.1</c:v>
                </c:pt>
                <c:pt idx="1">
                  <c:v>0.2</c:v>
                </c:pt>
                <c:pt idx="2">
                  <c:v>0.7</c:v>
                </c:pt>
              </c:numCache>
            </c:numRef>
          </c:val>
          <c:extLst>
            <c:ext xmlns:c16="http://schemas.microsoft.com/office/drawing/2014/chart" uri="{C3380CC4-5D6E-409C-BE32-E72D297353CC}">
              <c16:uniqueId val="{00000006-ADA7-4732-B677-F3C4A2C05C9C}"/>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C41E79-F2DF-4ED9-B819-3092A18E23A8}" type="datetimeFigureOut">
              <a:rPr lang="en-US" smtClean="0"/>
              <a:t>7/25/2025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E2EF71-D102-4CA8-ABE6-5CFD0B968960}" type="slidenum">
              <a:rPr lang="en-US" smtClean="0"/>
              <a:t>‹#›</a:t>
            </a:fld>
            <a:endParaRPr lang="en-US"/>
          </a:p>
        </p:txBody>
      </p:sp>
    </p:spTree>
    <p:extLst>
      <p:ext uri="{BB962C8B-B14F-4D97-AF65-F5344CB8AC3E}">
        <p14:creationId xmlns:p14="http://schemas.microsoft.com/office/powerpoint/2010/main" val="853825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sclimatealliance.org/"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naag.org/issues/supreme-court/preemption/"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C6E9BF-BA5C-450F-994A-9FF6B1E6DBD3}" type="slidenum">
              <a:rPr lang="en-US" smtClean="0"/>
              <a:t>1</a:t>
            </a:fld>
            <a:endParaRPr lang="en-US"/>
          </a:p>
        </p:txBody>
      </p:sp>
    </p:spTree>
    <p:extLst>
      <p:ext uri="{BB962C8B-B14F-4D97-AF65-F5344CB8AC3E}">
        <p14:creationId xmlns:p14="http://schemas.microsoft.com/office/powerpoint/2010/main" val="2194425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E2EF71-D102-4CA8-ABE6-5CFD0B968960}" type="slidenum">
              <a:rPr lang="en-US" smtClean="0"/>
              <a:t>13</a:t>
            </a:fld>
            <a:endParaRPr lang="en-US"/>
          </a:p>
        </p:txBody>
      </p:sp>
    </p:spTree>
    <p:extLst>
      <p:ext uri="{BB962C8B-B14F-4D97-AF65-F5344CB8AC3E}">
        <p14:creationId xmlns:p14="http://schemas.microsoft.com/office/powerpoint/2010/main" val="1387569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Beyond the Annual revenue threshold for public and private companies in each California law, there is an additional APPLICABILITY consideration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Criteria for ‘Doing Business in California’.</a:t>
            </a:r>
          </a:p>
          <a:p>
            <a:endParaRPr lang="en-US" dirty="0"/>
          </a:p>
          <a:p>
            <a:r>
              <a:rPr lang="en-US" dirty="0"/>
              <a:t>And its Not defined in either law. NO existing criteria for “Doing Business in Ca” in the law.</a:t>
            </a:r>
          </a:p>
          <a:p>
            <a:endParaRPr lang="en-US" dirty="0"/>
          </a:p>
          <a:p>
            <a:r>
              <a:rPr lang="en-US" dirty="0"/>
              <a:t>Indicate a perhaps narrow numerical definition here from California FTB. </a:t>
            </a:r>
          </a:p>
          <a:p>
            <a:endParaRPr lang="en-US" dirty="0"/>
          </a:p>
          <a:p>
            <a:r>
              <a:rPr lang="en-US" dirty="0"/>
              <a:t>However, there are additional considerations and possibly a broader interpretation…</a:t>
            </a:r>
          </a:p>
          <a:p>
            <a:endParaRPr lang="en-US" dirty="0"/>
          </a:p>
          <a:p>
            <a:r>
              <a:rPr lang="en-US" dirty="0"/>
              <a:t>VE – invite to David Smith comment on this; </a:t>
            </a:r>
          </a:p>
          <a:p>
            <a:r>
              <a:rPr lang="en-US" dirty="0"/>
              <a:t>bill’s author wants unbounded and intentions count (persuasive authority).  </a:t>
            </a:r>
          </a:p>
          <a:p>
            <a:r>
              <a:rPr lang="en-US" dirty="0"/>
              <a:t>Cut him off. 2.5 MINUTES MAX</a:t>
            </a:r>
          </a:p>
          <a:p>
            <a:endParaRPr lang="en-US" dirty="0"/>
          </a:p>
        </p:txBody>
      </p:sp>
      <p:sp>
        <p:nvSpPr>
          <p:cNvPr id="4" name="Slide Number Placeholder 3"/>
          <p:cNvSpPr>
            <a:spLocks noGrp="1"/>
          </p:cNvSpPr>
          <p:nvPr>
            <p:ph type="sldNum" sz="quarter" idx="5"/>
          </p:nvPr>
        </p:nvSpPr>
        <p:spPr/>
        <p:txBody>
          <a:bodyPr/>
          <a:lstStyle/>
          <a:p>
            <a:fld id="{11E2EF71-D102-4CA8-ABE6-5CFD0B968960}" type="slidenum">
              <a:rPr lang="en-US" smtClean="0"/>
              <a:t>14</a:t>
            </a:fld>
            <a:endParaRPr lang="en-US"/>
          </a:p>
        </p:txBody>
      </p:sp>
    </p:spTree>
    <p:extLst>
      <p:ext uri="{BB962C8B-B14F-4D97-AF65-F5344CB8AC3E}">
        <p14:creationId xmlns:p14="http://schemas.microsoft.com/office/powerpoint/2010/main" val="1813215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E2EF71-D102-4CA8-ABE6-5CFD0B968960}" type="slidenum">
              <a:rPr lang="en-US" smtClean="0"/>
              <a:t>15</a:t>
            </a:fld>
            <a:endParaRPr lang="en-US"/>
          </a:p>
        </p:txBody>
      </p:sp>
    </p:spTree>
    <p:extLst>
      <p:ext uri="{BB962C8B-B14F-4D97-AF65-F5344CB8AC3E}">
        <p14:creationId xmlns:p14="http://schemas.microsoft.com/office/powerpoint/2010/main" val="3123347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to Key Takeaways</a:t>
            </a:r>
            <a:r>
              <a:rPr lang="en-US" b="1" dirty="0"/>
              <a:t>. </a:t>
            </a:r>
          </a:p>
          <a:p>
            <a:endParaRPr lang="en-US" b="1" dirty="0"/>
          </a:p>
          <a:p>
            <a:r>
              <a:rPr lang="en-US" b="1" dirty="0"/>
              <a:t>Takes into account of where you are, where you need to be.</a:t>
            </a:r>
          </a:p>
          <a:p>
            <a:r>
              <a:rPr lang="en-US" b="1" dirty="0"/>
              <a:t>If like to discuss the timeline for you company, pls reach out to me directly.</a:t>
            </a:r>
          </a:p>
          <a:p>
            <a:endParaRPr lang="en-US" b="1" dirty="0"/>
          </a:p>
          <a:p>
            <a:r>
              <a:rPr lang="en-US" b="1" dirty="0"/>
              <a:t>David Smith – anything Want to Add here.   </a:t>
            </a:r>
          </a:p>
          <a:p>
            <a:endParaRPr lang="en-US" dirty="0"/>
          </a:p>
          <a:p>
            <a:r>
              <a:rPr lang="en-US" dirty="0"/>
              <a:t>-----</a:t>
            </a:r>
          </a:p>
          <a:p>
            <a:r>
              <a:rPr lang="en-US" b="1" dirty="0"/>
              <a:t>Very iterative </a:t>
            </a:r>
            <a:r>
              <a:rPr lang="en-US" dirty="0"/>
              <a:t>– know that it is. It takes time. </a:t>
            </a:r>
          </a:p>
          <a:p>
            <a:endParaRPr lang="en-US" dirty="0"/>
          </a:p>
          <a:p>
            <a:endParaRPr lang="en-US" dirty="0"/>
          </a:p>
          <a:p>
            <a:endParaRPr lang="en-US" dirty="0"/>
          </a:p>
          <a:p>
            <a:endParaRPr lang="en-US" dirty="0"/>
          </a:p>
          <a:p>
            <a:endParaRPr lang="en-US" dirty="0"/>
          </a:p>
          <a:p>
            <a:r>
              <a:rPr lang="en-US" dirty="0"/>
              <a:t>Don’t be a CARB Poster child.</a:t>
            </a:r>
          </a:p>
          <a:p>
            <a:endParaRPr lang="en-US" dirty="0"/>
          </a:p>
          <a:p>
            <a:r>
              <a:rPr lang="en-US" dirty="0"/>
              <a:t>EU –</a:t>
            </a:r>
            <a:r>
              <a:rPr lang="en-US" b="0" i="0" dirty="0">
                <a:solidFill>
                  <a:srgbClr val="001D35"/>
                </a:solidFill>
                <a:effectLst/>
                <a:latin typeface="Google Sans"/>
              </a:rPr>
              <a:t>The Corporate Sustainability Reporting Directive (CSRD), enacted by the European Union, mandates companies to disclose their environmental, social, and governance (ESG) performance in a more transparent and comparable way, aiming to enhance accountability and foster sustainable investments. </a:t>
            </a:r>
            <a:r>
              <a:rPr lang="en-US" dirty="0"/>
              <a:t> More extensive reporting requested by CSRD. </a:t>
            </a:r>
          </a:p>
          <a:p>
            <a:r>
              <a:rPr lang="en-US" dirty="0"/>
              <a:t>Rules already adopted – we already have US clients who have received questionnaires from their EU Customers. Under the recent changes to CSRD-Omnibus ---Beware the substance of what needs to be reported will not change. But the # of Companies affected will and the deadlines have been moved. </a:t>
            </a:r>
          </a:p>
          <a:p>
            <a:pPr marL="171450" indent="-171450">
              <a:buFont typeface="Arial" panose="020B0604020202020204" pitchFamily="34" charset="0"/>
              <a:buChar char="•"/>
            </a:pPr>
            <a:r>
              <a:rPr lang="en-US" dirty="0"/>
              <a:t>Canada has similar ones --- already received </a:t>
            </a:r>
          </a:p>
          <a:p>
            <a:pPr marL="171450" indent="-171450">
              <a:buFont typeface="Arial" panose="020B0604020202020204" pitchFamily="34" charset="0"/>
              <a:buChar char="•"/>
            </a:pPr>
            <a:r>
              <a:rPr lang="en-US" dirty="0"/>
              <a:t>Mexico</a:t>
            </a:r>
          </a:p>
          <a:p>
            <a:pPr marL="171450" indent="-171450">
              <a:buFont typeface="Arial" panose="020B0604020202020204" pitchFamily="34" charset="0"/>
              <a:buChar char="•"/>
            </a:pPr>
            <a:r>
              <a:rPr lang="en-US" dirty="0"/>
              <a:t>Other states. </a:t>
            </a:r>
          </a:p>
        </p:txBody>
      </p:sp>
      <p:sp>
        <p:nvSpPr>
          <p:cNvPr id="4" name="Slide Number Placeholder 3"/>
          <p:cNvSpPr>
            <a:spLocks noGrp="1"/>
          </p:cNvSpPr>
          <p:nvPr>
            <p:ph type="sldNum" sz="quarter" idx="5"/>
          </p:nvPr>
        </p:nvSpPr>
        <p:spPr/>
        <p:txBody>
          <a:bodyPr/>
          <a:lstStyle/>
          <a:p>
            <a:fld id="{11E2EF71-D102-4CA8-ABE6-5CFD0B968960}" type="slidenum">
              <a:rPr lang="en-US" smtClean="0"/>
              <a:t>17</a:t>
            </a:fld>
            <a:endParaRPr lang="en-US"/>
          </a:p>
        </p:txBody>
      </p:sp>
    </p:spTree>
    <p:extLst>
      <p:ext uri="{BB962C8B-B14F-4D97-AF65-F5344CB8AC3E}">
        <p14:creationId xmlns:p14="http://schemas.microsoft.com/office/powerpoint/2010/main" val="902903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FFAA26-F9DA-46EE-8F73-72C46199268B}" type="slidenum">
              <a:rPr lang="en-US" smtClean="0"/>
              <a:t>18</a:t>
            </a:fld>
            <a:endParaRPr lang="en-US"/>
          </a:p>
        </p:txBody>
      </p:sp>
    </p:spTree>
    <p:extLst>
      <p:ext uri="{BB962C8B-B14F-4D97-AF65-F5344CB8AC3E}">
        <p14:creationId xmlns:p14="http://schemas.microsoft.com/office/powerpoint/2010/main" val="170458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E2EF71-D102-4CA8-ABE6-5CFD0B968960}" type="slidenum">
              <a:rPr lang="en-US" smtClean="0"/>
              <a:t>2</a:t>
            </a:fld>
            <a:endParaRPr lang="en-US"/>
          </a:p>
        </p:txBody>
      </p:sp>
    </p:spTree>
    <p:extLst>
      <p:ext uri="{BB962C8B-B14F-4D97-AF65-F5344CB8AC3E}">
        <p14:creationId xmlns:p14="http://schemas.microsoft.com/office/powerpoint/2010/main" val="3186367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E2EF71-D102-4CA8-ABE6-5CFD0B968960}" type="slidenum">
              <a:rPr lang="en-US" smtClean="0"/>
              <a:t>3</a:t>
            </a:fld>
            <a:endParaRPr lang="en-US"/>
          </a:p>
        </p:txBody>
      </p:sp>
    </p:spTree>
    <p:extLst>
      <p:ext uri="{BB962C8B-B14F-4D97-AF65-F5344CB8AC3E}">
        <p14:creationId xmlns:p14="http://schemas.microsoft.com/office/powerpoint/2010/main" val="2711722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Assuming this looks very familiar. Scope 3 is typically largest of the 3 scopes. Focus today on Category 1 of Scope 3 emissions for corporations is PG&amp;S purchased goods &amp; services, considered in the set of indirect emissions in the upstream activities of a company’s value chain</a:t>
            </a:r>
          </a:p>
        </p:txBody>
      </p:sp>
      <p:sp>
        <p:nvSpPr>
          <p:cNvPr id="4" name="Slide Number Placeholder 3"/>
          <p:cNvSpPr>
            <a:spLocks noGrp="1"/>
          </p:cNvSpPr>
          <p:nvPr>
            <p:ph type="sldNum" sz="quarter" idx="5"/>
          </p:nvPr>
        </p:nvSpPr>
        <p:spPr/>
        <p:txBody>
          <a:bodyPr/>
          <a:lstStyle/>
          <a:p>
            <a:pPr>
              <a:defRPr/>
            </a:pPr>
            <a:fld id="{DF590980-9393-4FAF-A2BB-A6687E1AC51F}" type="slidenum">
              <a:rPr lang="en-US" smtClean="0"/>
              <a:pPr>
                <a:defRPr/>
              </a:pPr>
              <a:t>4</a:t>
            </a:fld>
            <a:endParaRPr lang="en-US"/>
          </a:p>
        </p:txBody>
      </p:sp>
    </p:spTree>
    <p:extLst>
      <p:ext uri="{BB962C8B-B14F-4D97-AF65-F5344CB8AC3E}">
        <p14:creationId xmlns:p14="http://schemas.microsoft.com/office/powerpoint/2010/main" val="3745732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D9C06-90F9-B61A-0160-AE23AB885878}"/>
            </a:ext>
          </a:extLst>
        </p:cNvPr>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2FD65C06-643A-DF85-BD51-EC7A87643154}"/>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8DA331B0-785F-5BB1-CFD5-DD027325B9A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br>
              <a:rPr lang="en-US" altLang="en-US">
                <a:latin typeface="Arial" panose="020B0604020202020204" pitchFamily="34" charset="0"/>
              </a:rPr>
            </a:br>
            <a:endParaRPr lang="en-US" altLang="en-US">
              <a:latin typeface="Arial" panose="020B0604020202020204" pitchFamily="34" charset="0"/>
            </a:endParaRPr>
          </a:p>
        </p:txBody>
      </p:sp>
      <p:sp>
        <p:nvSpPr>
          <p:cNvPr id="18436" name="Slide Number Placeholder 3">
            <a:extLst>
              <a:ext uri="{FF2B5EF4-FFF2-40B4-BE49-F238E27FC236}">
                <a16:creationId xmlns:a16="http://schemas.microsoft.com/office/drawing/2014/main" id="{2A58A6E0-0D0D-0419-939E-B8B713827C0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1494" indent="-289036">
              <a:spcBef>
                <a:spcPct val="30000"/>
              </a:spcBef>
              <a:defRPr sz="1200">
                <a:solidFill>
                  <a:schemeClr val="tx1"/>
                </a:solidFill>
                <a:latin typeface="Arial" panose="020B0604020202020204" pitchFamily="34" charset="0"/>
              </a:defRPr>
            </a:lvl2pPr>
            <a:lvl3pPr marL="1156145" indent="-231229">
              <a:spcBef>
                <a:spcPct val="30000"/>
              </a:spcBef>
              <a:defRPr sz="1200">
                <a:solidFill>
                  <a:schemeClr val="tx1"/>
                </a:solidFill>
                <a:latin typeface="Arial" panose="020B0604020202020204" pitchFamily="34" charset="0"/>
              </a:defRPr>
            </a:lvl3pPr>
            <a:lvl4pPr marL="1618602" indent="-231229">
              <a:spcBef>
                <a:spcPct val="30000"/>
              </a:spcBef>
              <a:defRPr sz="1200">
                <a:solidFill>
                  <a:schemeClr val="tx1"/>
                </a:solidFill>
                <a:latin typeface="Arial" panose="020B0604020202020204" pitchFamily="34" charset="0"/>
              </a:defRPr>
            </a:lvl4pPr>
            <a:lvl5pPr marL="2081060" indent="-231229">
              <a:spcBef>
                <a:spcPct val="30000"/>
              </a:spcBef>
              <a:defRPr sz="1200">
                <a:solidFill>
                  <a:schemeClr val="tx1"/>
                </a:solidFill>
                <a:latin typeface="Arial" panose="020B0604020202020204" pitchFamily="34" charset="0"/>
              </a:defRPr>
            </a:lvl5pPr>
            <a:lvl6pPr marL="2543518" indent="-231229" eaLnBrk="0" fontAlgn="base" hangingPunct="0">
              <a:spcBef>
                <a:spcPct val="30000"/>
              </a:spcBef>
              <a:spcAft>
                <a:spcPct val="0"/>
              </a:spcAft>
              <a:defRPr sz="1200">
                <a:solidFill>
                  <a:schemeClr val="tx1"/>
                </a:solidFill>
                <a:latin typeface="Arial" panose="020B0604020202020204" pitchFamily="34" charset="0"/>
              </a:defRPr>
            </a:lvl6pPr>
            <a:lvl7pPr marL="3005976" indent="-231229" eaLnBrk="0" fontAlgn="base" hangingPunct="0">
              <a:spcBef>
                <a:spcPct val="30000"/>
              </a:spcBef>
              <a:spcAft>
                <a:spcPct val="0"/>
              </a:spcAft>
              <a:defRPr sz="1200">
                <a:solidFill>
                  <a:schemeClr val="tx1"/>
                </a:solidFill>
                <a:latin typeface="Arial" panose="020B0604020202020204" pitchFamily="34" charset="0"/>
              </a:defRPr>
            </a:lvl7pPr>
            <a:lvl8pPr marL="3468434" indent="-231229" eaLnBrk="0" fontAlgn="base" hangingPunct="0">
              <a:spcBef>
                <a:spcPct val="30000"/>
              </a:spcBef>
              <a:spcAft>
                <a:spcPct val="0"/>
              </a:spcAft>
              <a:defRPr sz="1200">
                <a:solidFill>
                  <a:schemeClr val="tx1"/>
                </a:solidFill>
                <a:latin typeface="Arial" panose="020B0604020202020204" pitchFamily="34" charset="0"/>
              </a:defRPr>
            </a:lvl8pPr>
            <a:lvl9pPr marL="3930891" indent="-23122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9750B6-1025-4FD3-9E23-4BD699CB1FA9}" type="slidenum">
              <a:rPr lang="en-US" altLang="en-US"/>
              <a:pPr>
                <a:spcBef>
                  <a:spcPct val="0"/>
                </a:spcBef>
              </a:pPr>
              <a:t>6</a:t>
            </a:fld>
            <a:endParaRPr lang="en-US" altLang="en-US"/>
          </a:p>
        </p:txBody>
      </p:sp>
    </p:spTree>
    <p:extLst>
      <p:ext uri="{BB962C8B-B14F-4D97-AF65-F5344CB8AC3E}">
        <p14:creationId xmlns:p14="http://schemas.microsoft.com/office/powerpoint/2010/main" val="935670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 we have developed from voluntary to mandatory reporting, important to note the constellation of F&amp;S, R&amp;R and G/C G&amp;P, and of the Regs/Legis.</a:t>
            </a:r>
          </a:p>
          <a:p>
            <a:endParaRPr lang="en-US" b="1" dirty="0"/>
          </a:p>
          <a:p>
            <a:r>
              <a:rPr lang="en-US" b="1" u="sng" dirty="0"/>
              <a:t>Frameworks and Standards:</a:t>
            </a:r>
            <a:r>
              <a:rPr lang="en-US" dirty="0"/>
              <a:t>  </a:t>
            </a:r>
            <a:r>
              <a:rPr lang="en-US" b="1" dirty="0"/>
              <a:t>Relied upon and referenced in the legislation and regulations in the US, CA, EU </a:t>
            </a:r>
            <a:r>
              <a:rPr lang="en-US" dirty="0"/>
              <a:t>and now referenced across the globe. High level guidelines like </a:t>
            </a:r>
            <a:r>
              <a:rPr lang="en-US" b="1" dirty="0"/>
              <a:t>TCFD and their successor -- IFRS for climate-related </a:t>
            </a:r>
            <a:r>
              <a:rPr lang="en-US" b="0" dirty="0"/>
              <a:t>fi</a:t>
            </a:r>
            <a:r>
              <a:rPr lang="en-US" dirty="0"/>
              <a:t>nancial risk reporting. Protocols with specific tools and methodologies such as GHG Protocol. </a:t>
            </a:r>
          </a:p>
          <a:p>
            <a:endParaRPr lang="en-US" b="1" dirty="0"/>
          </a:p>
          <a:p>
            <a:r>
              <a:rPr lang="en-US" b="1" dirty="0"/>
              <a:t>I was selected to sit on a global Technical Working Group for the GHGP that is working on revisions to their guidance. C</a:t>
            </a:r>
            <a:r>
              <a:rPr lang="en-US" dirty="0"/>
              <a:t>larifications and additional guidance will be put out for public comment </a:t>
            </a:r>
            <a:r>
              <a:rPr lang="en-US" b="1" dirty="0"/>
              <a:t>coming up for S2 in 2025; and Corp Stand and Sc 3 </a:t>
            </a:r>
            <a:r>
              <a:rPr lang="en-US" b="1" dirty="0" err="1"/>
              <a:t>Gdnce</a:t>
            </a:r>
            <a:r>
              <a:rPr lang="en-US" b="1" dirty="0"/>
              <a:t> in 2026. </a:t>
            </a:r>
            <a:endParaRPr lang="en-US" dirty="0"/>
          </a:p>
          <a:p>
            <a:endParaRPr lang="en-US" dirty="0"/>
          </a:p>
          <a:p>
            <a:r>
              <a:rPr lang="en-US" b="1" u="sng" dirty="0"/>
              <a:t>Raters and Rankers</a:t>
            </a:r>
            <a:r>
              <a:rPr lang="en-US" b="1" u="none" dirty="0"/>
              <a:t> –</a:t>
            </a:r>
            <a:r>
              <a:rPr lang="en-US" b="1" dirty="0"/>
              <a:t> </a:t>
            </a:r>
            <a:r>
              <a:rPr lang="en-US" b="0" dirty="0"/>
              <a:t>CDP, plus more and others not listed, review submittals and provide their ranking assessments of individual companies for investors and consumers.  There are several others not listed here.</a:t>
            </a:r>
          </a:p>
          <a:p>
            <a:endParaRPr lang="en-US" b="1" dirty="0"/>
          </a:p>
          <a:p>
            <a:r>
              <a:rPr lang="en-US" b="1" u="sng" dirty="0"/>
              <a:t>Global and Corporate Goals and Principles </a:t>
            </a:r>
            <a:r>
              <a:rPr lang="en-US" b="1" dirty="0"/>
              <a:t>– quite a group these are not all of them. One of most common is SBTi </a:t>
            </a:r>
          </a:p>
          <a:p>
            <a:endParaRPr lang="en-US" b="1" u="sng" dirty="0"/>
          </a:p>
          <a:p>
            <a:r>
              <a:rPr lang="en-US" b="1" u="sng" dirty="0"/>
              <a:t>Regulations and Legislation</a:t>
            </a:r>
            <a:r>
              <a:rPr lang="en-US" b="1" dirty="0"/>
              <a:t>: </a:t>
            </a:r>
            <a:r>
              <a:rPr lang="en-US" dirty="0"/>
              <a:t>Mandatory climate disclosures required by governments and regulatory bodies. OUR FOCUS TODAY IS ON SEC AND CA.  NOTE ALSO THAT EU’s REQUIREMENTS ARE in place UNDER THE 2 SHOWN, CSRD.</a:t>
            </a:r>
          </a:p>
          <a:p>
            <a:r>
              <a:rPr lang="en-US" b="0" dirty="0"/>
              <a:t>Outside of the US – Canada currently requires reporting of Corp Climate Risk, GHG and ESG metrics.  </a:t>
            </a:r>
          </a:p>
          <a:p>
            <a:r>
              <a:rPr lang="en-US" b="0" dirty="0"/>
              <a:t>We have clients who provide services to companies outside of the US and have already received questionnaires from their EU and Canadian customers. And Mexico’s SEC-</a:t>
            </a:r>
            <a:r>
              <a:rPr lang="en-US" b="0" dirty="0" err="1"/>
              <a:t>equiv</a:t>
            </a:r>
            <a:r>
              <a:rPr lang="en-US" b="0" dirty="0"/>
              <a:t> agency has a new rule for reporting of corporate GHG, ESG. </a:t>
            </a:r>
            <a:endParaRPr lang="en-US" b="1" dirty="0"/>
          </a:p>
          <a:p>
            <a:endParaRPr lang="en-US" b="1" dirty="0"/>
          </a:p>
          <a:p>
            <a:endParaRPr lang="en-US" b="1" dirty="0"/>
          </a:p>
          <a:p>
            <a:r>
              <a:rPr lang="en-US" b="1" dirty="0"/>
              <a:t>-----</a:t>
            </a:r>
          </a:p>
          <a:p>
            <a:endParaRPr lang="en-US" b="1" dirty="0"/>
          </a:p>
          <a:p>
            <a:endParaRPr lang="en-US" b="1" dirty="0"/>
          </a:p>
          <a:p>
            <a:endParaRPr lang="en-US" b="1" dirty="0"/>
          </a:p>
          <a:p>
            <a:endParaRPr lang="en-US" b="1" dirty="0"/>
          </a:p>
          <a:p>
            <a:endParaRPr lang="en-US" b="1" dirty="0"/>
          </a:p>
          <a:p>
            <a:r>
              <a:rPr lang="en-US" b="1" dirty="0"/>
              <a:t>Global Goals, International Policies and Treaties</a:t>
            </a:r>
            <a:r>
              <a:rPr lang="en-US" dirty="0"/>
              <a:t>: UNFCCC, Paris Climate Agreement - Legally binding international agreements between governments that influence national and regional policy and action.</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TCFD – High level guidelines or approaches that provide organizations with a structure to identify, assess, and disclose on sustainability issues relevant to their operations. </a:t>
            </a:r>
            <a:r>
              <a:rPr lang="en-US" b="1" dirty="0"/>
              <a:t>Protocols</a:t>
            </a:r>
            <a:r>
              <a:rPr lang="en-US" dirty="0"/>
              <a:t>: GHGP, ISO, PCAF. Specific tools, methodologies, or instructions that help organizations to measure, monitor and disclose their sustainability performance in line with the chosen framework and standards.  </a:t>
            </a:r>
          </a:p>
          <a:p>
            <a:endParaRPr lang="en-US" dirty="0"/>
          </a:p>
          <a:p>
            <a:r>
              <a:rPr lang="en-US" dirty="0"/>
              <a:t>Standards: Detailed and specific guidelines that outline the precise requirements, metrics and indicators that organizations should use to disclose on certain sustainability topics. </a:t>
            </a:r>
          </a:p>
          <a:p>
            <a:endParaRPr lang="en-CA" dirty="0"/>
          </a:p>
        </p:txBody>
      </p:sp>
    </p:spTree>
    <p:extLst>
      <p:ext uri="{BB962C8B-B14F-4D97-AF65-F5344CB8AC3E}">
        <p14:creationId xmlns:p14="http://schemas.microsoft.com/office/powerpoint/2010/main" val="1356888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Thank you, Steve. Bear with me and my voice today my allergies are happening.</a:t>
            </a:r>
          </a:p>
          <a:p>
            <a:r>
              <a:rPr lang="en-US" b="0" dirty="0"/>
              <a:t>The laws and regulations we will talk about today are game changers – they are game changers because they require a new type of climate reporting, focused at the CORPORATE level.</a:t>
            </a:r>
          </a:p>
          <a:p>
            <a:r>
              <a:rPr lang="en-US" b="0" dirty="0"/>
              <a:t>Our goal with this first slide is to….show you a quick history of mandatory reporting for climate, for both GHG emissions and climate risk. Mandatory reporting history for climate started with a focus on GHG emissions reporting for individual facilities.  As you see, this officially began in the US twenty years ago, in 2005. </a:t>
            </a:r>
          </a:p>
          <a:p>
            <a:endParaRPr lang="en-US" b="0" dirty="0"/>
          </a:p>
          <a:p>
            <a:r>
              <a:rPr lang="en-US" b="0" dirty="0"/>
              <a:t>At the time, this reporting was linked to climate goals that were set in the Late 1990’s and early 2000’s for reduction of GHG emissions and therefore of climate impacts. These goals were FORMALLY established by several states, some were set in legislation.</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0" dirty="0"/>
              <a:t>To implement those GHG reduction goals: accounting for GHG from industrial facilities and power generation was a key focus. This reporting became an important element of programs to incentivize GHG reductions, for Cap and Trade or similar programs like those adopted by RGGI, California, Oregon, and Washington.</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0" dirty="0"/>
              <a:t>Noteworthy, </a:t>
            </a:r>
            <a:r>
              <a:rPr lang="en-US" b="1" dirty="0"/>
              <a:t>the shift to a corporate focus for climate disclosure, </a:t>
            </a:r>
            <a:r>
              <a:rPr lang="en-US" b="0" dirty="0"/>
              <a:t>formally starts in 2010, when SEC adopted </a:t>
            </a:r>
            <a:r>
              <a:rPr lang="en-US" b="1" dirty="0"/>
              <a:t>a </a:t>
            </a:r>
            <a:r>
              <a:rPr lang="en-US" b="1" i="1" dirty="0"/>
              <a:t>voluntary</a:t>
            </a:r>
            <a:r>
              <a:rPr lang="en-US" b="1" dirty="0"/>
              <a:t> </a:t>
            </a:r>
            <a:r>
              <a:rPr lang="en-US" b="0" dirty="0"/>
              <a:t>corporate climate risk disclosure ‘recommendation’ based on investor and consumer interest.  …….</a:t>
            </a:r>
          </a:p>
          <a:p>
            <a:pPr marL="171450" indent="-171450">
              <a:buFont typeface="Arial" panose="020B0604020202020204" pitchFamily="34" charset="0"/>
              <a:buChar char="•"/>
            </a:pPr>
            <a:r>
              <a:rPr lang="en-US" b="0" dirty="0"/>
              <a:t>13 yrs later  </a:t>
            </a:r>
            <a:r>
              <a:rPr lang="en-US" b="1" dirty="0"/>
              <a:t>In 2023 </a:t>
            </a:r>
            <a:r>
              <a:rPr lang="en-US" b="0" dirty="0"/>
              <a:t>– CA gained 2 climate laws, after 2 yrs of debate, AND after another year for the amendment TO each law. </a:t>
            </a:r>
            <a:r>
              <a:rPr lang="en-US" b="1" dirty="0"/>
              <a:t>From the state perspective: California led the way. </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In 2024. SEC finalized a sweeping new rule for climate disclosures of GHG Emissions and climate risk for public companies</a:t>
            </a:r>
            <a:r>
              <a:rPr lang="en-US" b="0" dirty="0"/>
              <a:t>. It was two years in the rule making process. Talk more about this later. </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0" dirty="0"/>
              <a:t>5 states with emerging requirements, these are mostly copycats of CA’s laws. </a:t>
            </a:r>
          </a:p>
          <a:p>
            <a:pPr marL="171450" indent="-171450">
              <a:buFont typeface="Arial" panose="020B0604020202020204" pitchFamily="34" charset="0"/>
              <a:buChar char="•"/>
            </a:pPr>
            <a:r>
              <a:rPr lang="en-US" b="0" dirty="0"/>
              <a:t>As of March 2025, add NJ to this list. WASH, NY and IL have laws under consideration in 2025 that are copycats for GHG reporting under CA SB 253. NY has AN additional law under consideration that is a copycat for Calif SB 261, requiring a corporate climate risk assessment. CO has postponed their legislation. MN’s law applies to banks and credit unions and addresses climate risk.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001D35"/>
              </a:solidFill>
              <a:effectLst/>
              <a:latin typeface="Google San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1D35"/>
                </a:solidFill>
                <a:effectLst/>
                <a:latin typeface="Google Sans"/>
              </a:rPr>
              <a:t>April 8 Executive Order Trump to clamp down on state laws on climate change and GHG. We’re expecting you have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001D35"/>
                </a:solidFill>
                <a:effectLst/>
                <a:latin typeface="Google Sans"/>
              </a:rPr>
              <a:t>NEXT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1D35"/>
                </a:solidFill>
                <a:effectLst/>
                <a:latin typeface="Google San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1D35"/>
                </a:solidFill>
                <a:effectLst/>
                <a:latin typeface="Google Sans"/>
              </a:rPr>
              <a:t>Note: we expect more action by states: The </a:t>
            </a:r>
            <a:r>
              <a:rPr lang="en-US" b="0" i="0" dirty="0">
                <a:solidFill>
                  <a:srgbClr val="0B57D0"/>
                </a:solidFill>
                <a:effectLst/>
                <a:latin typeface="Google Sans"/>
                <a:hlinkClick r:id="rId3"/>
              </a:rPr>
              <a:t>U.S. Climate Alliance</a:t>
            </a:r>
            <a:r>
              <a:rPr lang="en-US" b="0" i="0" dirty="0">
                <a:solidFill>
                  <a:srgbClr val="001D35"/>
                </a:solidFill>
                <a:effectLst/>
                <a:latin typeface="Google Sans"/>
              </a:rPr>
              <a:t> is a bipartisan group of governors working to achieve net-zero emissions through state-led actions.  Members include 24 state governors. </a:t>
            </a:r>
          </a:p>
          <a:p>
            <a:pPr marL="171450" indent="-171450">
              <a:buFont typeface="Arial" panose="020B0604020202020204" pitchFamily="34" charset="0"/>
              <a:buChar char="•"/>
            </a:pPr>
            <a:r>
              <a:rPr lang="en-US" b="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solidFill>
                  <a:srgbClr val="333A42"/>
                </a:solidFill>
                <a:effectLst/>
                <a:latin typeface="helvetica" panose="020B0604020202020204" pitchFamily="34" charset="0"/>
              </a:rPr>
              <a:t>TRUMP: However, on April 8, 2025, President Trump issued an Executive Order directing the U.S. Attorney General to identify and stop the enforcement of all state laws, regulations, policies and practices “that are or may be unconstitutional, preempted by Federal law, or otherwise unenforceable,” with a focus on prioritizing any such state laws purporting to address “climate change” or involving “greenhouse gas</a:t>
            </a:r>
            <a:r>
              <a:rPr lang="en-US" b="1" i="0" dirty="0">
                <a:solidFill>
                  <a:srgbClr val="333A42"/>
                </a:solidFill>
                <a:effectLst/>
                <a:latin typeface="helvetica"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001D35"/>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1D35"/>
                </a:solidFill>
                <a:effectLst/>
                <a:latin typeface="Google Sans"/>
              </a:rPr>
              <a:t>Federal law preempts conflicting state or local laws due to </a:t>
            </a:r>
            <a:r>
              <a:rPr lang="en-US" b="1" i="0" dirty="0">
                <a:solidFill>
                  <a:srgbClr val="001D35"/>
                </a:solidFill>
                <a:effectLst/>
                <a:latin typeface="Google Sans"/>
              </a:rPr>
              <a:t>the Supremacy Clause in the Constitution</a:t>
            </a:r>
            <a:r>
              <a:rPr lang="en-US" b="0" i="0" dirty="0">
                <a:solidFill>
                  <a:srgbClr val="001D35"/>
                </a:solidFill>
                <a:effectLst/>
                <a:latin typeface="Google Sans"/>
              </a:rPr>
              <a:t>, which makes federal law the "supreme law of the land".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1D35"/>
                </a:solidFill>
                <a:effectLst/>
                <a:latin typeface="Google Sans"/>
              </a:rPr>
              <a:t>Implied Preemption:</a:t>
            </a:r>
            <a:r>
              <a:rPr lang="en-US" b="0" i="0" dirty="0">
                <a:solidFill>
                  <a:srgbClr val="001D35"/>
                </a:solidFill>
                <a:effectLst/>
                <a:latin typeface="Google Sans"/>
              </a:rPr>
              <a:t> Even without explicit language in a federal law, a court may find it implied that the federal law preempts state or local law if it is impossible to comply with both or if the state law hinders the federal law's goals, </a:t>
            </a:r>
            <a:r>
              <a:rPr lang="en-US" b="0" i="0" dirty="0">
                <a:solidFill>
                  <a:srgbClr val="0B57D0"/>
                </a:solidFill>
                <a:effectLst/>
                <a:latin typeface="Google Sans"/>
                <a:hlinkClick r:id="rId4"/>
              </a:rPr>
              <a:t>according to the National Association of Attorneys General</a:t>
            </a:r>
            <a:r>
              <a:rPr lang="en-US" b="0" i="0" dirty="0">
                <a:solidFill>
                  <a:srgbClr val="001D35"/>
                </a:solidFill>
                <a:effectLst/>
                <a:latin typeface="Google Sans"/>
              </a:rPr>
              <a:t>. </a:t>
            </a:r>
          </a:p>
          <a:p>
            <a:pPr algn="l" fontAlgn="base">
              <a:buNone/>
            </a:pPr>
            <a:endParaRPr lang="en-US" b="1" i="0" dirty="0">
              <a:solidFill>
                <a:srgbClr val="002664"/>
              </a:solidFill>
              <a:effectLst/>
              <a:latin typeface="Helvetica" panose="020B0604020202020204" pitchFamily="34" charset="0"/>
            </a:endParaRPr>
          </a:p>
          <a:p>
            <a:pPr algn="l" fontAlgn="base">
              <a:buNone/>
            </a:pPr>
            <a:r>
              <a:rPr lang="en-US" b="1" i="0" dirty="0">
                <a:solidFill>
                  <a:srgbClr val="002664"/>
                </a:solidFill>
                <a:effectLst/>
                <a:latin typeface="Helvetica" panose="020B0604020202020204" pitchFamily="34" charset="0"/>
              </a:rPr>
              <a:t>Powers Reserved to the States</a:t>
            </a:r>
          </a:p>
          <a:p>
            <a:pPr algn="l" fontAlgn="base"/>
            <a:r>
              <a:rPr lang="en-US" b="0" i="0" dirty="0">
                <a:solidFill>
                  <a:srgbClr val="404040"/>
                </a:solidFill>
                <a:effectLst/>
                <a:latin typeface="Helvetica" panose="020B0604020202020204" pitchFamily="34" charset="0"/>
              </a:rPr>
              <a:t>The Tenth Amendment declares, "The powers not delegated to the United States by the Constitution, nor prohibited by it to the states, are reserved to the states respectively, or to the people." In other words, states have all powers not granted to the federal government by the Constitution.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t>
            </a:r>
            <a:r>
              <a:rPr lang="en-US" b="1" i="0" dirty="0">
                <a:solidFill>
                  <a:srgbClr val="404040"/>
                </a:solidFill>
                <a:effectLst/>
                <a:latin typeface="inherit"/>
              </a:rPr>
              <a:t>regulation of industry”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…implies more stringent rules are allowable for public health, welfare and safety – there is a track record for this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t>
            </a:r>
          </a:p>
          <a:p>
            <a:endParaRPr lang="en-US" b="0" dirty="0"/>
          </a:p>
          <a:p>
            <a:r>
              <a:rPr lang="en-US" b="0" dirty="0"/>
              <a:t>Game changers – each with sweeping NEW requirements for mandatory reporting </a:t>
            </a:r>
            <a:r>
              <a:rPr lang="en-US" b="1" dirty="0"/>
              <a:t>for climate</a:t>
            </a:r>
            <a:r>
              <a:rPr lang="en-US" dirty="0"/>
              <a:t>.  Not just industrial facilities or industrial or utility companies affected,.</a:t>
            </a:r>
          </a:p>
          <a:p>
            <a:endParaRPr lang="en-US" dirty="0"/>
          </a:p>
          <a:p>
            <a:r>
              <a:rPr lang="en-US" dirty="0"/>
              <a:t>Not just the same old reporting, keeping track of your numbers. </a:t>
            </a:r>
          </a:p>
          <a:p>
            <a:endParaRPr lang="en-US" dirty="0"/>
          </a:p>
          <a:p>
            <a:endParaRPr lang="en-US" dirty="0"/>
          </a:p>
          <a:p>
            <a:r>
              <a:rPr lang="en-US" dirty="0"/>
              <a:t>Game changers, who is affected and who has to respond. </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2015. Paris Accord</a:t>
            </a:r>
          </a:p>
          <a:p>
            <a:pPr marL="171450" indent="-171450">
              <a:buFont typeface="Arial" panose="020B0604020202020204" pitchFamily="34" charset="0"/>
              <a:buChar char="•"/>
            </a:pPr>
            <a:r>
              <a:rPr lang="en-US" b="1" dirty="0">
                <a:solidFill>
                  <a:srgbClr val="C00000"/>
                </a:solidFill>
              </a:rPr>
              <a:t>To summarize  state requirements who has climate risk req. who has GHG. Actually these state legislative efforts started in 2023 continues today in 2025 for several. MN has adopted their requirement.</a:t>
            </a:r>
          </a:p>
          <a:p>
            <a:pPr marL="171450" indent="-171450">
              <a:buFont typeface="Arial" panose="020B0604020202020204" pitchFamily="34" charset="0"/>
              <a:buChar char="•"/>
            </a:pPr>
            <a:endParaRPr lang="en-US" b="1" dirty="0">
              <a:solidFill>
                <a:srgbClr val="C0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California </a:t>
            </a:r>
            <a:r>
              <a:rPr lang="en-US" b="0" i="0" dirty="0">
                <a:solidFill>
                  <a:srgbClr val="001D35"/>
                </a:solidFill>
                <a:effectLst/>
                <a:latin typeface="Google Sans"/>
              </a:rPr>
              <a:t>Governor Arnold Schwarzenegger signed an Executive Order in </a:t>
            </a:r>
            <a:r>
              <a:rPr lang="en-US" b="1" i="0" dirty="0">
                <a:solidFill>
                  <a:srgbClr val="001D35"/>
                </a:solidFill>
                <a:effectLst/>
                <a:latin typeface="Google Sans"/>
              </a:rPr>
              <a:t>2005</a:t>
            </a:r>
            <a:r>
              <a:rPr lang="en-US" b="0" i="0" dirty="0">
                <a:solidFill>
                  <a:srgbClr val="001D35"/>
                </a:solidFill>
                <a:effectLst/>
                <a:latin typeface="Google Sans"/>
              </a:rPr>
              <a:t>, that established California's first greenhouse gas emissions targets, including a goal to reduce emissions 80% below 1990 levels by 2050.  This laid the groundwork for mandatory reporting in CA. </a:t>
            </a:r>
          </a:p>
          <a:p>
            <a:endParaRPr lang="en-US" dirty="0"/>
          </a:p>
        </p:txBody>
      </p:sp>
      <p:sp>
        <p:nvSpPr>
          <p:cNvPr id="4" name="Slide Number Placeholder 3"/>
          <p:cNvSpPr>
            <a:spLocks noGrp="1"/>
          </p:cNvSpPr>
          <p:nvPr>
            <p:ph type="sldNum" sz="quarter" idx="5"/>
          </p:nvPr>
        </p:nvSpPr>
        <p:spPr/>
        <p:txBody>
          <a:bodyPr/>
          <a:lstStyle/>
          <a:p>
            <a:fld id="{11E2EF71-D102-4CA8-ABE6-5CFD0B968960}" type="slidenum">
              <a:rPr lang="en-US" smtClean="0"/>
              <a:t>10</a:t>
            </a:fld>
            <a:endParaRPr lang="en-US"/>
          </a:p>
        </p:txBody>
      </p:sp>
    </p:spTree>
    <p:extLst>
      <p:ext uri="{BB962C8B-B14F-4D97-AF65-F5344CB8AC3E}">
        <p14:creationId xmlns:p14="http://schemas.microsoft.com/office/powerpoint/2010/main" val="618421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E2EF71-D102-4CA8-ABE6-5CFD0B968960}" type="slidenum">
              <a:rPr lang="en-US" smtClean="0"/>
              <a:t>11</a:t>
            </a:fld>
            <a:endParaRPr lang="en-US"/>
          </a:p>
        </p:txBody>
      </p:sp>
    </p:spTree>
    <p:extLst>
      <p:ext uri="{BB962C8B-B14F-4D97-AF65-F5344CB8AC3E}">
        <p14:creationId xmlns:p14="http://schemas.microsoft.com/office/powerpoint/2010/main" val="3842594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E2EF71-D102-4CA8-ABE6-5CFD0B968960}" type="slidenum">
              <a:rPr lang="en-US" smtClean="0"/>
              <a:t>12</a:t>
            </a:fld>
            <a:endParaRPr lang="en-US"/>
          </a:p>
        </p:txBody>
      </p:sp>
    </p:spTree>
    <p:extLst>
      <p:ext uri="{BB962C8B-B14F-4D97-AF65-F5344CB8AC3E}">
        <p14:creationId xmlns:p14="http://schemas.microsoft.com/office/powerpoint/2010/main" val="59753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p:spPr>
        <p:txBody>
          <a:bodyPr anchor="b">
            <a:noAutofit/>
          </a:bodyPr>
          <a:lstStyle>
            <a:lvl1pPr algn="l">
              <a:defRPr sz="54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l">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99582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1921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1431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Tree>
    <p:extLst>
      <p:ext uri="{BB962C8B-B14F-4D97-AF65-F5344CB8AC3E}">
        <p14:creationId xmlns:p14="http://schemas.microsoft.com/office/powerpoint/2010/main" val="3094002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Presentation - Core Content Plain">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9E148724-C95A-409C-9DBE-0491D4589DBF}"/>
              </a:ext>
            </a:extLst>
          </p:cNvPr>
          <p:cNvSpPr>
            <a:spLocks noGrp="1"/>
          </p:cNvSpPr>
          <p:nvPr>
            <p:ph sz="quarter" idx="17" hasCustomPrompt="1"/>
          </p:nvPr>
        </p:nvSpPr>
        <p:spPr>
          <a:xfrm>
            <a:off x="543564" y="1788160"/>
            <a:ext cx="10976063" cy="4136814"/>
          </a:xfrm>
          <a:prstGeom prst="rect">
            <a:avLst/>
          </a:prstGeom>
        </p:spPr>
        <p:txBody>
          <a:bodyPr lIns="0" rIns="0">
            <a:normAutofit/>
          </a:bodyPr>
          <a:lstStyle>
            <a:lvl1pPr marL="0" indent="0">
              <a:lnSpc>
                <a:spcPct val="100000"/>
              </a:lnSpc>
              <a:spcBef>
                <a:spcPts val="1188"/>
              </a:spcBef>
              <a:buNone/>
              <a:defRPr sz="1320">
                <a:latin typeface="Segoe UI" panose="020B0502040204020203" pitchFamily="34" charset="0"/>
              </a:defRPr>
            </a:lvl1pPr>
            <a:lvl2pPr marL="151930" indent="-151930">
              <a:lnSpc>
                <a:spcPct val="100000"/>
              </a:lnSpc>
              <a:spcBef>
                <a:spcPts val="792"/>
              </a:spcBef>
              <a:defRPr sz="1188">
                <a:latin typeface="Segoe UI" panose="020B0502040204020203" pitchFamily="34" charset="0"/>
              </a:defRPr>
            </a:lvl2pPr>
            <a:lvl3pPr marL="305953" indent="-154024">
              <a:lnSpc>
                <a:spcPct val="100000"/>
              </a:lnSpc>
              <a:spcBef>
                <a:spcPts val="396"/>
              </a:spcBef>
              <a:buClr>
                <a:schemeClr val="tx1"/>
              </a:buClr>
              <a:buFont typeface="Trebuchet MS" panose="020B0603020202020204" pitchFamily="34" charset="0"/>
              <a:buChar char="−"/>
              <a:defRPr sz="1056">
                <a:latin typeface="Segoe UI" panose="020B0502040204020203" pitchFamily="34" charset="0"/>
              </a:defRPr>
            </a:lvl3pPr>
            <a:lvl4pPr marL="450547" indent="-145642">
              <a:lnSpc>
                <a:spcPct val="100000"/>
              </a:lnSpc>
              <a:spcBef>
                <a:spcPts val="264"/>
              </a:spcBef>
              <a:defRPr sz="924">
                <a:latin typeface="Segoe UI" panose="020B0502040204020203" pitchFamily="34" charset="0"/>
              </a:defRPr>
            </a:lvl4pPr>
            <a:lvl5pPr marL="603522" indent="-152069">
              <a:lnSpc>
                <a:spcPct val="100000"/>
              </a:lnSpc>
              <a:spcBef>
                <a:spcPts val="198"/>
              </a:spcBef>
              <a:buFont typeface="Trebuchet MS" panose="020B0603020202020204" pitchFamily="34" charset="0"/>
              <a:buChar char="−"/>
              <a:defRPr sz="792">
                <a:latin typeface="Segoe UI" panose="020B0502040204020203" pitchFamily="34" charset="0"/>
              </a:defRPr>
            </a:lvl5pPr>
            <a:lvl6pPr marL="719950" indent="-116428">
              <a:lnSpc>
                <a:spcPct val="100000"/>
              </a:lnSpc>
              <a:spcBef>
                <a:spcPts val="132"/>
              </a:spcBef>
              <a:defRPr sz="726">
                <a:latin typeface="Segoe UI" panose="020B0502040204020203" pitchFamily="34" charset="0"/>
              </a:defRPr>
            </a:lvl6pPr>
            <a:lvl7pPr marL="829250" indent="-106923">
              <a:lnSpc>
                <a:spcPct val="100000"/>
              </a:lnSpc>
              <a:spcBef>
                <a:spcPts val="66"/>
              </a:spcBef>
              <a:buFont typeface="Trebuchet MS" panose="020B0603020202020204" pitchFamily="34" charset="0"/>
              <a:buChar char="−"/>
              <a:defRPr sz="693">
                <a:latin typeface="Segoe UI" panose="020B0502040204020203" pitchFamily="34" charset="0"/>
              </a:defRPr>
            </a:lvl7pPr>
            <a:lvl8pPr marL="225274" indent="-225274">
              <a:lnSpc>
                <a:spcPct val="100000"/>
              </a:lnSpc>
              <a:spcBef>
                <a:spcPts val="1584"/>
              </a:spcBef>
              <a:buClr>
                <a:schemeClr val="accent1"/>
              </a:buClr>
              <a:buSzPct val="100000"/>
              <a:buFont typeface="Wingdings 3" panose="05040102010807070707" pitchFamily="18" charset="2"/>
              <a:buChar char="u"/>
              <a:defRPr sz="1188" b="1">
                <a:latin typeface="Segoe UI" panose="020B0502040204020203" pitchFamily="34" charset="0"/>
              </a:defRPr>
            </a:lvl8pPr>
            <a:lvl9pPr marL="378250" indent="-152976">
              <a:lnSpc>
                <a:spcPct val="100000"/>
              </a:lnSpc>
              <a:spcBef>
                <a:spcPts val="396"/>
              </a:spcBef>
              <a:buFont typeface="Trebuchet MS" panose="020B0603020202020204" pitchFamily="34" charset="0"/>
              <a:buChar char="−"/>
              <a:defRPr sz="1056">
                <a:latin typeface="Segoe UI" panose="020B0502040204020203" pitchFamily="34" charset="0"/>
              </a:defRPr>
            </a:lvl9pPr>
          </a:lstStyle>
          <a:p>
            <a:pPr lvl="0"/>
            <a:r>
              <a:rPr lang="en-US"/>
              <a:t>Use “increase indent level” for bullets</a:t>
            </a:r>
          </a:p>
          <a:p>
            <a:pPr lvl="1"/>
            <a:r>
              <a:rPr lang="en-US"/>
              <a:t>First level</a:t>
            </a:r>
          </a:p>
          <a:p>
            <a:pPr lvl="2"/>
            <a:r>
              <a:rPr lang="en-US"/>
              <a:t>Second level</a:t>
            </a:r>
          </a:p>
          <a:p>
            <a:pPr lvl="3"/>
            <a:r>
              <a:rPr lang="en-US"/>
              <a:t>Third level</a:t>
            </a:r>
          </a:p>
          <a:p>
            <a:pPr lvl="4"/>
            <a:r>
              <a:rPr lang="en-US"/>
              <a:t>Fourth level</a:t>
            </a:r>
          </a:p>
          <a:p>
            <a:pPr lvl="5"/>
            <a:r>
              <a:rPr lang="en-US"/>
              <a:t>Fifth level</a:t>
            </a:r>
          </a:p>
          <a:p>
            <a:pPr lvl="6"/>
            <a:r>
              <a:rPr lang="en-GB"/>
              <a:t>Sixth level</a:t>
            </a:r>
          </a:p>
          <a:p>
            <a:pPr lvl="7"/>
            <a:r>
              <a:rPr lang="en-GB"/>
              <a:t>Seventh Level</a:t>
            </a:r>
          </a:p>
          <a:p>
            <a:pPr lvl="8"/>
            <a:r>
              <a:rPr lang="en-GB"/>
              <a:t>Eighth level</a:t>
            </a:r>
          </a:p>
        </p:txBody>
      </p:sp>
      <p:sp>
        <p:nvSpPr>
          <p:cNvPr id="7" name="Text Placeholder 4">
            <a:extLst>
              <a:ext uri="{FF2B5EF4-FFF2-40B4-BE49-F238E27FC236}">
                <a16:creationId xmlns:a16="http://schemas.microsoft.com/office/drawing/2014/main" id="{878FC898-AEC6-4EAF-B9EE-94CE7563C41B}"/>
              </a:ext>
            </a:extLst>
          </p:cNvPr>
          <p:cNvSpPr>
            <a:spLocks noGrp="1"/>
          </p:cNvSpPr>
          <p:nvPr>
            <p:ph type="body" sz="quarter" idx="16" hasCustomPrompt="1"/>
          </p:nvPr>
        </p:nvSpPr>
        <p:spPr>
          <a:xfrm>
            <a:off x="543399" y="598898"/>
            <a:ext cx="5167876" cy="975360"/>
          </a:xfrm>
          <a:prstGeom prst="rect">
            <a:avLst/>
          </a:prstGeom>
        </p:spPr>
        <p:txBody>
          <a:bodyPr lIns="0" rIns="0"/>
          <a:lstStyle>
            <a:lvl1pPr marL="7334" indent="0" algn="l">
              <a:buFontTx/>
              <a:buNone/>
              <a:tabLst/>
              <a:defRPr lang="en-GB" sz="1320" cap="all" baseline="0" dirty="0">
                <a:solidFill>
                  <a:srgbClr val="061D48"/>
                </a:solidFill>
                <a:latin typeface="Segoe Pro Black" panose="020B0A02040504020203" pitchFamily="34" charset="0"/>
              </a:defRPr>
            </a:lvl1pPr>
          </a:lstStyle>
          <a:p>
            <a:pPr marL="0" lvl="0" indent="0">
              <a:spcBef>
                <a:spcPts val="0"/>
              </a:spcBef>
              <a:buNone/>
            </a:pPr>
            <a:r>
              <a:rPr lang="en-GB"/>
              <a:t>YOUR BOLD, PUNCHY TITLE OR HEADLINE, ALWAYS IN CAPS</a:t>
            </a:r>
          </a:p>
        </p:txBody>
      </p:sp>
    </p:spTree>
    <p:extLst>
      <p:ext uri="{BB962C8B-B14F-4D97-AF65-F5344CB8AC3E}">
        <p14:creationId xmlns:p14="http://schemas.microsoft.com/office/powerpoint/2010/main" val="2442372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re Content Plai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12A1897-55C1-A34D-9EE8-916203A780C0}"/>
              </a:ext>
            </a:extLst>
          </p:cNvPr>
          <p:cNvSpPr>
            <a:spLocks noGrp="1"/>
          </p:cNvSpPr>
          <p:nvPr>
            <p:ph type="body" sz="quarter" idx="16" hasCustomPrompt="1"/>
          </p:nvPr>
        </p:nvSpPr>
        <p:spPr>
          <a:xfrm>
            <a:off x="543400" y="598898"/>
            <a:ext cx="3823709" cy="975360"/>
          </a:xfrm>
          <a:prstGeom prst="rect">
            <a:avLst/>
          </a:prstGeom>
        </p:spPr>
        <p:txBody>
          <a:bodyPr/>
          <a:lstStyle>
            <a:lvl1pPr marL="8069" indent="0" algn="l">
              <a:buFontTx/>
              <a:buNone/>
              <a:tabLst/>
              <a:defRPr lang="en-GB" sz="1430" cap="all" baseline="0" dirty="0">
                <a:solidFill>
                  <a:srgbClr val="061D48"/>
                </a:solidFill>
                <a:latin typeface="Arial Black" panose="020B0A04020102020204" pitchFamily="34" charset="0"/>
              </a:defRPr>
            </a:lvl1pPr>
          </a:lstStyle>
          <a:p>
            <a:pPr marL="0" lvl="0" indent="0">
              <a:spcBef>
                <a:spcPts val="0"/>
              </a:spcBef>
              <a:buNone/>
            </a:pPr>
            <a:r>
              <a:rPr lang="en-GB"/>
              <a:t>YOUR BOLD, PUNCHY TITLE OR HEADLINE, ALWAYS IN CAPS</a:t>
            </a:r>
          </a:p>
        </p:txBody>
      </p:sp>
      <p:sp>
        <p:nvSpPr>
          <p:cNvPr id="11" name="Text Placeholder 10">
            <a:extLst>
              <a:ext uri="{FF2B5EF4-FFF2-40B4-BE49-F238E27FC236}">
                <a16:creationId xmlns:a16="http://schemas.microsoft.com/office/drawing/2014/main" id="{16498B18-7330-314F-B03C-FB71C0DA389D}"/>
              </a:ext>
            </a:extLst>
          </p:cNvPr>
          <p:cNvSpPr>
            <a:spLocks noGrp="1"/>
          </p:cNvSpPr>
          <p:nvPr>
            <p:ph type="body" sz="quarter" idx="18" hasCustomPrompt="1"/>
          </p:nvPr>
        </p:nvSpPr>
        <p:spPr>
          <a:xfrm>
            <a:off x="547695" y="1942948"/>
            <a:ext cx="5394215" cy="3982026"/>
          </a:xfrm>
          <a:prstGeom prst="rect">
            <a:avLst/>
          </a:prstGeom>
        </p:spPr>
        <p:txBody>
          <a:bodyPr/>
          <a:lstStyle>
            <a:lvl1pPr marL="0" indent="0">
              <a:lnSpc>
                <a:spcPct val="103000"/>
              </a:lnSpc>
              <a:buFontTx/>
              <a:buNone/>
              <a:defRPr sz="885"/>
            </a:lvl1pPr>
            <a:lvl2pPr marL="311165" indent="0">
              <a:buFontTx/>
              <a:buNone/>
              <a:defRPr sz="1021"/>
            </a:lvl2pPr>
            <a:lvl3pPr marL="746797" indent="-124467">
              <a:buClr>
                <a:schemeClr val="tx1"/>
              </a:buClr>
              <a:buFont typeface="Arial" panose="020B0604020202020204" pitchFamily="34" charset="0"/>
              <a:buChar char="•"/>
              <a:defRPr sz="817"/>
            </a:lvl3pPr>
            <a:lvl4pPr marL="1057964" indent="-124467">
              <a:buClr>
                <a:schemeClr val="tx1"/>
              </a:buClr>
              <a:buFont typeface="Arial" panose="020B0604020202020204" pitchFamily="34" charset="0"/>
              <a:buChar char="•"/>
              <a:defRPr sz="817"/>
            </a:lvl4pPr>
            <a:lvl5pPr marL="1369128" indent="-124467">
              <a:buClr>
                <a:schemeClr val="tx1"/>
              </a:buClr>
              <a:buFont typeface="Arial" panose="020B0604020202020204" pitchFamily="34" charset="0"/>
              <a:buChar char="•"/>
              <a:defRPr sz="817"/>
            </a:lvl5pPr>
          </a:lstStyle>
          <a:p>
            <a:pPr lvl="0"/>
            <a:r>
              <a:rPr lang="en-GB"/>
              <a:t>This is where the main text of your slide should go. Try to keep it simple. Use short sentences and accessible language. </a:t>
            </a:r>
          </a:p>
        </p:txBody>
      </p:sp>
      <p:sp>
        <p:nvSpPr>
          <p:cNvPr id="12" name="Text Placeholder 10">
            <a:extLst>
              <a:ext uri="{FF2B5EF4-FFF2-40B4-BE49-F238E27FC236}">
                <a16:creationId xmlns:a16="http://schemas.microsoft.com/office/drawing/2014/main" id="{A6A20DA8-E5FB-1F4A-9D38-B4734C30782E}"/>
              </a:ext>
            </a:extLst>
          </p:cNvPr>
          <p:cNvSpPr>
            <a:spLocks noGrp="1"/>
          </p:cNvSpPr>
          <p:nvPr>
            <p:ph type="body" sz="quarter" idx="19" hasCustomPrompt="1"/>
          </p:nvPr>
        </p:nvSpPr>
        <p:spPr>
          <a:xfrm>
            <a:off x="6147693" y="1942950"/>
            <a:ext cx="5394215" cy="3982025"/>
          </a:xfrm>
          <a:prstGeom prst="rect">
            <a:avLst/>
          </a:prstGeom>
        </p:spPr>
        <p:txBody>
          <a:bodyPr/>
          <a:lstStyle>
            <a:lvl1pPr marL="0" indent="0">
              <a:lnSpc>
                <a:spcPct val="103000"/>
              </a:lnSpc>
              <a:buFontTx/>
              <a:buNone/>
              <a:defRPr sz="885"/>
            </a:lvl1pPr>
            <a:lvl2pPr marL="311165" indent="0">
              <a:buFontTx/>
              <a:buNone/>
              <a:defRPr sz="1021"/>
            </a:lvl2pPr>
            <a:lvl3pPr marL="746797" indent="-124467">
              <a:buClr>
                <a:schemeClr val="tx1"/>
              </a:buClr>
              <a:buFont typeface="Arial" panose="020B0604020202020204" pitchFamily="34" charset="0"/>
              <a:buChar char="•"/>
              <a:defRPr sz="817"/>
            </a:lvl3pPr>
            <a:lvl4pPr marL="1057964" indent="-124467">
              <a:buClr>
                <a:schemeClr val="tx1"/>
              </a:buClr>
              <a:buFont typeface="Arial" panose="020B0604020202020204" pitchFamily="34" charset="0"/>
              <a:buChar char="•"/>
              <a:defRPr sz="817"/>
            </a:lvl4pPr>
            <a:lvl5pPr marL="1369128" indent="-124467">
              <a:buClr>
                <a:schemeClr val="tx1"/>
              </a:buClr>
              <a:buFont typeface="Arial" panose="020B0604020202020204" pitchFamily="34" charset="0"/>
              <a:buChar char="•"/>
              <a:defRPr sz="817"/>
            </a:lvl5pPr>
          </a:lstStyle>
          <a:p>
            <a:pPr lvl="0"/>
            <a:r>
              <a:rPr lang="en-GB"/>
              <a:t>This is where the main text of your slide should go. Try to keep it simple. Use short sentences and accessible language. </a:t>
            </a:r>
          </a:p>
        </p:txBody>
      </p:sp>
    </p:spTree>
    <p:extLst>
      <p:ext uri="{BB962C8B-B14F-4D97-AF65-F5344CB8AC3E}">
        <p14:creationId xmlns:p14="http://schemas.microsoft.com/office/powerpoint/2010/main" val="1625880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378945-1BEA-73DF-F28B-56803DFF72F1}"/>
              </a:ext>
            </a:extLst>
          </p:cNvPr>
          <p:cNvSpPr>
            <a:spLocks noGrp="1"/>
          </p:cNvSpPr>
          <p:nvPr>
            <p:ph type="dt" sz="half" idx="10"/>
          </p:nvPr>
        </p:nvSpPr>
        <p:spPr/>
        <p:txBody>
          <a:bodyPr/>
          <a:lstStyle/>
          <a:p>
            <a:fld id="{154B4275-C328-48D6-8ED3-6A7EFFF96014}" type="datetimeFigureOut">
              <a:rPr lang="en-US" smtClean="0"/>
              <a:t>7/25/2025</a:t>
            </a:fld>
            <a:endParaRPr lang="en-US"/>
          </a:p>
        </p:txBody>
      </p:sp>
      <p:sp>
        <p:nvSpPr>
          <p:cNvPr id="3" name="Footer Placeholder 2">
            <a:extLst>
              <a:ext uri="{FF2B5EF4-FFF2-40B4-BE49-F238E27FC236}">
                <a16:creationId xmlns:a16="http://schemas.microsoft.com/office/drawing/2014/main" id="{A11DE07A-7DDC-800C-46EB-01900AFCE4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D170F9-442B-C1A0-8BD2-C9DF169036DA}"/>
              </a:ext>
            </a:extLst>
          </p:cNvPr>
          <p:cNvSpPr>
            <a:spLocks noGrp="1"/>
          </p:cNvSpPr>
          <p:nvPr>
            <p:ph type="sldNum" sz="quarter" idx="12"/>
          </p:nvPr>
        </p:nvSpPr>
        <p:spPr/>
        <p:txBody>
          <a:bodyPr/>
          <a:lstStyle/>
          <a:p>
            <a:fld id="{4227386B-63DC-40C7-B452-D3EF1B728CFC}" type="slidenum">
              <a:rPr lang="en-US" smtClean="0"/>
              <a:t>‹#›</a:t>
            </a:fld>
            <a:endParaRPr lang="en-US"/>
          </a:p>
        </p:txBody>
      </p:sp>
    </p:spTree>
    <p:extLst>
      <p:ext uri="{BB962C8B-B14F-4D97-AF65-F5344CB8AC3E}">
        <p14:creationId xmlns:p14="http://schemas.microsoft.com/office/powerpoint/2010/main" val="1664908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72419744"/>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1639792"/>
            <a:ext cx="10439400" cy="4532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2" name="Picture 31">
            <a:extLst>
              <a:ext uri="{FF2B5EF4-FFF2-40B4-BE49-F238E27FC236}">
                <a16:creationId xmlns:a16="http://schemas.microsoft.com/office/drawing/2014/main" id="{E6CFDC0C-CC73-4DA4-8BC6-8030128AF7F2}"/>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9719263" y="474234"/>
            <a:ext cx="2073924" cy="211566"/>
          </a:xfrm>
          <a:prstGeom prst="rect">
            <a:avLst/>
          </a:prstGeom>
        </p:spPr>
      </p:pic>
      <p:sp>
        <p:nvSpPr>
          <p:cNvPr id="2" name="Title Placeholder 1"/>
          <p:cNvSpPr>
            <a:spLocks noGrp="1"/>
          </p:cNvSpPr>
          <p:nvPr>
            <p:ph type="title"/>
          </p:nvPr>
        </p:nvSpPr>
        <p:spPr>
          <a:xfrm>
            <a:off x="533400" y="381000"/>
            <a:ext cx="9185863" cy="523101"/>
          </a:xfrm>
          <a:prstGeom prst="rect">
            <a:avLst/>
          </a:prstGeom>
        </p:spPr>
        <p:txBody>
          <a:bodyPr vert="horz" lIns="91440" tIns="45720" rIns="91440" bIns="45720" rtlCol="0" anchor="t">
            <a:normAutofit/>
          </a:bodyPr>
          <a:lstStyle/>
          <a:p>
            <a:r>
              <a:rPr lang="en-US" dirty="0"/>
              <a:t>Click To Edit Master Title Style</a:t>
            </a:r>
          </a:p>
        </p:txBody>
      </p:sp>
      <p:sp>
        <p:nvSpPr>
          <p:cNvPr id="34" name="Isosceles Triangle 33">
            <a:extLst>
              <a:ext uri="{FF2B5EF4-FFF2-40B4-BE49-F238E27FC236}">
                <a16:creationId xmlns:a16="http://schemas.microsoft.com/office/drawing/2014/main" id="{54876E8F-99BF-41C0-87CE-CC3B0E4F23AB}"/>
              </a:ext>
            </a:extLst>
          </p:cNvPr>
          <p:cNvSpPr/>
          <p:nvPr userDrawn="1"/>
        </p:nvSpPr>
        <p:spPr>
          <a:xfrm rot="5400000">
            <a:off x="5480050" y="996950"/>
            <a:ext cx="381000" cy="11341100"/>
          </a:xfrm>
          <a:prstGeom prst="triangle">
            <a:avLst>
              <a:gd name="adj" fmla="val 100000"/>
            </a:avLst>
          </a:prstGeom>
          <a:solidFill>
            <a:srgbClr val="900028">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034AC261-AF1E-46B3-BCEA-25D9C5274338}"/>
              </a:ext>
            </a:extLst>
          </p:cNvPr>
          <p:cNvSpPr/>
          <p:nvPr userDrawn="1"/>
        </p:nvSpPr>
        <p:spPr>
          <a:xfrm rot="5400000" flipV="1">
            <a:off x="6286498" y="952501"/>
            <a:ext cx="381003" cy="11430000"/>
          </a:xfrm>
          <a:prstGeom prst="triangle">
            <a:avLst>
              <a:gd name="adj" fmla="val 100000"/>
            </a:avLst>
          </a:prstGeom>
          <a:solidFill>
            <a:srgbClr val="900028">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9">
            <a:extLst>
              <a:ext uri="{FF2B5EF4-FFF2-40B4-BE49-F238E27FC236}">
                <a16:creationId xmlns:a16="http://schemas.microsoft.com/office/drawing/2014/main" id="{8A63FA15-248B-4CBC-9CCD-73C693017C5D}"/>
              </a:ext>
            </a:extLst>
          </p:cNvPr>
          <p:cNvSpPr/>
          <p:nvPr userDrawn="1"/>
        </p:nvSpPr>
        <p:spPr>
          <a:xfrm rot="5400000" flipV="1">
            <a:off x="6026150" y="679453"/>
            <a:ext cx="304800" cy="12052300"/>
          </a:xfrm>
          <a:custGeom>
            <a:avLst/>
            <a:gdLst>
              <a:gd name="connsiteX0" fmla="*/ 0 w 228600"/>
              <a:gd name="connsiteY0" fmla="*/ 12039600 h 12039600"/>
              <a:gd name="connsiteX1" fmla="*/ 228600 w 228600"/>
              <a:gd name="connsiteY1" fmla="*/ 0 h 12039600"/>
              <a:gd name="connsiteX2" fmla="*/ 228600 w 228600"/>
              <a:gd name="connsiteY2" fmla="*/ 12039600 h 12039600"/>
              <a:gd name="connsiteX3" fmla="*/ 0 w 228600"/>
              <a:gd name="connsiteY3" fmla="*/ 12039600 h 12039600"/>
              <a:gd name="connsiteX0" fmla="*/ 0 w 152400"/>
              <a:gd name="connsiteY0" fmla="*/ 12039600 h 12039600"/>
              <a:gd name="connsiteX1" fmla="*/ 152400 w 152400"/>
              <a:gd name="connsiteY1" fmla="*/ 0 h 12039600"/>
              <a:gd name="connsiteX2" fmla="*/ 152400 w 152400"/>
              <a:gd name="connsiteY2" fmla="*/ 12039600 h 12039600"/>
              <a:gd name="connsiteX3" fmla="*/ 0 w 152400"/>
              <a:gd name="connsiteY3" fmla="*/ 12039600 h 12039600"/>
              <a:gd name="connsiteX0" fmla="*/ 152400 w 152400"/>
              <a:gd name="connsiteY0" fmla="*/ 10198100 h 12039600"/>
              <a:gd name="connsiteX1" fmla="*/ 0 w 152400"/>
              <a:gd name="connsiteY1" fmla="*/ 0 h 12039600"/>
              <a:gd name="connsiteX2" fmla="*/ 0 w 152400"/>
              <a:gd name="connsiteY2" fmla="*/ 12039600 h 12039600"/>
              <a:gd name="connsiteX3" fmla="*/ 152400 w 152400"/>
              <a:gd name="connsiteY3" fmla="*/ 10198100 h 12039600"/>
              <a:gd name="connsiteX0" fmla="*/ 304800 w 304800"/>
              <a:gd name="connsiteY0" fmla="*/ 10198100 h 12052300"/>
              <a:gd name="connsiteX1" fmla="*/ 152400 w 304800"/>
              <a:gd name="connsiteY1" fmla="*/ 0 h 12052300"/>
              <a:gd name="connsiteX2" fmla="*/ 0 w 304800"/>
              <a:gd name="connsiteY2" fmla="*/ 12052300 h 12052300"/>
              <a:gd name="connsiteX3" fmla="*/ 304800 w 304800"/>
              <a:gd name="connsiteY3" fmla="*/ 10198100 h 12052300"/>
            </a:gdLst>
            <a:ahLst/>
            <a:cxnLst>
              <a:cxn ang="0">
                <a:pos x="connsiteX0" y="connsiteY0"/>
              </a:cxn>
              <a:cxn ang="0">
                <a:pos x="connsiteX1" y="connsiteY1"/>
              </a:cxn>
              <a:cxn ang="0">
                <a:pos x="connsiteX2" y="connsiteY2"/>
              </a:cxn>
              <a:cxn ang="0">
                <a:pos x="connsiteX3" y="connsiteY3"/>
              </a:cxn>
            </a:cxnLst>
            <a:rect l="l" t="t" r="r" b="b"/>
            <a:pathLst>
              <a:path w="304800" h="12052300">
                <a:moveTo>
                  <a:pt x="304800" y="10198100"/>
                </a:moveTo>
                <a:lnTo>
                  <a:pt x="152400" y="0"/>
                </a:lnTo>
                <a:lnTo>
                  <a:pt x="0" y="12052300"/>
                </a:lnTo>
                <a:lnTo>
                  <a:pt x="304800" y="1019810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0086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11" r:id="rId3"/>
    <p:sldLayoutId id="2147483712" r:id="rId4"/>
    <p:sldLayoutId id="2147483730" r:id="rId5"/>
    <p:sldLayoutId id="2147483731" r:id="rId6"/>
    <p:sldLayoutId id="2147483732" r:id="rId7"/>
    <p:sldLayoutId id="2147483733" r:id="rId8"/>
  </p:sldLayoutIdLst>
  <p:txStyles>
    <p:titleStyle>
      <a:lvl1pPr algn="l" defTabSz="457200" rtl="0" eaLnBrk="1" latinLnBrk="0" hangingPunct="1">
        <a:spcBef>
          <a:spcPct val="0"/>
        </a:spcBef>
        <a:buNone/>
        <a:defRPr lang="en-US" sz="2400" b="1" kern="1200" cap="none" dirty="0">
          <a:solidFill>
            <a:srgbClr val="900028"/>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168275" algn="l" defTabSz="457200" rtl="0" eaLnBrk="1" latinLnBrk="0" hangingPunct="1">
        <a:spcBef>
          <a:spcPts val="1000"/>
        </a:spcBef>
        <a:spcAft>
          <a:spcPts val="0"/>
        </a:spcAft>
        <a:buClr>
          <a:schemeClr val="tx1">
            <a:lumMod val="75000"/>
            <a:lumOff val="25000"/>
          </a:schemeClr>
        </a:buClr>
        <a:buSzPct val="120000"/>
        <a:buFont typeface="Arial" panose="020B0604020202020204" pitchFamily="34" charset="0"/>
        <a:buChar char="•"/>
        <a:defRPr sz="1800" kern="1200">
          <a:solidFill>
            <a:schemeClr val="tx1">
              <a:lumMod val="75000"/>
              <a:lumOff val="25000"/>
            </a:schemeClr>
          </a:solidFill>
          <a:latin typeface="+mn-lt"/>
          <a:ea typeface="+mn-ea"/>
          <a:cs typeface="+mn-cs"/>
        </a:defRPr>
      </a:lvl1pPr>
      <a:lvl2pPr marL="742950" indent="-176213" algn="l" defTabSz="457200" rtl="0" eaLnBrk="1" latinLnBrk="0" hangingPunct="1">
        <a:spcBef>
          <a:spcPts val="1000"/>
        </a:spcBef>
        <a:spcAft>
          <a:spcPts val="0"/>
        </a:spcAft>
        <a:buClr>
          <a:schemeClr val="tx1">
            <a:lumMod val="75000"/>
            <a:lumOff val="25000"/>
          </a:schemeClr>
        </a:buClr>
        <a:buSzPct val="120000"/>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169863" algn="l" defTabSz="457200" rtl="0" eaLnBrk="1" latinLnBrk="0" hangingPunct="1">
        <a:spcBef>
          <a:spcPts val="1000"/>
        </a:spcBef>
        <a:spcAft>
          <a:spcPts val="0"/>
        </a:spcAft>
        <a:buClr>
          <a:schemeClr val="tx1">
            <a:lumMod val="75000"/>
            <a:lumOff val="25000"/>
          </a:schemeClr>
        </a:buClr>
        <a:buSzPct val="120000"/>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600200" indent="-119063" algn="l" defTabSz="457200" rtl="0" eaLnBrk="1" latinLnBrk="0" hangingPunct="1">
        <a:spcBef>
          <a:spcPts val="1000"/>
        </a:spcBef>
        <a:spcAft>
          <a:spcPts val="0"/>
        </a:spcAft>
        <a:buClr>
          <a:schemeClr val="tx1">
            <a:lumMod val="75000"/>
            <a:lumOff val="25000"/>
          </a:schemeClr>
        </a:buClr>
        <a:buSzPct val="120000"/>
        <a:buFont typeface="Arial" panose="020B0604020202020204" pitchFamily="34" charset="0"/>
        <a:buChar char="•"/>
        <a:defRPr sz="1200" kern="1200">
          <a:solidFill>
            <a:schemeClr val="tx1">
              <a:lumMod val="75000"/>
              <a:lumOff val="25000"/>
            </a:schemeClr>
          </a:solidFill>
          <a:latin typeface="+mn-lt"/>
          <a:ea typeface="+mn-ea"/>
          <a:cs typeface="+mn-cs"/>
        </a:defRPr>
      </a:lvl4pPr>
      <a:lvl5pPr marL="2057400" indent="-112713" algn="l" defTabSz="457200" rtl="0" eaLnBrk="1" latinLnBrk="0" hangingPunct="1">
        <a:spcBef>
          <a:spcPts val="1000"/>
        </a:spcBef>
        <a:spcAft>
          <a:spcPts val="0"/>
        </a:spcAft>
        <a:buClr>
          <a:schemeClr val="tx1">
            <a:lumMod val="75000"/>
            <a:lumOff val="25000"/>
          </a:schemeClr>
        </a:buClr>
        <a:buSzPct val="120000"/>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ftb.ca.gov/file/business/doing-business-in-california.html"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hyperlink" Target="https://ghgprotocol.org/sites/default/files/standards/Corporate-Value-Chain-Accounting-Reporing-Standard_041613_2.pdf" TargetMode="Externa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jpeg"/><Relationship Id="rId17" Type="http://schemas.openxmlformats.org/officeDocument/2006/relationships/image" Target="../media/image25.png"/><Relationship Id="rId2" Type="http://schemas.openxmlformats.org/officeDocument/2006/relationships/notesSlide" Target="../notesSlides/notesSlide6.xml"/><Relationship Id="rId16"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png"/><Relationship Id="rId10" Type="http://schemas.openxmlformats.org/officeDocument/2006/relationships/image" Target="../media/image18.jpeg"/><Relationship Id="rId19" Type="http://schemas.openxmlformats.org/officeDocument/2006/relationships/image" Target="../media/image27.jpe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ass field with trees and buildings in the background&#10;&#10;Description automatically generated">
            <a:extLst>
              <a:ext uri="{FF2B5EF4-FFF2-40B4-BE49-F238E27FC236}">
                <a16:creationId xmlns:a16="http://schemas.microsoft.com/office/drawing/2014/main" id="{D6281D74-0907-552C-7ABA-F83641869746}"/>
              </a:ext>
            </a:extLst>
          </p:cNvPr>
          <p:cNvPicPr>
            <a:picLocks noChangeAspect="1"/>
          </p:cNvPicPr>
          <p:nvPr/>
        </p:nvPicPr>
        <p:blipFill>
          <a:blip r:embed="rId3"/>
          <a:stretch>
            <a:fillRect/>
          </a:stretch>
        </p:blipFill>
        <p:spPr>
          <a:xfrm>
            <a:off x="-6824" y="-5244"/>
            <a:ext cx="12199501" cy="6875728"/>
          </a:xfrm>
          <a:prstGeom prst="rect">
            <a:avLst/>
          </a:prstGeom>
        </p:spPr>
      </p:pic>
      <p:sp>
        <p:nvSpPr>
          <p:cNvPr id="4" name="Title 1">
            <a:extLst>
              <a:ext uri="{FF2B5EF4-FFF2-40B4-BE49-F238E27FC236}">
                <a16:creationId xmlns:a16="http://schemas.microsoft.com/office/drawing/2014/main" id="{775BD21B-4DAF-15A0-83EE-6188CD2A12AC}"/>
              </a:ext>
            </a:extLst>
          </p:cNvPr>
          <p:cNvSpPr txBox="1">
            <a:spLocks/>
          </p:cNvSpPr>
          <p:nvPr/>
        </p:nvSpPr>
        <p:spPr>
          <a:xfrm>
            <a:off x="1739457" y="5085327"/>
            <a:ext cx="9384030" cy="1183566"/>
          </a:xfrm>
          <a:prstGeom prst="rect">
            <a:avLst/>
          </a:prstGeom>
        </p:spPr>
        <p:txBody>
          <a:bodyPr lIns="91440" tIns="45720" rIns="91440" bIns="45720" anchor="t">
            <a:normAutofit/>
          </a:bodyPr>
          <a:lstStyle>
            <a:lvl1pPr algn="l" defTabSz="914400" rtl="0" eaLnBrk="1" latinLnBrk="0" hangingPunct="1">
              <a:spcBef>
                <a:spcPct val="0"/>
              </a:spcBef>
              <a:buNone/>
              <a:defRPr sz="4400" kern="1200">
                <a:solidFill>
                  <a:schemeClr val="tx1"/>
                </a:solidFill>
                <a:latin typeface="Century Gothic" panose="020B0502020202020204" pitchFamily="34" charset="0"/>
                <a:ea typeface="+mj-ea"/>
                <a:cs typeface="+mj-cs"/>
              </a:defRPr>
            </a:lvl1pPr>
          </a:lstStyle>
          <a:p>
            <a:pPr algn="ctr"/>
            <a:r>
              <a:rPr lang="en-US" sz="2400" b="1" dirty="0">
                <a:solidFill>
                  <a:schemeClr val="tx2">
                    <a:lumMod val="75000"/>
                  </a:schemeClr>
                </a:solidFill>
                <a:latin typeface="Century Gothic"/>
              </a:rPr>
              <a:t>2025 Manufacture Alabama EHS Conference</a:t>
            </a:r>
          </a:p>
        </p:txBody>
      </p:sp>
      <p:sp>
        <p:nvSpPr>
          <p:cNvPr id="5" name="Title 1">
            <a:extLst>
              <a:ext uri="{FF2B5EF4-FFF2-40B4-BE49-F238E27FC236}">
                <a16:creationId xmlns:a16="http://schemas.microsoft.com/office/drawing/2014/main" id="{959CC40B-97A9-4AB2-A15D-D722F102FC9F}"/>
              </a:ext>
            </a:extLst>
          </p:cNvPr>
          <p:cNvSpPr txBox="1">
            <a:spLocks/>
          </p:cNvSpPr>
          <p:nvPr/>
        </p:nvSpPr>
        <p:spPr>
          <a:xfrm>
            <a:off x="10749665" y="1180890"/>
            <a:ext cx="747645" cy="1194996"/>
          </a:xfrm>
          <a:prstGeom prst="rect">
            <a:avLst/>
          </a:prstGeom>
        </p:spPr>
        <p:txBody>
          <a:bodyPr lIns="91440" tIns="45720" rIns="91440" bIns="45720" anchor="t">
            <a:normAutofit/>
          </a:bodyPr>
          <a:lstStyle>
            <a:lvl1pPr algn="l" defTabSz="914400" rtl="0" eaLnBrk="1" latinLnBrk="0" hangingPunct="1">
              <a:spcBef>
                <a:spcPct val="0"/>
              </a:spcBef>
              <a:buNone/>
              <a:defRPr sz="4400" kern="1200">
                <a:solidFill>
                  <a:schemeClr val="tx1"/>
                </a:solidFill>
                <a:latin typeface="Century Gothic" panose="020B0502020202020204" pitchFamily="34" charset="0"/>
                <a:ea typeface="+mj-ea"/>
                <a:cs typeface="+mj-cs"/>
              </a:defRPr>
            </a:lvl1pPr>
          </a:lstStyle>
          <a:p>
            <a:pPr algn="ctr">
              <a:lnSpc>
                <a:spcPts val="2800"/>
              </a:lnSpc>
            </a:pPr>
            <a:r>
              <a:rPr lang="en-US" sz="1400" dirty="0">
                <a:solidFill>
                  <a:schemeClr val="tx2">
                    <a:lumMod val="75000"/>
                  </a:schemeClr>
                </a:solidFill>
                <a:latin typeface="Century Gothic"/>
              </a:rPr>
              <a:t>JUL</a:t>
            </a:r>
          </a:p>
          <a:p>
            <a:pPr algn="ctr">
              <a:lnSpc>
                <a:spcPts val="2600"/>
              </a:lnSpc>
            </a:pPr>
            <a:r>
              <a:rPr lang="en-US" sz="2800" dirty="0">
                <a:solidFill>
                  <a:schemeClr val="tx2">
                    <a:lumMod val="75000"/>
                  </a:schemeClr>
                </a:solidFill>
                <a:latin typeface="Century Gothic"/>
              </a:rPr>
              <a:t>31</a:t>
            </a:r>
          </a:p>
          <a:p>
            <a:pPr algn="ctr">
              <a:lnSpc>
                <a:spcPts val="1800"/>
              </a:lnSpc>
            </a:pPr>
            <a:r>
              <a:rPr lang="en-US" sz="1400" dirty="0">
                <a:solidFill>
                  <a:schemeClr val="tx2">
                    <a:lumMod val="75000"/>
                  </a:schemeClr>
                </a:solidFill>
                <a:latin typeface="Century Gothic"/>
              </a:rPr>
              <a:t>2025</a:t>
            </a:r>
            <a:endParaRPr lang="en-US" sz="2400" dirty="0">
              <a:solidFill>
                <a:schemeClr val="tx2">
                  <a:lumMod val="75000"/>
                </a:schemeClr>
              </a:solidFill>
              <a:latin typeface="Century Gothic"/>
            </a:endParaRPr>
          </a:p>
        </p:txBody>
      </p:sp>
      <p:cxnSp>
        <p:nvCxnSpPr>
          <p:cNvPr id="6" name="Straight Connector 5">
            <a:extLst>
              <a:ext uri="{FF2B5EF4-FFF2-40B4-BE49-F238E27FC236}">
                <a16:creationId xmlns:a16="http://schemas.microsoft.com/office/drawing/2014/main" id="{C43E3617-03F6-4812-8A04-81B643ADBEBE}"/>
              </a:ext>
            </a:extLst>
          </p:cNvPr>
          <p:cNvCxnSpPr>
            <a:cxnSpLocks/>
          </p:cNvCxnSpPr>
          <p:nvPr/>
        </p:nvCxnSpPr>
        <p:spPr>
          <a:xfrm>
            <a:off x="10820400" y="1470724"/>
            <a:ext cx="0" cy="586068"/>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A57C9A54-6F90-DCE9-0C9D-18FC73C8983F}"/>
              </a:ext>
            </a:extLst>
          </p:cNvPr>
          <p:cNvSpPr txBox="1">
            <a:spLocks/>
          </p:cNvSpPr>
          <p:nvPr/>
        </p:nvSpPr>
        <p:spPr>
          <a:xfrm>
            <a:off x="1295400" y="1350183"/>
            <a:ext cx="10395857" cy="1428206"/>
          </a:xfrm>
          <a:prstGeom prst="rect">
            <a:avLst/>
          </a:prstGeom>
        </p:spPr>
        <p:txBody>
          <a:bodyPr lIns="91440" tIns="45720" rIns="91440" bIns="45720" anchor="t">
            <a:normAutofit/>
          </a:bodyPr>
          <a:lstStyle>
            <a:lvl1pPr algn="l" defTabSz="914400" rtl="0" eaLnBrk="1" latinLnBrk="0" hangingPunct="1">
              <a:spcBef>
                <a:spcPct val="0"/>
              </a:spcBef>
              <a:buNone/>
              <a:defRPr sz="4400" kern="1200">
                <a:solidFill>
                  <a:schemeClr val="tx1"/>
                </a:solidFill>
                <a:latin typeface="Century Gothic" panose="020B0502020202020204" pitchFamily="34" charset="0"/>
                <a:ea typeface="+mj-ea"/>
                <a:cs typeface="+mj-cs"/>
              </a:defRPr>
            </a:lvl1pPr>
          </a:lstStyle>
          <a:p>
            <a:r>
              <a:rPr lang="en-US" sz="3200" b="1" dirty="0">
                <a:latin typeface="Century Gothic"/>
              </a:rPr>
              <a:t>What in the world (of Sustainability) is going on?</a:t>
            </a:r>
          </a:p>
        </p:txBody>
      </p:sp>
    </p:spTree>
    <p:extLst>
      <p:ext uri="{BB962C8B-B14F-4D97-AF65-F5344CB8AC3E}">
        <p14:creationId xmlns:p14="http://schemas.microsoft.com/office/powerpoint/2010/main" val="1057917655"/>
      </p:ext>
    </p:extLst>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87EC8F-32A4-EE32-12C3-E05C6254C691}"/>
              </a:ext>
            </a:extLst>
          </p:cNvPr>
          <p:cNvSpPr>
            <a:spLocks noGrp="1"/>
          </p:cNvSpPr>
          <p:nvPr>
            <p:ph idx="1"/>
          </p:nvPr>
        </p:nvSpPr>
        <p:spPr>
          <a:xfrm>
            <a:off x="609600" y="1066800"/>
            <a:ext cx="11277600" cy="5334000"/>
          </a:xfrm>
        </p:spPr>
        <p:txBody>
          <a:bodyPr>
            <a:noAutofit/>
          </a:bodyPr>
          <a:lstStyle/>
          <a:p>
            <a:pPr marL="11788" lvl="3" indent="0">
              <a:spcBef>
                <a:spcPts val="600"/>
              </a:spcBef>
              <a:spcAft>
                <a:spcPts val="1800"/>
              </a:spcAft>
              <a:buNone/>
            </a:pPr>
            <a:r>
              <a:rPr lang="en-US" sz="2400" b="1" dirty="0">
                <a:latin typeface="Century Gothic" panose="020B0502020202020204" pitchFamily="34" charset="0"/>
              </a:rPr>
              <a:t>First: GHG emissions </a:t>
            </a:r>
            <a:r>
              <a:rPr lang="en-US" sz="2400" b="1" dirty="0">
                <a:solidFill>
                  <a:schemeClr val="accent6">
                    <a:lumMod val="75000"/>
                  </a:schemeClr>
                </a:solidFill>
                <a:latin typeface="Century Gothic" panose="020B0502020202020204" pitchFamily="34" charset="0"/>
              </a:rPr>
              <a:t>for facilities</a:t>
            </a:r>
            <a:r>
              <a:rPr lang="en-US" sz="2400" b="1" dirty="0">
                <a:latin typeface="Century Gothic" panose="020B0502020202020204" pitchFamily="34" charset="0"/>
              </a:rPr>
              <a:t>, then </a:t>
            </a:r>
            <a:r>
              <a:rPr lang="en-US" sz="2400" b="1" dirty="0">
                <a:solidFill>
                  <a:schemeClr val="accent5">
                    <a:lumMod val="75000"/>
                  </a:schemeClr>
                </a:solidFill>
                <a:latin typeface="Century Gothic" panose="020B0502020202020204" pitchFamily="34" charset="0"/>
              </a:rPr>
              <a:t>corporate GHG</a:t>
            </a:r>
            <a:r>
              <a:rPr lang="en-US" sz="2400" b="1" dirty="0">
                <a:latin typeface="Century Gothic" panose="020B0502020202020204" pitchFamily="34" charset="0"/>
              </a:rPr>
              <a:t>, plus </a:t>
            </a:r>
            <a:r>
              <a:rPr lang="en-US" sz="2400" b="1" dirty="0">
                <a:solidFill>
                  <a:schemeClr val="accent2">
                    <a:lumMod val="75000"/>
                  </a:schemeClr>
                </a:solidFill>
                <a:latin typeface="Century Gothic" panose="020B0502020202020204" pitchFamily="34" charset="0"/>
              </a:rPr>
              <a:t>climate risk</a:t>
            </a:r>
          </a:p>
          <a:p>
            <a:pPr marL="742950" lvl="3" indent="0">
              <a:spcBef>
                <a:spcPts val="600"/>
              </a:spcBef>
              <a:spcAft>
                <a:spcPts val="900"/>
              </a:spcAft>
              <a:buNone/>
              <a:tabLst>
                <a:tab pos="1714500" algn="l"/>
              </a:tabLst>
            </a:pPr>
            <a:r>
              <a:rPr lang="en-US" sz="1800" dirty="0">
                <a:solidFill>
                  <a:schemeClr val="tx1">
                    <a:lumMod val="65000"/>
                    <a:lumOff val="35000"/>
                  </a:schemeClr>
                </a:solidFill>
                <a:latin typeface="Century Gothic" panose="020B0502020202020204" pitchFamily="34" charset="0"/>
              </a:rPr>
              <a:t>2005</a:t>
            </a:r>
            <a:r>
              <a:rPr lang="en-US" sz="1800" b="1" dirty="0">
                <a:solidFill>
                  <a:schemeClr val="tx1">
                    <a:lumMod val="65000"/>
                    <a:lumOff val="35000"/>
                  </a:schemeClr>
                </a:solidFill>
                <a:latin typeface="Century Gothic" panose="020B0502020202020204" pitchFamily="34" charset="0"/>
              </a:rPr>
              <a:t>	RGGI</a:t>
            </a:r>
            <a:r>
              <a:rPr lang="en-US" sz="1800" dirty="0">
                <a:solidFill>
                  <a:schemeClr val="tx1">
                    <a:lumMod val="65000"/>
                    <a:lumOff val="35000"/>
                  </a:schemeClr>
                </a:solidFill>
                <a:latin typeface="Century Gothic" panose="020B0502020202020204" pitchFamily="34" charset="0"/>
              </a:rPr>
              <a:t> </a:t>
            </a:r>
            <a:r>
              <a:rPr lang="en-US" sz="1800" dirty="0">
                <a:solidFill>
                  <a:schemeClr val="tx1">
                    <a:lumMod val="65000"/>
                    <a:lumOff val="35000"/>
                  </a:schemeClr>
                </a:solidFill>
              </a:rPr>
              <a:t>– 11 states. GHG reporting, Cap-and-Trade program. Electricity gen </a:t>
            </a:r>
            <a:r>
              <a:rPr lang="en-US" sz="1800" dirty="0">
                <a:solidFill>
                  <a:schemeClr val="tx1">
                    <a:lumMod val="65000"/>
                    <a:lumOff val="35000"/>
                  </a:schemeClr>
                </a:solidFill>
                <a:latin typeface="Franklin Gothic Demi" panose="020B0703020102020204" pitchFamily="34" charset="0"/>
              </a:rPr>
              <a:t>facilities</a:t>
            </a:r>
            <a:r>
              <a:rPr lang="en-US" sz="1800" dirty="0">
                <a:solidFill>
                  <a:schemeClr val="tx1">
                    <a:lumMod val="65000"/>
                    <a:lumOff val="35000"/>
                  </a:schemeClr>
                </a:solidFill>
              </a:rPr>
              <a:t>.</a:t>
            </a:r>
          </a:p>
          <a:p>
            <a:pPr marL="742950" lvl="3" indent="0">
              <a:spcBef>
                <a:spcPts val="400"/>
              </a:spcBef>
              <a:spcAft>
                <a:spcPts val="900"/>
              </a:spcAft>
              <a:buNone/>
              <a:tabLst>
                <a:tab pos="1714500" algn="l"/>
              </a:tabLst>
            </a:pPr>
            <a:r>
              <a:rPr lang="en-US" sz="1800" dirty="0">
                <a:solidFill>
                  <a:schemeClr val="tx1">
                    <a:lumMod val="65000"/>
                    <a:lumOff val="35000"/>
                  </a:schemeClr>
                </a:solidFill>
                <a:latin typeface="Century Gothic" panose="020B0502020202020204" pitchFamily="34" charset="0"/>
              </a:rPr>
              <a:t>2006</a:t>
            </a:r>
            <a:r>
              <a:rPr lang="en-US" sz="1800" b="1" dirty="0">
                <a:solidFill>
                  <a:schemeClr val="tx1">
                    <a:lumMod val="65000"/>
                    <a:lumOff val="35000"/>
                  </a:schemeClr>
                </a:solidFill>
                <a:latin typeface="Century Gothic" panose="020B0502020202020204" pitchFamily="34" charset="0"/>
              </a:rPr>
              <a:t>	California MRR </a:t>
            </a:r>
            <a:r>
              <a:rPr lang="en-US" sz="1800" dirty="0">
                <a:solidFill>
                  <a:schemeClr val="tx1">
                    <a:lumMod val="65000"/>
                    <a:lumOff val="35000"/>
                  </a:schemeClr>
                </a:solidFill>
              </a:rPr>
              <a:t>- GHG reporting &amp; Cap-and-Trade program. Industrial </a:t>
            </a:r>
            <a:r>
              <a:rPr lang="en-US" sz="1800" dirty="0">
                <a:solidFill>
                  <a:schemeClr val="tx1">
                    <a:lumMod val="65000"/>
                    <a:lumOff val="35000"/>
                  </a:schemeClr>
                </a:solidFill>
                <a:latin typeface="Franklin Gothic Demi" panose="020B0703020102020204" pitchFamily="34" charset="0"/>
              </a:rPr>
              <a:t>facilities</a:t>
            </a:r>
            <a:r>
              <a:rPr lang="en-US" sz="1800" dirty="0">
                <a:solidFill>
                  <a:schemeClr val="tx1">
                    <a:lumMod val="65000"/>
                    <a:lumOff val="35000"/>
                  </a:schemeClr>
                </a:solidFill>
              </a:rPr>
              <a:t>. </a:t>
            </a:r>
            <a:endParaRPr lang="en-US" sz="1800" b="1" dirty="0">
              <a:solidFill>
                <a:schemeClr val="tx1">
                  <a:lumMod val="65000"/>
                  <a:lumOff val="35000"/>
                </a:schemeClr>
              </a:solidFill>
            </a:endParaRPr>
          </a:p>
          <a:p>
            <a:pPr marL="742950" lvl="3" indent="0">
              <a:spcBef>
                <a:spcPts val="400"/>
              </a:spcBef>
              <a:spcAft>
                <a:spcPts val="900"/>
              </a:spcAft>
              <a:buNone/>
              <a:tabLst>
                <a:tab pos="1714500" algn="l"/>
              </a:tabLst>
            </a:pPr>
            <a:r>
              <a:rPr lang="en-US" sz="1800" dirty="0">
                <a:solidFill>
                  <a:schemeClr val="tx1">
                    <a:lumMod val="65000"/>
                    <a:lumOff val="35000"/>
                  </a:schemeClr>
                </a:solidFill>
                <a:latin typeface="Century Gothic" panose="020B0502020202020204" pitchFamily="34" charset="0"/>
              </a:rPr>
              <a:t>2008</a:t>
            </a:r>
            <a:r>
              <a:rPr lang="en-US" sz="1800" b="1" dirty="0">
                <a:solidFill>
                  <a:schemeClr val="tx1">
                    <a:lumMod val="65000"/>
                    <a:lumOff val="35000"/>
                  </a:schemeClr>
                </a:solidFill>
                <a:latin typeface="Century Gothic" panose="020B0502020202020204" pitchFamily="34" charset="0"/>
              </a:rPr>
              <a:t>	USEPA MRR </a:t>
            </a:r>
            <a:r>
              <a:rPr lang="en-US" sz="1800" kern="0" dirty="0">
                <a:solidFill>
                  <a:schemeClr val="tx1">
                    <a:lumMod val="65000"/>
                    <a:lumOff val="35000"/>
                  </a:schemeClr>
                </a:solidFill>
                <a:ea typeface="Aptos" panose="020B0004020202020204" pitchFamily="34" charset="0"/>
                <a:cs typeface="Times New Roman" panose="02020603050405020304" pitchFamily="18" charset="0"/>
              </a:rPr>
              <a:t>– </a:t>
            </a:r>
            <a:r>
              <a:rPr lang="en-US" sz="1800" dirty="0">
                <a:solidFill>
                  <a:schemeClr val="tx1">
                    <a:lumMod val="65000"/>
                    <a:lumOff val="35000"/>
                  </a:schemeClr>
                </a:solidFill>
              </a:rPr>
              <a:t>GHG reporting. </a:t>
            </a:r>
            <a:r>
              <a:rPr lang="en-US" sz="1800" kern="0" dirty="0">
                <a:solidFill>
                  <a:schemeClr val="tx1">
                    <a:lumMod val="65000"/>
                    <a:lumOff val="35000"/>
                  </a:schemeClr>
                </a:solidFill>
                <a:ea typeface="Aptos" panose="020B0004020202020204" pitchFamily="34" charset="0"/>
                <a:cs typeface="Times New Roman" panose="02020603050405020304" pitchFamily="18" charset="0"/>
              </a:rPr>
              <a:t>41 source categories. 8,000 </a:t>
            </a:r>
            <a:r>
              <a:rPr lang="en-US" sz="1800" dirty="0">
                <a:solidFill>
                  <a:schemeClr val="tx1">
                    <a:lumMod val="65000"/>
                    <a:lumOff val="35000"/>
                  </a:schemeClr>
                </a:solidFill>
              </a:rPr>
              <a:t>Industrial </a:t>
            </a:r>
            <a:r>
              <a:rPr lang="en-US" sz="1800" dirty="0">
                <a:solidFill>
                  <a:schemeClr val="tx1">
                    <a:lumMod val="65000"/>
                    <a:lumOff val="35000"/>
                  </a:schemeClr>
                </a:solidFill>
                <a:latin typeface="Franklin Gothic Demi" panose="020B0703020102020204" pitchFamily="34" charset="0"/>
              </a:rPr>
              <a:t>facilities</a:t>
            </a:r>
            <a:r>
              <a:rPr lang="en-US" sz="1800" kern="0" dirty="0">
                <a:solidFill>
                  <a:schemeClr val="tx1">
                    <a:lumMod val="65000"/>
                    <a:lumOff val="35000"/>
                  </a:schemeClr>
                </a:solidFill>
                <a:ea typeface="Aptos" panose="020B0004020202020204" pitchFamily="34" charset="0"/>
                <a:cs typeface="Times New Roman" panose="02020603050405020304" pitchFamily="18" charset="0"/>
              </a:rPr>
              <a:t>.</a:t>
            </a:r>
            <a:endParaRPr lang="en-US" sz="1800" b="1" dirty="0">
              <a:solidFill>
                <a:schemeClr val="tx1">
                  <a:lumMod val="65000"/>
                  <a:lumOff val="35000"/>
                </a:schemeClr>
              </a:solidFill>
            </a:endParaRPr>
          </a:p>
          <a:p>
            <a:pPr marL="742950" lvl="3" indent="0">
              <a:spcBef>
                <a:spcPts val="400"/>
              </a:spcBef>
              <a:spcAft>
                <a:spcPts val="900"/>
              </a:spcAft>
              <a:buNone/>
              <a:tabLst>
                <a:tab pos="1714500" algn="l"/>
              </a:tabLst>
            </a:pPr>
            <a:r>
              <a:rPr lang="en-US" sz="1800" dirty="0">
                <a:solidFill>
                  <a:schemeClr val="tx1">
                    <a:lumMod val="65000"/>
                    <a:lumOff val="35000"/>
                  </a:schemeClr>
                </a:solidFill>
                <a:latin typeface="Century Gothic" panose="020B0502020202020204" pitchFamily="34" charset="0"/>
              </a:rPr>
              <a:t>2009</a:t>
            </a:r>
            <a:r>
              <a:rPr lang="en-US" sz="1800" b="1" dirty="0">
                <a:solidFill>
                  <a:schemeClr val="tx1">
                    <a:lumMod val="65000"/>
                    <a:lumOff val="35000"/>
                  </a:schemeClr>
                </a:solidFill>
                <a:latin typeface="Century Gothic" panose="020B0502020202020204" pitchFamily="34" charset="0"/>
              </a:rPr>
              <a:t>	Oregon </a:t>
            </a:r>
            <a:r>
              <a:rPr lang="en-US" sz="1800" b="1" dirty="0">
                <a:solidFill>
                  <a:schemeClr val="tx1">
                    <a:lumMod val="65000"/>
                    <a:lumOff val="35000"/>
                  </a:schemeClr>
                </a:solidFill>
              </a:rPr>
              <a:t>- </a:t>
            </a:r>
            <a:r>
              <a:rPr lang="en-US" sz="1800" dirty="0">
                <a:solidFill>
                  <a:schemeClr val="tx1">
                    <a:lumMod val="65000"/>
                    <a:lumOff val="35000"/>
                  </a:schemeClr>
                </a:solidFill>
              </a:rPr>
              <a:t>GHG reporting. Rules updated in 2020, with verification. Industrial </a:t>
            </a:r>
            <a:r>
              <a:rPr lang="en-US" sz="1800" dirty="0">
                <a:solidFill>
                  <a:schemeClr val="tx1">
                    <a:lumMod val="65000"/>
                    <a:lumOff val="35000"/>
                  </a:schemeClr>
                </a:solidFill>
                <a:latin typeface="Franklin Gothic Demi" panose="020B0703020102020204" pitchFamily="34" charset="0"/>
              </a:rPr>
              <a:t>facilities</a:t>
            </a:r>
          </a:p>
          <a:p>
            <a:pPr marL="742950" lvl="3" indent="0">
              <a:spcBef>
                <a:spcPts val="400"/>
              </a:spcBef>
              <a:spcAft>
                <a:spcPts val="900"/>
              </a:spcAft>
              <a:buNone/>
              <a:tabLst>
                <a:tab pos="1714500" algn="l"/>
              </a:tabLst>
            </a:pPr>
            <a:r>
              <a:rPr lang="en-US" sz="1800" dirty="0">
                <a:solidFill>
                  <a:schemeClr val="tx1">
                    <a:lumMod val="65000"/>
                    <a:lumOff val="35000"/>
                  </a:schemeClr>
                </a:solidFill>
                <a:latin typeface="Century Gothic" panose="020B0502020202020204" pitchFamily="34" charset="0"/>
              </a:rPr>
              <a:t>2010</a:t>
            </a:r>
            <a:r>
              <a:rPr lang="en-US" sz="1800" b="1" dirty="0">
                <a:solidFill>
                  <a:schemeClr val="tx1">
                    <a:lumMod val="65000"/>
                    <a:lumOff val="35000"/>
                  </a:schemeClr>
                </a:solidFill>
                <a:latin typeface="Century Gothic" panose="020B0502020202020204" pitchFamily="34" charset="0"/>
              </a:rPr>
              <a:t>	1st SEC – Voluntary </a:t>
            </a:r>
            <a:r>
              <a:rPr lang="en-US" sz="1800" dirty="0">
                <a:solidFill>
                  <a:schemeClr val="tx1">
                    <a:lumMod val="65000"/>
                    <a:lumOff val="35000"/>
                  </a:schemeClr>
                </a:solidFill>
                <a:cs typeface="Segoe UI"/>
              </a:rPr>
              <a:t>Climate Disclosure ‘recommendation’. </a:t>
            </a:r>
            <a:r>
              <a:rPr lang="en-US" sz="1800" dirty="0">
                <a:solidFill>
                  <a:schemeClr val="tx1">
                    <a:lumMod val="65000"/>
                    <a:lumOff val="35000"/>
                  </a:schemeClr>
                </a:solidFill>
                <a:latin typeface="Franklin Gothic Demi" panose="020B0703020102020204" pitchFamily="34" charset="0"/>
                <a:cs typeface="Segoe UI"/>
              </a:rPr>
              <a:t>C</a:t>
            </a:r>
            <a:r>
              <a:rPr lang="en-US" sz="1800" dirty="0">
                <a:solidFill>
                  <a:schemeClr val="tx1">
                    <a:lumMod val="65000"/>
                    <a:lumOff val="35000"/>
                  </a:schemeClr>
                </a:solidFill>
                <a:latin typeface="Franklin Gothic Demi" panose="020B0703020102020204" pitchFamily="34" charset="0"/>
              </a:rPr>
              <a:t>orporate climate risk</a:t>
            </a:r>
            <a:endParaRPr lang="en-US" sz="1800" dirty="0">
              <a:solidFill>
                <a:schemeClr val="tx1">
                  <a:lumMod val="65000"/>
                  <a:lumOff val="35000"/>
                </a:schemeClr>
              </a:solidFill>
              <a:latin typeface="Franklin Gothic Demi" panose="020B0703020102020204" pitchFamily="34" charset="0"/>
              <a:cs typeface="Segoe UI"/>
            </a:endParaRPr>
          </a:p>
          <a:p>
            <a:pPr lvl="1" indent="0">
              <a:spcBef>
                <a:spcPts val="400"/>
              </a:spcBef>
              <a:spcAft>
                <a:spcPts val="900"/>
              </a:spcAft>
              <a:buNone/>
              <a:tabLst>
                <a:tab pos="1714500" algn="l"/>
              </a:tabLst>
            </a:pPr>
            <a:r>
              <a:rPr lang="en-US" sz="1800" dirty="0">
                <a:solidFill>
                  <a:schemeClr val="tx1">
                    <a:lumMod val="65000"/>
                    <a:lumOff val="35000"/>
                  </a:schemeClr>
                </a:solidFill>
                <a:latin typeface="Century Gothic" panose="020B0502020202020204" pitchFamily="34" charset="0"/>
              </a:rPr>
              <a:t>2021</a:t>
            </a:r>
            <a:r>
              <a:rPr lang="en-US" sz="1800" b="1" dirty="0">
                <a:solidFill>
                  <a:schemeClr val="tx1">
                    <a:lumMod val="65000"/>
                    <a:lumOff val="35000"/>
                  </a:schemeClr>
                </a:solidFill>
                <a:latin typeface="Century Gothic" panose="020B0502020202020204" pitchFamily="34" charset="0"/>
              </a:rPr>
              <a:t>	Washington </a:t>
            </a:r>
            <a:r>
              <a:rPr lang="en-US" sz="1800" dirty="0">
                <a:solidFill>
                  <a:schemeClr val="tx1">
                    <a:lumMod val="65000"/>
                    <a:lumOff val="35000"/>
                  </a:schemeClr>
                </a:solidFill>
                <a:cs typeface="Segoe UI"/>
              </a:rPr>
              <a:t>-</a:t>
            </a:r>
            <a:r>
              <a:rPr lang="en-US" sz="1800" b="1" dirty="0">
                <a:solidFill>
                  <a:schemeClr val="tx1">
                    <a:lumMod val="65000"/>
                    <a:lumOff val="35000"/>
                  </a:schemeClr>
                </a:solidFill>
                <a:cs typeface="Segoe UI"/>
              </a:rPr>
              <a:t> </a:t>
            </a:r>
            <a:r>
              <a:rPr lang="en-US" sz="1800" dirty="0">
                <a:solidFill>
                  <a:schemeClr val="tx1">
                    <a:lumMod val="65000"/>
                    <a:lumOff val="35000"/>
                  </a:schemeClr>
                </a:solidFill>
                <a:cs typeface="Segoe UI"/>
              </a:rPr>
              <a:t>Cap-&amp;-invest program with GHG reporting for </a:t>
            </a:r>
            <a:r>
              <a:rPr lang="en-US" sz="1800" dirty="0">
                <a:solidFill>
                  <a:schemeClr val="tx1">
                    <a:lumMod val="65000"/>
                    <a:lumOff val="35000"/>
                  </a:schemeClr>
                </a:solidFill>
                <a:latin typeface="Franklin Gothic Demi" panose="020B0703020102020204" pitchFamily="34" charset="0"/>
              </a:rPr>
              <a:t>facilities</a:t>
            </a:r>
            <a:r>
              <a:rPr lang="en-US" sz="1800" dirty="0">
                <a:solidFill>
                  <a:schemeClr val="tx1">
                    <a:lumMod val="65000"/>
                    <a:lumOff val="35000"/>
                  </a:schemeClr>
                </a:solidFill>
                <a:cs typeface="Segoe UI"/>
              </a:rPr>
              <a:t>.</a:t>
            </a:r>
            <a:endParaRPr lang="en-US" sz="1800" b="1" dirty="0">
              <a:solidFill>
                <a:schemeClr val="tx1">
                  <a:lumMod val="65000"/>
                  <a:lumOff val="35000"/>
                </a:schemeClr>
              </a:solidFill>
              <a:cs typeface="Segoe UI"/>
            </a:endParaRPr>
          </a:p>
          <a:p>
            <a:pPr lvl="1" indent="0">
              <a:spcBef>
                <a:spcPts val="400"/>
              </a:spcBef>
              <a:spcAft>
                <a:spcPts val="900"/>
              </a:spcAft>
              <a:buNone/>
              <a:tabLst>
                <a:tab pos="1714500" algn="l"/>
              </a:tabLst>
            </a:pPr>
            <a:r>
              <a:rPr lang="en-US" sz="1800" dirty="0">
                <a:solidFill>
                  <a:schemeClr val="tx1">
                    <a:lumMod val="65000"/>
                    <a:lumOff val="35000"/>
                  </a:schemeClr>
                </a:solidFill>
                <a:latin typeface="Century Gothic" panose="020B0502020202020204" pitchFamily="34" charset="0"/>
              </a:rPr>
              <a:t>2023</a:t>
            </a:r>
            <a:r>
              <a:rPr lang="en-US" sz="1800" b="1" dirty="0">
                <a:solidFill>
                  <a:schemeClr val="tx1">
                    <a:lumMod val="65000"/>
                    <a:lumOff val="35000"/>
                  </a:schemeClr>
                </a:solidFill>
                <a:latin typeface="Century Gothic" panose="020B0502020202020204" pitchFamily="34" charset="0"/>
              </a:rPr>
              <a:t>	California - </a:t>
            </a:r>
            <a:r>
              <a:rPr lang="en-US" sz="1800" dirty="0">
                <a:solidFill>
                  <a:schemeClr val="tx1">
                    <a:lumMod val="65000"/>
                    <a:lumOff val="35000"/>
                  </a:schemeClr>
                </a:solidFill>
                <a:latin typeface="Franklin Gothic Demi" panose="020B0703020102020204" pitchFamily="34" charset="0"/>
                <a:cs typeface="Segoe UI"/>
              </a:rPr>
              <a:t>Corporate </a:t>
            </a:r>
            <a:r>
              <a:rPr lang="en-US" sz="1800" dirty="0">
                <a:solidFill>
                  <a:schemeClr val="tx1">
                    <a:lumMod val="65000"/>
                    <a:lumOff val="35000"/>
                  </a:schemeClr>
                </a:solidFill>
                <a:latin typeface="Franklin Gothic Demi" panose="020B0703020102020204" pitchFamily="34" charset="0"/>
              </a:rPr>
              <a:t>GHG</a:t>
            </a:r>
            <a:r>
              <a:rPr lang="en-US" sz="1800" i="1" dirty="0">
                <a:solidFill>
                  <a:schemeClr val="tx1">
                    <a:lumMod val="65000"/>
                    <a:lumOff val="35000"/>
                  </a:schemeClr>
                </a:solidFill>
                <a:latin typeface="Franklin Gothic Demi" panose="020B0703020102020204" pitchFamily="34" charset="0"/>
              </a:rPr>
              <a:t> </a:t>
            </a:r>
            <a:r>
              <a:rPr lang="en-US" sz="1800" dirty="0">
                <a:solidFill>
                  <a:schemeClr val="tx1">
                    <a:lumMod val="65000"/>
                    <a:lumOff val="35000"/>
                  </a:schemeClr>
                </a:solidFill>
                <a:cs typeface="Segoe UI"/>
              </a:rPr>
              <a:t>reporting of GHG emissions (SB 253), </a:t>
            </a:r>
            <a:r>
              <a:rPr lang="en-US" sz="1800" dirty="0">
                <a:solidFill>
                  <a:schemeClr val="tx1">
                    <a:lumMod val="65000"/>
                    <a:lumOff val="35000"/>
                  </a:schemeClr>
                </a:solidFill>
                <a:latin typeface="Franklin Gothic Demi" panose="020B0703020102020204" pitchFamily="34" charset="0"/>
                <a:cs typeface="Segoe UI"/>
              </a:rPr>
              <a:t>climate risk </a:t>
            </a:r>
            <a:r>
              <a:rPr lang="en-US" sz="1800" dirty="0">
                <a:solidFill>
                  <a:schemeClr val="tx1">
                    <a:lumMod val="65000"/>
                    <a:lumOff val="35000"/>
                  </a:schemeClr>
                </a:solidFill>
                <a:cs typeface="Segoe UI"/>
              </a:rPr>
              <a:t>(SB 261).</a:t>
            </a:r>
            <a:endParaRPr lang="en-US" sz="1800" b="1" dirty="0">
              <a:solidFill>
                <a:schemeClr val="tx1">
                  <a:lumMod val="65000"/>
                  <a:lumOff val="35000"/>
                </a:schemeClr>
              </a:solidFill>
              <a:cs typeface="Segoe UI"/>
            </a:endParaRPr>
          </a:p>
          <a:p>
            <a:pPr lvl="1" indent="0">
              <a:spcBef>
                <a:spcPts val="400"/>
              </a:spcBef>
              <a:spcAft>
                <a:spcPts val="900"/>
              </a:spcAft>
              <a:buNone/>
              <a:tabLst>
                <a:tab pos="1714500" algn="l"/>
              </a:tabLst>
            </a:pPr>
            <a:r>
              <a:rPr lang="en-US" sz="1800" dirty="0">
                <a:solidFill>
                  <a:schemeClr val="tx1">
                    <a:lumMod val="65000"/>
                    <a:lumOff val="35000"/>
                  </a:schemeClr>
                </a:solidFill>
                <a:latin typeface="Century Gothic" panose="020B0502020202020204" pitchFamily="34" charset="0"/>
              </a:rPr>
              <a:t>2024</a:t>
            </a:r>
            <a:r>
              <a:rPr lang="en-US" sz="1800" b="1" dirty="0">
                <a:solidFill>
                  <a:schemeClr val="tx1">
                    <a:lumMod val="65000"/>
                    <a:lumOff val="35000"/>
                  </a:schemeClr>
                </a:solidFill>
                <a:latin typeface="Century Gothic" panose="020B0502020202020204" pitchFamily="34" charset="0"/>
              </a:rPr>
              <a:t>	2nd SEC - </a:t>
            </a:r>
            <a:r>
              <a:rPr lang="en-US" sz="1800" dirty="0">
                <a:solidFill>
                  <a:schemeClr val="tx1">
                    <a:lumMod val="65000"/>
                    <a:lumOff val="35000"/>
                  </a:schemeClr>
                </a:solidFill>
                <a:latin typeface="Franklin Gothic Demi" panose="020B0703020102020204" pitchFamily="34" charset="0"/>
                <a:cs typeface="Segoe UI"/>
              </a:rPr>
              <a:t>Climate risk </a:t>
            </a:r>
            <a:r>
              <a:rPr lang="en-US" sz="1800" dirty="0">
                <a:solidFill>
                  <a:schemeClr val="tx1">
                    <a:lumMod val="65000"/>
                    <a:lumOff val="35000"/>
                  </a:schemeClr>
                </a:solidFill>
                <a:cs typeface="Segoe UI"/>
              </a:rPr>
              <a:t>and </a:t>
            </a:r>
            <a:r>
              <a:rPr lang="en-US" sz="1800" dirty="0">
                <a:solidFill>
                  <a:schemeClr val="tx1">
                    <a:lumMod val="65000"/>
                    <a:lumOff val="35000"/>
                  </a:schemeClr>
                </a:solidFill>
                <a:latin typeface="Franklin Gothic Demi" panose="020B0703020102020204" pitchFamily="34" charset="0"/>
                <a:cs typeface="Segoe UI"/>
              </a:rPr>
              <a:t>corporate GHG </a:t>
            </a:r>
            <a:r>
              <a:rPr lang="en-US" sz="1800" dirty="0">
                <a:solidFill>
                  <a:schemeClr val="tx1">
                    <a:lumMod val="65000"/>
                    <a:lumOff val="35000"/>
                  </a:schemeClr>
                </a:solidFill>
                <a:cs typeface="Segoe UI"/>
              </a:rPr>
              <a:t>emissions disclosure for large public companies. </a:t>
            </a:r>
            <a:endParaRPr lang="en-US" sz="1800" i="1" dirty="0">
              <a:solidFill>
                <a:schemeClr val="tx1">
                  <a:lumMod val="65000"/>
                  <a:lumOff val="35000"/>
                </a:schemeClr>
              </a:solidFill>
              <a:cs typeface="Segoe UI"/>
            </a:endParaRPr>
          </a:p>
          <a:p>
            <a:pPr lvl="1" indent="0">
              <a:spcBef>
                <a:spcPts val="400"/>
              </a:spcBef>
              <a:spcAft>
                <a:spcPts val="900"/>
              </a:spcAft>
              <a:buNone/>
              <a:tabLst>
                <a:tab pos="1714500" algn="l"/>
              </a:tabLst>
            </a:pPr>
            <a:r>
              <a:rPr lang="en-US" sz="1800" dirty="0">
                <a:solidFill>
                  <a:schemeClr val="tx1">
                    <a:lumMod val="65000"/>
                    <a:lumOff val="35000"/>
                  </a:schemeClr>
                </a:solidFill>
                <a:latin typeface="Century Gothic" panose="020B0502020202020204" pitchFamily="34" charset="0"/>
              </a:rPr>
              <a:t>2024</a:t>
            </a:r>
            <a:r>
              <a:rPr lang="en-US" sz="1800" b="1" dirty="0">
                <a:solidFill>
                  <a:schemeClr val="tx1">
                    <a:lumMod val="65000"/>
                    <a:lumOff val="35000"/>
                  </a:schemeClr>
                </a:solidFill>
                <a:latin typeface="Century Gothic" panose="020B0502020202020204" pitchFamily="34" charset="0"/>
              </a:rPr>
              <a:t>	California </a:t>
            </a:r>
            <a:r>
              <a:rPr lang="en-US" sz="1800" b="1" dirty="0">
                <a:solidFill>
                  <a:schemeClr val="tx1">
                    <a:lumMod val="65000"/>
                    <a:lumOff val="35000"/>
                  </a:schemeClr>
                </a:solidFill>
                <a:cs typeface="Segoe UI"/>
              </a:rPr>
              <a:t>- </a:t>
            </a:r>
            <a:r>
              <a:rPr lang="en-US" sz="1800" dirty="0">
                <a:solidFill>
                  <a:schemeClr val="tx1">
                    <a:lumMod val="65000"/>
                    <a:lumOff val="35000"/>
                  </a:schemeClr>
                </a:solidFill>
                <a:cs typeface="Segoe UI"/>
              </a:rPr>
              <a:t>Amends SB 253 &amp; SB 261 with SB 219. Governor signed Sept. </a:t>
            </a:r>
            <a:endParaRPr lang="en-US" sz="1800" b="1" dirty="0">
              <a:solidFill>
                <a:schemeClr val="tx1">
                  <a:lumMod val="65000"/>
                  <a:lumOff val="35000"/>
                </a:schemeClr>
              </a:solidFill>
              <a:cs typeface="Segoe UI"/>
            </a:endParaRPr>
          </a:p>
          <a:p>
            <a:pPr lvl="1" indent="0">
              <a:spcBef>
                <a:spcPts val="400"/>
              </a:spcBef>
              <a:spcAft>
                <a:spcPts val="900"/>
              </a:spcAft>
              <a:buNone/>
              <a:tabLst>
                <a:tab pos="1714500" algn="l"/>
              </a:tabLst>
            </a:pPr>
            <a:r>
              <a:rPr lang="en-US" sz="1800" dirty="0">
                <a:solidFill>
                  <a:schemeClr val="tx1">
                    <a:lumMod val="65000"/>
                    <a:lumOff val="35000"/>
                  </a:schemeClr>
                </a:solidFill>
                <a:latin typeface="Century Gothic" panose="020B0502020202020204" pitchFamily="34" charset="0"/>
              </a:rPr>
              <a:t>2025</a:t>
            </a:r>
            <a:r>
              <a:rPr lang="en-US" sz="1800" b="1" dirty="0">
                <a:solidFill>
                  <a:schemeClr val="tx1">
                    <a:lumMod val="65000"/>
                    <a:lumOff val="35000"/>
                  </a:schemeClr>
                </a:solidFill>
                <a:latin typeface="Century Gothic" panose="020B0502020202020204" pitchFamily="34" charset="0"/>
              </a:rPr>
              <a:t>	Washington, New York, Illinois, Minnesota &amp; Colorado </a:t>
            </a:r>
            <a:r>
              <a:rPr lang="en-US" sz="1800" b="1" dirty="0">
                <a:solidFill>
                  <a:schemeClr val="tx1">
                    <a:lumMod val="65000"/>
                    <a:lumOff val="35000"/>
                  </a:schemeClr>
                </a:solidFill>
                <a:cs typeface="Segoe UI"/>
              </a:rPr>
              <a:t>– </a:t>
            </a:r>
            <a:r>
              <a:rPr lang="en-US" sz="1800" dirty="0">
                <a:solidFill>
                  <a:schemeClr val="tx1">
                    <a:lumMod val="65000"/>
                    <a:lumOff val="35000"/>
                  </a:schemeClr>
                </a:solidFill>
                <a:latin typeface="Franklin Gothic Demi" panose="020B0703020102020204" pitchFamily="34" charset="0"/>
                <a:cs typeface="Segoe UI"/>
              </a:rPr>
              <a:t>Corporate GHG</a:t>
            </a:r>
            <a:r>
              <a:rPr lang="en-US" sz="1800" b="1" i="1" dirty="0">
                <a:solidFill>
                  <a:schemeClr val="tx1">
                    <a:lumMod val="65000"/>
                    <a:lumOff val="35000"/>
                  </a:schemeClr>
                </a:solidFill>
              </a:rPr>
              <a:t>, </a:t>
            </a:r>
            <a:r>
              <a:rPr lang="en-US" sz="1800" dirty="0">
                <a:solidFill>
                  <a:schemeClr val="tx1">
                    <a:lumMod val="65000"/>
                    <a:lumOff val="35000"/>
                  </a:schemeClr>
                </a:solidFill>
                <a:latin typeface="Franklin Gothic Demi" panose="020B0703020102020204" pitchFamily="34" charset="0"/>
                <a:cs typeface="Segoe UI"/>
              </a:rPr>
              <a:t>climate risk</a:t>
            </a:r>
          </a:p>
          <a:p>
            <a:pPr marL="0" lvl="1" indent="0">
              <a:spcAft>
                <a:spcPts val="400"/>
              </a:spcAft>
              <a:buNone/>
            </a:pPr>
            <a:endParaRPr lang="en-US" b="1" dirty="0"/>
          </a:p>
        </p:txBody>
      </p:sp>
      <p:sp>
        <p:nvSpPr>
          <p:cNvPr id="2" name="Title 1">
            <a:extLst>
              <a:ext uri="{FF2B5EF4-FFF2-40B4-BE49-F238E27FC236}">
                <a16:creationId xmlns:a16="http://schemas.microsoft.com/office/drawing/2014/main" id="{7215042C-05A8-159E-800F-A1AA899C1F9B}"/>
              </a:ext>
            </a:extLst>
          </p:cNvPr>
          <p:cNvSpPr>
            <a:spLocks noGrp="1"/>
          </p:cNvSpPr>
          <p:nvPr>
            <p:ph type="title"/>
          </p:nvPr>
        </p:nvSpPr>
        <p:spPr>
          <a:xfrm>
            <a:off x="457200" y="316818"/>
            <a:ext cx="11277600" cy="672536"/>
          </a:xfrm>
        </p:spPr>
        <p:txBody>
          <a:bodyPr>
            <a:noAutofit/>
          </a:bodyPr>
          <a:lstStyle/>
          <a:p>
            <a:r>
              <a:rPr lang="en-US" spc="-50" dirty="0"/>
              <a:t>History of Mandatory Climate Reporting Requirements in the US</a:t>
            </a:r>
          </a:p>
        </p:txBody>
      </p:sp>
      <p:sp>
        <p:nvSpPr>
          <p:cNvPr id="19" name="Oval 18">
            <a:extLst>
              <a:ext uri="{FF2B5EF4-FFF2-40B4-BE49-F238E27FC236}">
                <a16:creationId xmlns:a16="http://schemas.microsoft.com/office/drawing/2014/main" id="{C083A689-7736-4C13-9726-4BF2A259342A}"/>
              </a:ext>
            </a:extLst>
          </p:cNvPr>
          <p:cNvSpPr/>
          <p:nvPr/>
        </p:nvSpPr>
        <p:spPr>
          <a:xfrm>
            <a:off x="2176272" y="1859867"/>
            <a:ext cx="109728" cy="1097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5120715-CE07-44EC-88FC-564C1AC38B37}"/>
              </a:ext>
            </a:extLst>
          </p:cNvPr>
          <p:cNvSpPr/>
          <p:nvPr/>
        </p:nvSpPr>
        <p:spPr>
          <a:xfrm>
            <a:off x="2176272" y="2304367"/>
            <a:ext cx="109728" cy="1097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C0EEB14-BFE0-42CD-A50C-9C5AD4E2367A}"/>
              </a:ext>
            </a:extLst>
          </p:cNvPr>
          <p:cNvSpPr/>
          <p:nvPr/>
        </p:nvSpPr>
        <p:spPr>
          <a:xfrm>
            <a:off x="2176272" y="2742517"/>
            <a:ext cx="109728" cy="1097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9B01E24-214F-4CBD-A634-4AA78048A06B}"/>
              </a:ext>
            </a:extLst>
          </p:cNvPr>
          <p:cNvSpPr/>
          <p:nvPr/>
        </p:nvSpPr>
        <p:spPr>
          <a:xfrm>
            <a:off x="2176272" y="3193367"/>
            <a:ext cx="109728" cy="1097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A66121B-B602-4C5C-8276-EFDB93626DFB}"/>
              </a:ext>
            </a:extLst>
          </p:cNvPr>
          <p:cNvSpPr/>
          <p:nvPr/>
        </p:nvSpPr>
        <p:spPr>
          <a:xfrm>
            <a:off x="2176272" y="4082367"/>
            <a:ext cx="109728" cy="1097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D17A358-C1C8-4582-8C4B-2B154BD8F8CA}"/>
              </a:ext>
            </a:extLst>
          </p:cNvPr>
          <p:cNvSpPr/>
          <p:nvPr/>
        </p:nvSpPr>
        <p:spPr>
          <a:xfrm>
            <a:off x="2176272" y="4507817"/>
            <a:ext cx="109728" cy="1097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D63FFAE7-C0BF-46B4-9495-DDDE64D5A4BC}"/>
              </a:ext>
            </a:extLst>
          </p:cNvPr>
          <p:cNvSpPr/>
          <p:nvPr/>
        </p:nvSpPr>
        <p:spPr>
          <a:xfrm>
            <a:off x="2176272" y="3625167"/>
            <a:ext cx="109728" cy="1097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1EE1E34-387B-4076-B276-21A1DF96EFA1}"/>
              </a:ext>
            </a:extLst>
          </p:cNvPr>
          <p:cNvSpPr/>
          <p:nvPr/>
        </p:nvSpPr>
        <p:spPr>
          <a:xfrm>
            <a:off x="2176272" y="4945967"/>
            <a:ext cx="109728" cy="1097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8553011-A2CC-417B-9963-9FEF59CC87D9}"/>
              </a:ext>
            </a:extLst>
          </p:cNvPr>
          <p:cNvSpPr/>
          <p:nvPr/>
        </p:nvSpPr>
        <p:spPr>
          <a:xfrm>
            <a:off x="2176272" y="5809567"/>
            <a:ext cx="109728" cy="1097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BDDE0E7-7462-40B2-8B40-743D21519EA9}"/>
              </a:ext>
            </a:extLst>
          </p:cNvPr>
          <p:cNvSpPr/>
          <p:nvPr/>
        </p:nvSpPr>
        <p:spPr>
          <a:xfrm>
            <a:off x="2057400" y="4507817"/>
            <a:ext cx="109728" cy="1097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9825BFA-B15F-4436-9C80-E1D9B0AE71B7}"/>
              </a:ext>
            </a:extLst>
          </p:cNvPr>
          <p:cNvSpPr/>
          <p:nvPr/>
        </p:nvSpPr>
        <p:spPr>
          <a:xfrm>
            <a:off x="2057400" y="4945967"/>
            <a:ext cx="109728" cy="1097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1D3D7D01-E063-4CDE-BAA9-E622EC2899AD}"/>
              </a:ext>
            </a:extLst>
          </p:cNvPr>
          <p:cNvSpPr/>
          <p:nvPr/>
        </p:nvSpPr>
        <p:spPr>
          <a:xfrm>
            <a:off x="2057400" y="5809567"/>
            <a:ext cx="109728" cy="1097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AD2CEABA-8FE5-45D3-B953-399B378089C5}"/>
              </a:ext>
            </a:extLst>
          </p:cNvPr>
          <p:cNvCxnSpPr>
            <a:cxnSpLocks/>
          </p:cNvCxnSpPr>
          <p:nvPr/>
        </p:nvCxnSpPr>
        <p:spPr>
          <a:xfrm>
            <a:off x="1066800" y="1755092"/>
            <a:ext cx="0" cy="4131564"/>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F380AB-41AE-4FD3-B827-2A65A4EE2C35}"/>
              </a:ext>
            </a:extLst>
          </p:cNvPr>
          <p:cNvCxnSpPr>
            <a:cxnSpLocks/>
          </p:cNvCxnSpPr>
          <p:nvPr/>
        </p:nvCxnSpPr>
        <p:spPr>
          <a:xfrm>
            <a:off x="1066800" y="1914731"/>
            <a:ext cx="228600" cy="0"/>
          </a:xfrm>
          <a:prstGeom prst="line">
            <a:avLst/>
          </a:prstGeom>
          <a:ln>
            <a:solidFill>
              <a:schemeClr val="bg2">
                <a:lumMod val="90000"/>
              </a:schemeClr>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48C45A-0DFC-40DA-8F9A-F1B32B47CF70}"/>
              </a:ext>
            </a:extLst>
          </p:cNvPr>
          <p:cNvCxnSpPr>
            <a:cxnSpLocks/>
          </p:cNvCxnSpPr>
          <p:nvPr/>
        </p:nvCxnSpPr>
        <p:spPr>
          <a:xfrm>
            <a:off x="1066800" y="2371931"/>
            <a:ext cx="228600" cy="0"/>
          </a:xfrm>
          <a:prstGeom prst="line">
            <a:avLst/>
          </a:prstGeom>
          <a:ln>
            <a:solidFill>
              <a:schemeClr val="bg2">
                <a:lumMod val="90000"/>
              </a:schemeClr>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C4F83BB-CA99-40BD-A07D-9628AFA48047}"/>
              </a:ext>
            </a:extLst>
          </p:cNvPr>
          <p:cNvCxnSpPr>
            <a:cxnSpLocks/>
          </p:cNvCxnSpPr>
          <p:nvPr/>
        </p:nvCxnSpPr>
        <p:spPr>
          <a:xfrm>
            <a:off x="1066800" y="2800556"/>
            <a:ext cx="228600" cy="0"/>
          </a:xfrm>
          <a:prstGeom prst="line">
            <a:avLst/>
          </a:prstGeom>
          <a:ln>
            <a:solidFill>
              <a:schemeClr val="bg2">
                <a:lumMod val="90000"/>
              </a:schemeClr>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01D232E-E6D3-41F8-B0DC-A53F6E0B2AF3}"/>
              </a:ext>
            </a:extLst>
          </p:cNvPr>
          <p:cNvCxnSpPr>
            <a:cxnSpLocks/>
          </p:cNvCxnSpPr>
          <p:nvPr/>
        </p:nvCxnSpPr>
        <p:spPr>
          <a:xfrm>
            <a:off x="1066800" y="3257756"/>
            <a:ext cx="228600" cy="0"/>
          </a:xfrm>
          <a:prstGeom prst="line">
            <a:avLst/>
          </a:prstGeom>
          <a:ln>
            <a:solidFill>
              <a:schemeClr val="bg2">
                <a:lumMod val="90000"/>
              </a:schemeClr>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C93BB28-0189-42AF-AA7E-753BC34D6963}"/>
              </a:ext>
            </a:extLst>
          </p:cNvPr>
          <p:cNvCxnSpPr>
            <a:cxnSpLocks/>
          </p:cNvCxnSpPr>
          <p:nvPr/>
        </p:nvCxnSpPr>
        <p:spPr>
          <a:xfrm>
            <a:off x="1066800" y="3686381"/>
            <a:ext cx="228600" cy="0"/>
          </a:xfrm>
          <a:prstGeom prst="line">
            <a:avLst/>
          </a:prstGeom>
          <a:ln>
            <a:solidFill>
              <a:schemeClr val="bg2">
                <a:lumMod val="90000"/>
              </a:schemeClr>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2F52198-E998-4536-A8F4-C4946579EFE1}"/>
              </a:ext>
            </a:extLst>
          </p:cNvPr>
          <p:cNvCxnSpPr>
            <a:cxnSpLocks/>
          </p:cNvCxnSpPr>
          <p:nvPr/>
        </p:nvCxnSpPr>
        <p:spPr>
          <a:xfrm>
            <a:off x="1066800" y="4134056"/>
            <a:ext cx="228600" cy="0"/>
          </a:xfrm>
          <a:prstGeom prst="line">
            <a:avLst/>
          </a:prstGeom>
          <a:ln>
            <a:solidFill>
              <a:schemeClr val="bg2">
                <a:lumMod val="90000"/>
              </a:schemeClr>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D764B97-B4FB-4791-B6ED-1B00833A2A12}"/>
              </a:ext>
            </a:extLst>
          </p:cNvPr>
          <p:cNvCxnSpPr>
            <a:cxnSpLocks/>
          </p:cNvCxnSpPr>
          <p:nvPr/>
        </p:nvCxnSpPr>
        <p:spPr>
          <a:xfrm>
            <a:off x="1066800" y="4572206"/>
            <a:ext cx="228600" cy="0"/>
          </a:xfrm>
          <a:prstGeom prst="line">
            <a:avLst/>
          </a:prstGeom>
          <a:ln>
            <a:solidFill>
              <a:schemeClr val="bg2">
                <a:lumMod val="90000"/>
              </a:schemeClr>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0FBF8EE-4599-493B-ADB0-1E52C9C22F1D}"/>
              </a:ext>
            </a:extLst>
          </p:cNvPr>
          <p:cNvCxnSpPr>
            <a:cxnSpLocks/>
          </p:cNvCxnSpPr>
          <p:nvPr/>
        </p:nvCxnSpPr>
        <p:spPr>
          <a:xfrm>
            <a:off x="1066800" y="5000831"/>
            <a:ext cx="228600" cy="0"/>
          </a:xfrm>
          <a:prstGeom prst="line">
            <a:avLst/>
          </a:prstGeom>
          <a:ln>
            <a:solidFill>
              <a:schemeClr val="bg2">
                <a:lumMod val="90000"/>
              </a:schemeClr>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0A5A7DF-A116-411C-B18B-DFEC63C619BC}"/>
              </a:ext>
            </a:extLst>
          </p:cNvPr>
          <p:cNvCxnSpPr>
            <a:cxnSpLocks/>
          </p:cNvCxnSpPr>
          <p:nvPr/>
        </p:nvCxnSpPr>
        <p:spPr>
          <a:xfrm>
            <a:off x="1066800" y="5448506"/>
            <a:ext cx="228600" cy="0"/>
          </a:xfrm>
          <a:prstGeom prst="line">
            <a:avLst/>
          </a:prstGeom>
          <a:ln>
            <a:solidFill>
              <a:schemeClr val="bg2">
                <a:lumMod val="90000"/>
              </a:schemeClr>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F88B75E-3482-4E4D-9964-32DE30EDBD12}"/>
              </a:ext>
            </a:extLst>
          </p:cNvPr>
          <p:cNvCxnSpPr>
            <a:cxnSpLocks/>
          </p:cNvCxnSpPr>
          <p:nvPr/>
        </p:nvCxnSpPr>
        <p:spPr>
          <a:xfrm>
            <a:off x="1066800" y="5886656"/>
            <a:ext cx="228600" cy="0"/>
          </a:xfrm>
          <a:prstGeom prst="line">
            <a:avLst/>
          </a:prstGeom>
          <a:ln>
            <a:solidFill>
              <a:schemeClr val="bg2">
                <a:lumMod val="90000"/>
              </a:schemeClr>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8823A5D-0BC1-49D7-89C9-E42B82186B78}"/>
              </a:ext>
            </a:extLst>
          </p:cNvPr>
          <p:cNvCxnSpPr/>
          <p:nvPr/>
        </p:nvCxnSpPr>
        <p:spPr>
          <a:xfrm>
            <a:off x="9525000" y="2059892"/>
            <a:ext cx="8382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CCE897C-51DB-40CE-8916-43B989F15376}"/>
              </a:ext>
            </a:extLst>
          </p:cNvPr>
          <p:cNvCxnSpPr/>
          <p:nvPr/>
        </p:nvCxnSpPr>
        <p:spPr>
          <a:xfrm>
            <a:off x="9153525" y="2507567"/>
            <a:ext cx="8382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564D805-1FF7-4568-9AB9-3A0DDF84B992}"/>
              </a:ext>
            </a:extLst>
          </p:cNvPr>
          <p:cNvCxnSpPr/>
          <p:nvPr/>
        </p:nvCxnSpPr>
        <p:spPr>
          <a:xfrm>
            <a:off x="9134475" y="2955242"/>
            <a:ext cx="8382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53093C6-18EF-4D4D-9FCA-28C19A9BC34D}"/>
              </a:ext>
            </a:extLst>
          </p:cNvPr>
          <p:cNvCxnSpPr/>
          <p:nvPr/>
        </p:nvCxnSpPr>
        <p:spPr>
          <a:xfrm>
            <a:off x="9848850" y="3383867"/>
            <a:ext cx="8382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D9A0B44-D4BD-4A8E-90A3-D5601E1872F8}"/>
              </a:ext>
            </a:extLst>
          </p:cNvPr>
          <p:cNvCxnSpPr/>
          <p:nvPr/>
        </p:nvCxnSpPr>
        <p:spPr>
          <a:xfrm>
            <a:off x="8229600" y="4250642"/>
            <a:ext cx="8382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4B2A8A0-80E1-4F40-8D34-515AB36F837A}"/>
              </a:ext>
            </a:extLst>
          </p:cNvPr>
          <p:cNvCxnSpPr>
            <a:cxnSpLocks/>
          </p:cNvCxnSpPr>
          <p:nvPr/>
        </p:nvCxnSpPr>
        <p:spPr>
          <a:xfrm>
            <a:off x="8277225" y="3841067"/>
            <a:ext cx="223837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42CF2DC-B126-481E-ABA8-753DC5178E0C}"/>
              </a:ext>
            </a:extLst>
          </p:cNvPr>
          <p:cNvCxnSpPr>
            <a:cxnSpLocks/>
          </p:cNvCxnSpPr>
          <p:nvPr/>
        </p:nvCxnSpPr>
        <p:spPr>
          <a:xfrm>
            <a:off x="8915400" y="4707842"/>
            <a:ext cx="12192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D7461CD-7E0D-49B3-B0C7-E8C92E54039D}"/>
              </a:ext>
            </a:extLst>
          </p:cNvPr>
          <p:cNvCxnSpPr>
            <a:cxnSpLocks/>
          </p:cNvCxnSpPr>
          <p:nvPr/>
        </p:nvCxnSpPr>
        <p:spPr>
          <a:xfrm>
            <a:off x="3524250" y="5155517"/>
            <a:ext cx="12192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F88311E-5EB2-4F43-B9E9-044FDAB0BD2F}"/>
              </a:ext>
            </a:extLst>
          </p:cNvPr>
          <p:cNvCxnSpPr>
            <a:cxnSpLocks/>
          </p:cNvCxnSpPr>
          <p:nvPr/>
        </p:nvCxnSpPr>
        <p:spPr>
          <a:xfrm>
            <a:off x="10144125" y="6031817"/>
            <a:ext cx="12192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AE529D6-D6C7-4820-8CFF-6034B3B06863}"/>
              </a:ext>
            </a:extLst>
          </p:cNvPr>
          <p:cNvCxnSpPr>
            <a:cxnSpLocks/>
          </p:cNvCxnSpPr>
          <p:nvPr/>
        </p:nvCxnSpPr>
        <p:spPr>
          <a:xfrm>
            <a:off x="8553450" y="6041342"/>
            <a:ext cx="1438275"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64CB1FA-A477-431F-B5BB-A900512709BE}"/>
              </a:ext>
            </a:extLst>
          </p:cNvPr>
          <p:cNvCxnSpPr>
            <a:cxnSpLocks/>
          </p:cNvCxnSpPr>
          <p:nvPr/>
        </p:nvCxnSpPr>
        <p:spPr>
          <a:xfrm>
            <a:off x="5238750" y="5136467"/>
            <a:ext cx="1438275"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ED5D230-642E-477F-85BA-3F14BCCF57BA}"/>
              </a:ext>
            </a:extLst>
          </p:cNvPr>
          <p:cNvCxnSpPr>
            <a:cxnSpLocks/>
          </p:cNvCxnSpPr>
          <p:nvPr/>
        </p:nvCxnSpPr>
        <p:spPr>
          <a:xfrm>
            <a:off x="3733800" y="4717367"/>
            <a:ext cx="1438275"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123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9355-A1E9-0FB5-D5F2-5BEA86A19778}"/>
              </a:ext>
            </a:extLst>
          </p:cNvPr>
          <p:cNvSpPr>
            <a:spLocks noGrp="1"/>
          </p:cNvSpPr>
          <p:nvPr>
            <p:ph type="title"/>
          </p:nvPr>
        </p:nvSpPr>
        <p:spPr>
          <a:xfrm>
            <a:off x="533400" y="304800"/>
            <a:ext cx="8596668" cy="843627"/>
          </a:xfrm>
        </p:spPr>
        <p:txBody>
          <a:bodyPr>
            <a:noAutofit/>
          </a:bodyPr>
          <a:lstStyle/>
          <a:p>
            <a:r>
              <a:rPr lang="en-US" b="1" cap="none" dirty="0">
                <a:latin typeface="Century Gothic" panose="020B0502020202020204" pitchFamily="34" charset="0"/>
              </a:rPr>
              <a:t>SEC Climate Disclosure and Reporting Rule – DOA? </a:t>
            </a:r>
            <a:br>
              <a:rPr lang="en-US" b="1" cap="none" dirty="0"/>
            </a:br>
            <a:endParaRPr lang="en-US" dirty="0"/>
          </a:p>
        </p:txBody>
      </p:sp>
      <p:sp>
        <p:nvSpPr>
          <p:cNvPr id="3" name="Content Placeholder 2">
            <a:extLst>
              <a:ext uri="{FF2B5EF4-FFF2-40B4-BE49-F238E27FC236}">
                <a16:creationId xmlns:a16="http://schemas.microsoft.com/office/drawing/2014/main" id="{78E71192-62EA-B7A0-18E4-AC450E422E57}"/>
              </a:ext>
            </a:extLst>
          </p:cNvPr>
          <p:cNvSpPr>
            <a:spLocks noGrp="1"/>
          </p:cNvSpPr>
          <p:nvPr>
            <p:ph idx="1"/>
          </p:nvPr>
        </p:nvSpPr>
        <p:spPr>
          <a:xfrm>
            <a:off x="509155" y="1178907"/>
            <a:ext cx="8991600" cy="5069493"/>
          </a:xfrm>
          <a:noFill/>
        </p:spPr>
        <p:txBody>
          <a:bodyPr>
            <a:normAutofit fontScale="92500" lnSpcReduction="20000"/>
          </a:bodyPr>
          <a:lstStyle/>
          <a:p>
            <a:pPr>
              <a:lnSpc>
                <a:spcPct val="107000"/>
              </a:lnSpc>
              <a:spcBef>
                <a:spcPts val="0"/>
              </a:spcBef>
              <a:spcAft>
                <a:spcPts val="600"/>
              </a:spcAft>
            </a:pPr>
            <a:r>
              <a:rPr lang="en-US" sz="2000" b="1" kern="100" dirty="0">
                <a:latin typeface="+mj-lt"/>
                <a:ea typeface="Aptos" panose="020B0004020202020204" pitchFamily="34" charset="0"/>
                <a:cs typeface="Times New Roman" panose="02020603050405020304" pitchFamily="18" charset="0"/>
              </a:rPr>
              <a:t>March 2022 – Climate Risk Disclosure Rule proposed</a:t>
            </a:r>
          </a:p>
          <a:p>
            <a:pPr lvl="1">
              <a:lnSpc>
                <a:spcPct val="107000"/>
              </a:lnSpc>
              <a:spcBef>
                <a:spcPts val="0"/>
              </a:spcBef>
              <a:spcAft>
                <a:spcPts val="300"/>
              </a:spcAft>
            </a:pPr>
            <a:r>
              <a:rPr lang="en-US" sz="1800" kern="100" dirty="0">
                <a:cs typeface="Times New Roman" panose="02020603050405020304" pitchFamily="18" charset="0"/>
              </a:rPr>
              <a:t>Physical and financial risk analysis </a:t>
            </a:r>
          </a:p>
          <a:p>
            <a:pPr lvl="1">
              <a:lnSpc>
                <a:spcPct val="107000"/>
              </a:lnSpc>
              <a:spcBef>
                <a:spcPts val="0"/>
              </a:spcBef>
              <a:spcAft>
                <a:spcPts val="300"/>
              </a:spcAft>
            </a:pPr>
            <a:r>
              <a:rPr lang="en-US" sz="1800" kern="100" dirty="0">
                <a:cs typeface="Times New Roman" panose="02020603050405020304" pitchFamily="18" charset="0"/>
              </a:rPr>
              <a:t>Single Materiality</a:t>
            </a:r>
          </a:p>
          <a:p>
            <a:pPr lvl="1">
              <a:lnSpc>
                <a:spcPct val="107000"/>
              </a:lnSpc>
              <a:spcBef>
                <a:spcPts val="0"/>
              </a:spcBef>
              <a:spcAft>
                <a:spcPts val="300"/>
              </a:spcAft>
            </a:pPr>
            <a:r>
              <a:rPr lang="en-US" kern="100" dirty="0">
                <a:ea typeface="Aptos" panose="020B0004020202020204" pitchFamily="34" charset="0"/>
                <a:cs typeface="Times New Roman" panose="02020603050405020304" pitchFamily="18" charset="0"/>
              </a:rPr>
              <a:t>Estimated 2,800 large companies affected</a:t>
            </a:r>
            <a:endParaRPr lang="en-US" b="1" kern="100" dirty="0">
              <a:solidFill>
                <a:schemeClr val="accent1"/>
              </a:solidFill>
              <a:ea typeface="Aptos" panose="020B0004020202020204" pitchFamily="34" charset="0"/>
              <a:cs typeface="Times New Roman" panose="02020603050405020304" pitchFamily="18" charset="0"/>
            </a:endParaRPr>
          </a:p>
          <a:p>
            <a:pPr lvl="1">
              <a:lnSpc>
                <a:spcPct val="107000"/>
              </a:lnSpc>
              <a:spcBef>
                <a:spcPts val="0"/>
              </a:spcBef>
              <a:spcAft>
                <a:spcPts val="300"/>
              </a:spcAft>
            </a:pPr>
            <a:r>
              <a:rPr lang="en-US" kern="100" dirty="0">
                <a:cs typeface="Times New Roman" panose="02020603050405020304" pitchFamily="18" charset="0"/>
              </a:rPr>
              <a:t>Scopes 1 and 2, not Scope 3</a:t>
            </a:r>
          </a:p>
          <a:p>
            <a:pPr marL="566737" lvl="1" indent="0">
              <a:lnSpc>
                <a:spcPct val="107000"/>
              </a:lnSpc>
              <a:spcBef>
                <a:spcPts val="0"/>
              </a:spcBef>
              <a:buNone/>
            </a:pPr>
            <a:r>
              <a:rPr lang="en-US" sz="1800" kern="100" dirty="0">
                <a:cs typeface="Times New Roman" panose="02020603050405020304" pitchFamily="18" charset="0"/>
              </a:rPr>
              <a:t> </a:t>
            </a:r>
          </a:p>
          <a:p>
            <a:pPr marL="342900" lvl="1" indent="-168275">
              <a:lnSpc>
                <a:spcPct val="117000"/>
              </a:lnSpc>
              <a:spcBef>
                <a:spcPts val="0"/>
              </a:spcBef>
              <a:spcAft>
                <a:spcPts val="600"/>
              </a:spcAft>
            </a:pPr>
            <a:r>
              <a:rPr lang="en-US" sz="2100" b="1" kern="100" dirty="0">
                <a:latin typeface="+mj-lt"/>
                <a:cs typeface="Times New Roman" panose="02020603050405020304" pitchFamily="18" charset="0"/>
              </a:rPr>
              <a:t>March 2024- SEC Final Rule adopted then paused: </a:t>
            </a:r>
          </a:p>
          <a:p>
            <a:pPr lvl="1">
              <a:lnSpc>
                <a:spcPct val="107000"/>
              </a:lnSpc>
              <a:spcBef>
                <a:spcPts val="0"/>
              </a:spcBef>
              <a:spcAft>
                <a:spcPts val="300"/>
              </a:spcAft>
            </a:pPr>
            <a:r>
              <a:rPr lang="en-US" sz="1900" kern="100" dirty="0">
                <a:cs typeface="Times New Roman" panose="02020603050405020304" pitchFamily="18" charset="0"/>
              </a:rPr>
              <a:t>multiple legal challenges including U.S. Chamber of Commerce</a:t>
            </a:r>
          </a:p>
          <a:p>
            <a:pPr lvl="1">
              <a:lnSpc>
                <a:spcPct val="107000"/>
              </a:lnSpc>
              <a:spcBef>
                <a:spcPts val="0"/>
              </a:spcBef>
              <a:spcAft>
                <a:spcPts val="300"/>
              </a:spcAft>
            </a:pPr>
            <a:r>
              <a:rPr lang="en-US" sz="1900" kern="100" dirty="0">
                <a:cs typeface="Times New Roman" panose="02020603050405020304" pitchFamily="18" charset="0"/>
              </a:rPr>
              <a:t>presidential administration transition </a:t>
            </a:r>
          </a:p>
          <a:p>
            <a:pPr lvl="1">
              <a:lnSpc>
                <a:spcPct val="107000"/>
              </a:lnSpc>
              <a:spcBef>
                <a:spcPts val="0"/>
              </a:spcBef>
              <a:spcAft>
                <a:spcPts val="300"/>
              </a:spcAft>
            </a:pPr>
            <a:endParaRPr lang="en-US" sz="1900" kern="100" dirty="0">
              <a:cs typeface="Times New Roman" panose="02020603050405020304" pitchFamily="18" charset="0"/>
            </a:endParaRPr>
          </a:p>
          <a:p>
            <a:pPr marL="342900" lvl="1" indent="-168275">
              <a:lnSpc>
                <a:spcPct val="117000"/>
              </a:lnSpc>
              <a:spcBef>
                <a:spcPts val="0"/>
              </a:spcBef>
              <a:spcAft>
                <a:spcPts val="600"/>
              </a:spcAft>
            </a:pPr>
            <a:r>
              <a:rPr lang="en-US" sz="2100" b="1" kern="100" dirty="0">
                <a:latin typeface="+mj-lt"/>
                <a:cs typeface="Times New Roman" panose="02020603050405020304" pitchFamily="18" charset="0"/>
              </a:rPr>
              <a:t>April 24, 2025 – Court of Appeals  </a:t>
            </a:r>
          </a:p>
          <a:p>
            <a:pPr lvl="1">
              <a:lnSpc>
                <a:spcPct val="107000"/>
              </a:lnSpc>
              <a:spcBef>
                <a:spcPts val="0"/>
              </a:spcBef>
              <a:spcAft>
                <a:spcPts val="300"/>
              </a:spcAft>
            </a:pPr>
            <a:r>
              <a:rPr lang="en-US" sz="1900" kern="100" dirty="0">
                <a:cs typeface="Times New Roman" panose="02020603050405020304" pitchFamily="18" charset="0"/>
              </a:rPr>
              <a:t>directed the SEC to state “whether the Commission intends to review or reconsider the rules at issue in this case” </a:t>
            </a:r>
          </a:p>
          <a:p>
            <a:pPr lvl="1">
              <a:lnSpc>
                <a:spcPct val="107000"/>
              </a:lnSpc>
              <a:spcBef>
                <a:spcPts val="0"/>
              </a:spcBef>
              <a:spcAft>
                <a:spcPts val="300"/>
              </a:spcAft>
            </a:pPr>
            <a:endParaRPr lang="en-US" sz="1900" kern="100" dirty="0">
              <a:cs typeface="Times New Roman" panose="02020603050405020304" pitchFamily="18" charset="0"/>
            </a:endParaRPr>
          </a:p>
          <a:p>
            <a:pPr marL="342900" lvl="1" indent="-168275">
              <a:lnSpc>
                <a:spcPct val="107000"/>
              </a:lnSpc>
              <a:spcBef>
                <a:spcPts val="0"/>
              </a:spcBef>
              <a:spcAft>
                <a:spcPts val="600"/>
              </a:spcAft>
            </a:pPr>
            <a:r>
              <a:rPr lang="en-US" sz="2100" b="1" kern="100" dirty="0">
                <a:latin typeface="+mj-lt"/>
                <a:cs typeface="Times New Roman" panose="02020603050405020304" pitchFamily="18" charset="0"/>
              </a:rPr>
              <a:t>July 23, 2025  - SEC responded  </a:t>
            </a:r>
          </a:p>
          <a:p>
            <a:pPr marL="742950" lvl="2" indent="-168275">
              <a:lnSpc>
                <a:spcPct val="107000"/>
              </a:lnSpc>
              <a:spcBef>
                <a:spcPts val="0"/>
              </a:spcBef>
              <a:spcAft>
                <a:spcPts val="600"/>
              </a:spcAft>
            </a:pPr>
            <a:r>
              <a:rPr lang="en-US" sz="1900" b="1" kern="100" dirty="0">
                <a:latin typeface="+mj-lt"/>
                <a:cs typeface="Times New Roman" panose="02020603050405020304" pitchFamily="18" charset="0"/>
              </a:rPr>
              <a:t>i</a:t>
            </a:r>
            <a:r>
              <a:rPr lang="en-US" sz="1900" dirty="0"/>
              <a:t>n essences, the SEC </a:t>
            </a:r>
            <a:r>
              <a:rPr lang="en-US" sz="1900" b="1" dirty="0"/>
              <a:t>declined to revisit or defend</a:t>
            </a:r>
            <a:r>
              <a:rPr lang="en-US" sz="1900" dirty="0"/>
              <a:t> the rule and requested the court “rule on the Commission’s jurisdiction and authority.”</a:t>
            </a:r>
          </a:p>
        </p:txBody>
      </p:sp>
      <p:pic>
        <p:nvPicPr>
          <p:cNvPr id="4" name="Picture 3">
            <a:extLst>
              <a:ext uri="{FF2B5EF4-FFF2-40B4-BE49-F238E27FC236}">
                <a16:creationId xmlns:a16="http://schemas.microsoft.com/office/drawing/2014/main" id="{4D6A62E7-7B5F-B803-CFD4-6A0502E010C1}"/>
              </a:ext>
            </a:extLst>
          </p:cNvPr>
          <p:cNvPicPr>
            <a:picLocks noChangeAspect="1"/>
          </p:cNvPicPr>
          <p:nvPr/>
        </p:nvPicPr>
        <p:blipFill>
          <a:blip r:embed="rId3"/>
          <a:stretch>
            <a:fillRect/>
          </a:stretch>
        </p:blipFill>
        <p:spPr>
          <a:xfrm>
            <a:off x="7514504" y="1524000"/>
            <a:ext cx="4677496" cy="2631093"/>
          </a:xfrm>
          <a:prstGeom prst="rect">
            <a:avLst/>
          </a:prstGeom>
        </p:spPr>
      </p:pic>
    </p:spTree>
    <p:extLst>
      <p:ext uri="{BB962C8B-B14F-4D97-AF65-F5344CB8AC3E}">
        <p14:creationId xmlns:p14="http://schemas.microsoft.com/office/powerpoint/2010/main" val="2003934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B48DD-1136-E13E-2709-E815715E38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8165DA-9C39-5A34-616A-C3D3A860D4DB}"/>
              </a:ext>
            </a:extLst>
          </p:cNvPr>
          <p:cNvSpPr>
            <a:spLocks noGrp="1"/>
          </p:cNvSpPr>
          <p:nvPr>
            <p:ph type="title"/>
          </p:nvPr>
        </p:nvSpPr>
        <p:spPr>
          <a:xfrm>
            <a:off x="515196" y="304800"/>
            <a:ext cx="10008870" cy="990601"/>
          </a:xfrm>
        </p:spPr>
        <p:txBody>
          <a:bodyPr>
            <a:normAutofit/>
          </a:bodyPr>
          <a:lstStyle/>
          <a:p>
            <a:r>
              <a:rPr lang="en-US" b="1" dirty="0"/>
              <a:t>California SB 253– GHG Emissions Reporting</a:t>
            </a:r>
            <a:br>
              <a:rPr lang="en-US" b="1" dirty="0"/>
            </a:br>
            <a:r>
              <a:rPr lang="en-US" b="1" dirty="0"/>
              <a:t>Annual Revenue &gt;$1B</a:t>
            </a:r>
          </a:p>
        </p:txBody>
      </p:sp>
      <p:sp>
        <p:nvSpPr>
          <p:cNvPr id="3" name="Content Placeholder 2">
            <a:extLst>
              <a:ext uri="{FF2B5EF4-FFF2-40B4-BE49-F238E27FC236}">
                <a16:creationId xmlns:a16="http://schemas.microsoft.com/office/drawing/2014/main" id="{70BD4BA8-4686-BC78-E199-27359F7A37F2}"/>
              </a:ext>
            </a:extLst>
          </p:cNvPr>
          <p:cNvSpPr>
            <a:spLocks noGrp="1"/>
          </p:cNvSpPr>
          <p:nvPr>
            <p:ph idx="1"/>
          </p:nvPr>
        </p:nvSpPr>
        <p:spPr>
          <a:xfrm>
            <a:off x="964565" y="1447800"/>
            <a:ext cx="8619066" cy="4267199"/>
          </a:xfrm>
        </p:spPr>
        <p:txBody>
          <a:bodyPr>
            <a:normAutofit fontScale="62500" lnSpcReduction="20000"/>
          </a:bodyPr>
          <a:lstStyle/>
          <a:p>
            <a:pPr marL="0" indent="0">
              <a:buNone/>
            </a:pPr>
            <a:r>
              <a:rPr lang="en-US" sz="3800" b="1" dirty="0">
                <a:latin typeface="+mj-lt"/>
              </a:rPr>
              <a:t>Scope and Application </a:t>
            </a:r>
          </a:p>
          <a:p>
            <a:pPr>
              <a:spcAft>
                <a:spcPts val="300"/>
              </a:spcAft>
            </a:pPr>
            <a:r>
              <a:rPr lang="en-US" sz="2900" dirty="0"/>
              <a:t>Applies to all entities public or private</a:t>
            </a:r>
          </a:p>
          <a:p>
            <a:r>
              <a:rPr lang="en-US" sz="2900" dirty="0"/>
              <a:t>“Doing business in California” with &gt;$1 billion in annual revenues. </a:t>
            </a:r>
          </a:p>
          <a:p>
            <a:pPr lvl="1">
              <a:spcAft>
                <a:spcPts val="300"/>
              </a:spcAft>
            </a:pPr>
            <a:r>
              <a:rPr lang="en-US" sz="2900" dirty="0"/>
              <a:t>Estimated 5,000 companies affected</a:t>
            </a:r>
          </a:p>
          <a:p>
            <a:pPr>
              <a:spcAft>
                <a:spcPts val="300"/>
              </a:spcAft>
            </a:pPr>
            <a:r>
              <a:rPr lang="en-US" sz="2900" dirty="0"/>
              <a:t>Covers all greenhouse gas emissions: Scope 1, Scope 2, and Scope 3</a:t>
            </a:r>
          </a:p>
          <a:p>
            <a:pPr>
              <a:spcAft>
                <a:spcPts val="300"/>
              </a:spcAft>
            </a:pPr>
            <a:r>
              <a:rPr lang="en-US" sz="2900" dirty="0">
                <a:solidFill>
                  <a:schemeClr val="tx1"/>
                </a:solidFill>
                <a:effectLst/>
                <a:latin typeface="+mn-lt"/>
                <a:ea typeface="+mn-ea"/>
                <a:cs typeface="+mn-cs"/>
              </a:rPr>
              <a:t>Public disclosure must “maximize access for consumers, investors, and other stakeholders”</a:t>
            </a:r>
          </a:p>
          <a:p>
            <a:pPr marL="0" indent="0">
              <a:buNone/>
            </a:pPr>
            <a:r>
              <a:rPr lang="en-US" sz="4000" b="1" dirty="0"/>
              <a:t>Implementation</a:t>
            </a:r>
            <a:r>
              <a:rPr lang="en-US" sz="4400" b="1" dirty="0"/>
              <a:t> </a:t>
            </a:r>
          </a:p>
          <a:p>
            <a:r>
              <a:rPr lang="en-US" sz="3200" dirty="0"/>
              <a:t>Scopes 1 and 2 reporting required in 2026; Scope 3 in 2027</a:t>
            </a:r>
          </a:p>
          <a:p>
            <a:r>
              <a:rPr lang="en-US" sz="3200" dirty="0"/>
              <a:t>CARB to provide additional details (due July 1, 2025)</a:t>
            </a:r>
          </a:p>
          <a:p>
            <a:r>
              <a:rPr lang="en-US" sz="3200" dirty="0"/>
              <a:t>Requires an “assurance engagement” by a “third-party assurance provider”</a:t>
            </a:r>
          </a:p>
        </p:txBody>
      </p:sp>
      <p:pic>
        <p:nvPicPr>
          <p:cNvPr id="4" name="Picture 3" descr="Great Seal of California - Wikipedia">
            <a:extLst>
              <a:ext uri="{FF2B5EF4-FFF2-40B4-BE49-F238E27FC236}">
                <a16:creationId xmlns:a16="http://schemas.microsoft.com/office/drawing/2014/main" id="{FE245F4A-4684-3BC2-A48F-51532E5118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75193" y="1295401"/>
            <a:ext cx="2126842" cy="2135280"/>
          </a:xfrm>
          <a:prstGeom prst="rect">
            <a:avLst/>
          </a:prstGeom>
          <a:noFill/>
        </p:spPr>
      </p:pic>
    </p:spTree>
    <p:extLst>
      <p:ext uri="{BB962C8B-B14F-4D97-AF65-F5344CB8AC3E}">
        <p14:creationId xmlns:p14="http://schemas.microsoft.com/office/powerpoint/2010/main" val="1530701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96E42-9FBF-EC44-64DB-0084B2122B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230185-2B97-E9DF-8505-22ABA14E227F}"/>
              </a:ext>
            </a:extLst>
          </p:cNvPr>
          <p:cNvSpPr>
            <a:spLocks noGrp="1"/>
          </p:cNvSpPr>
          <p:nvPr>
            <p:ph type="title"/>
          </p:nvPr>
        </p:nvSpPr>
        <p:spPr>
          <a:xfrm>
            <a:off x="533400" y="304800"/>
            <a:ext cx="9990666" cy="914400"/>
          </a:xfrm>
        </p:spPr>
        <p:txBody>
          <a:bodyPr>
            <a:noAutofit/>
          </a:bodyPr>
          <a:lstStyle/>
          <a:p>
            <a:r>
              <a:rPr lang="en-US" b="1" dirty="0"/>
              <a:t>California SB 261– Climate Risk Disclosure</a:t>
            </a:r>
            <a:br>
              <a:rPr lang="en-US" b="1" dirty="0"/>
            </a:br>
            <a:r>
              <a:rPr lang="en-US" b="1" dirty="0"/>
              <a:t>Annual Revenue &gt; $500M</a:t>
            </a:r>
            <a:br>
              <a:rPr lang="en-US" dirty="0"/>
            </a:br>
            <a:endParaRPr lang="en-US" b="1" dirty="0"/>
          </a:p>
        </p:txBody>
      </p:sp>
      <p:sp>
        <p:nvSpPr>
          <p:cNvPr id="5" name="Content Placeholder 2">
            <a:extLst>
              <a:ext uri="{FF2B5EF4-FFF2-40B4-BE49-F238E27FC236}">
                <a16:creationId xmlns:a16="http://schemas.microsoft.com/office/drawing/2014/main" id="{944A29F6-F0D8-4ED7-8ABB-B870EA312FD4}"/>
              </a:ext>
            </a:extLst>
          </p:cNvPr>
          <p:cNvSpPr txBox="1">
            <a:spLocks/>
          </p:cNvSpPr>
          <p:nvPr/>
        </p:nvSpPr>
        <p:spPr>
          <a:xfrm>
            <a:off x="838200" y="1234440"/>
            <a:ext cx="7798435" cy="4937760"/>
          </a:xfrm>
          <a:prstGeom prst="rect">
            <a:avLst/>
          </a:prstGeom>
        </p:spPr>
        <p:txBody>
          <a:bodyPr vert="horz" lIns="91440" tIns="45720" rIns="91440" bIns="45720" rtlCol="0">
            <a:normAutofit fontScale="85000" lnSpcReduction="10000"/>
          </a:bodyPr>
          <a:lstStyle>
            <a:lvl1pPr marL="342900" indent="-168275" algn="l" defTabSz="457200" rtl="0" eaLnBrk="1" latinLnBrk="0" hangingPunct="1">
              <a:spcBef>
                <a:spcPts val="1000"/>
              </a:spcBef>
              <a:spcAft>
                <a:spcPts val="0"/>
              </a:spcAft>
              <a:buClr>
                <a:schemeClr val="tx1">
                  <a:lumMod val="75000"/>
                  <a:lumOff val="25000"/>
                </a:schemeClr>
              </a:buClr>
              <a:buSzPct val="120000"/>
              <a:buFont typeface="Arial" panose="020B0604020202020204" pitchFamily="34" charset="0"/>
              <a:buChar char="•"/>
              <a:defRPr sz="1800" kern="1200">
                <a:solidFill>
                  <a:schemeClr val="tx1">
                    <a:lumMod val="75000"/>
                    <a:lumOff val="25000"/>
                  </a:schemeClr>
                </a:solidFill>
                <a:latin typeface="+mn-lt"/>
                <a:ea typeface="+mn-ea"/>
                <a:cs typeface="+mn-cs"/>
              </a:defRPr>
            </a:lvl1pPr>
            <a:lvl2pPr marL="742950" indent="-176213" algn="l" defTabSz="457200" rtl="0" eaLnBrk="1" latinLnBrk="0" hangingPunct="1">
              <a:spcBef>
                <a:spcPts val="1000"/>
              </a:spcBef>
              <a:spcAft>
                <a:spcPts val="0"/>
              </a:spcAft>
              <a:buClr>
                <a:schemeClr val="tx1">
                  <a:lumMod val="75000"/>
                  <a:lumOff val="25000"/>
                </a:schemeClr>
              </a:buClr>
              <a:buSzPct val="120000"/>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169863" algn="l" defTabSz="457200" rtl="0" eaLnBrk="1" latinLnBrk="0" hangingPunct="1">
              <a:spcBef>
                <a:spcPts val="1000"/>
              </a:spcBef>
              <a:spcAft>
                <a:spcPts val="0"/>
              </a:spcAft>
              <a:buClr>
                <a:schemeClr val="tx1">
                  <a:lumMod val="75000"/>
                  <a:lumOff val="25000"/>
                </a:schemeClr>
              </a:buClr>
              <a:buSzPct val="120000"/>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600200" indent="-119063" algn="l" defTabSz="457200" rtl="0" eaLnBrk="1" latinLnBrk="0" hangingPunct="1">
              <a:spcBef>
                <a:spcPts val="1000"/>
              </a:spcBef>
              <a:spcAft>
                <a:spcPts val="0"/>
              </a:spcAft>
              <a:buClr>
                <a:schemeClr val="tx1">
                  <a:lumMod val="75000"/>
                  <a:lumOff val="25000"/>
                </a:schemeClr>
              </a:buClr>
              <a:buSzPct val="120000"/>
              <a:buFont typeface="Arial" panose="020B0604020202020204" pitchFamily="34" charset="0"/>
              <a:buChar char="•"/>
              <a:defRPr sz="1200" kern="1200">
                <a:solidFill>
                  <a:schemeClr val="tx1">
                    <a:lumMod val="75000"/>
                    <a:lumOff val="25000"/>
                  </a:schemeClr>
                </a:solidFill>
                <a:latin typeface="+mn-lt"/>
                <a:ea typeface="+mn-ea"/>
                <a:cs typeface="+mn-cs"/>
              </a:defRPr>
            </a:lvl4pPr>
            <a:lvl5pPr marL="2057400" indent="-112713" algn="l" defTabSz="457200" rtl="0" eaLnBrk="1" latinLnBrk="0" hangingPunct="1">
              <a:spcBef>
                <a:spcPts val="1000"/>
              </a:spcBef>
              <a:spcAft>
                <a:spcPts val="0"/>
              </a:spcAft>
              <a:buClr>
                <a:schemeClr val="tx1">
                  <a:lumMod val="75000"/>
                  <a:lumOff val="25000"/>
                </a:schemeClr>
              </a:buClr>
              <a:buSzPct val="120000"/>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400" b="1" dirty="0">
                <a:latin typeface="+mj-lt"/>
              </a:rPr>
              <a:t>Scope and Application </a:t>
            </a:r>
          </a:p>
          <a:p>
            <a:r>
              <a:rPr lang="en-US" sz="1900" dirty="0"/>
              <a:t>“</a:t>
            </a:r>
            <a:r>
              <a:rPr lang="en-US" sz="1900" u="sng" dirty="0"/>
              <a:t>Climate-related financial risk</a:t>
            </a:r>
            <a:r>
              <a:rPr lang="en-US" sz="1900" dirty="0"/>
              <a:t>” means material risk of harm to immediate and long-term financial outcomes due to physical and transition risks…and economic health.</a:t>
            </a:r>
          </a:p>
          <a:p>
            <a:r>
              <a:rPr lang="en-US" sz="1900" dirty="0"/>
              <a:t>Applies to all entities public or private:</a:t>
            </a:r>
          </a:p>
          <a:p>
            <a:r>
              <a:rPr lang="en-US" sz="1900" dirty="0"/>
              <a:t>“Doing business in California” with &gt;$500 million in annual revenues</a:t>
            </a:r>
          </a:p>
          <a:p>
            <a:pPr lvl="1">
              <a:spcAft>
                <a:spcPts val="300"/>
              </a:spcAft>
            </a:pPr>
            <a:r>
              <a:rPr lang="en-US" sz="1900" dirty="0"/>
              <a:t>Estimated 10,000 companies affected</a:t>
            </a:r>
          </a:p>
          <a:p>
            <a:pPr marL="0" indent="0">
              <a:buNone/>
            </a:pPr>
            <a:r>
              <a:rPr lang="en-US" sz="2600" b="1" dirty="0"/>
              <a:t>Implementation</a:t>
            </a:r>
          </a:p>
          <a:p>
            <a:r>
              <a:rPr lang="en-US" sz="1900" dirty="0"/>
              <a:t>Climate-related financial risk report due on or before January 1, 2026. Biennially thereafter.</a:t>
            </a:r>
          </a:p>
          <a:p>
            <a:r>
              <a:rPr lang="en-US" sz="1900" dirty="0"/>
              <a:t>Report must include:</a:t>
            </a:r>
          </a:p>
          <a:p>
            <a:pPr lvl="1">
              <a:spcAft>
                <a:spcPts val="300"/>
              </a:spcAft>
            </a:pPr>
            <a:r>
              <a:rPr lang="en-US" sz="1900" dirty="0"/>
              <a:t>Risk disclosure in conformity with the Recommendations Report (June 2017) by the Task Force for Climate-Related Financial Disclosures (TCFD) [successor is IFRS]</a:t>
            </a:r>
          </a:p>
          <a:p>
            <a:pPr lvl="1">
              <a:spcAft>
                <a:spcPts val="300"/>
              </a:spcAft>
            </a:pPr>
            <a:r>
              <a:rPr lang="en-US" sz="1900" dirty="0"/>
              <a:t>Entity’s “measures adopted to reduce and adapt to climate-related financial risk disclosed”</a:t>
            </a:r>
          </a:p>
        </p:txBody>
      </p:sp>
      <p:pic>
        <p:nvPicPr>
          <p:cNvPr id="8" name="Picture 7" descr="Great Seal of California - Wikipedia">
            <a:extLst>
              <a:ext uri="{FF2B5EF4-FFF2-40B4-BE49-F238E27FC236}">
                <a16:creationId xmlns:a16="http://schemas.microsoft.com/office/drawing/2014/main" id="{DDA060EC-8C11-4E94-9DEF-2191B2C736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75193" y="1905000"/>
            <a:ext cx="2126842" cy="2135280"/>
          </a:xfrm>
          <a:prstGeom prst="rect">
            <a:avLst/>
          </a:prstGeom>
          <a:noFill/>
        </p:spPr>
      </p:pic>
    </p:spTree>
    <p:extLst>
      <p:ext uri="{BB962C8B-B14F-4D97-AF65-F5344CB8AC3E}">
        <p14:creationId xmlns:p14="http://schemas.microsoft.com/office/powerpoint/2010/main" val="2449951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B8917CA3-473B-BB44-33FF-CF859491B9C0}"/>
              </a:ext>
            </a:extLst>
          </p:cNvPr>
          <p:cNvGraphicFramePr>
            <a:graphicFrameLocks noGrp="1"/>
          </p:cNvGraphicFramePr>
          <p:nvPr>
            <p:ph sz="quarter" idx="17"/>
            <p:extLst>
              <p:ext uri="{D42A27DB-BD31-4B8C-83A1-F6EECF244321}">
                <p14:modId xmlns:p14="http://schemas.microsoft.com/office/powerpoint/2010/main" val="4131744339"/>
              </p:ext>
            </p:extLst>
          </p:nvPr>
        </p:nvGraphicFramePr>
        <p:xfrm>
          <a:off x="1161736" y="3953615"/>
          <a:ext cx="9867704" cy="1907788"/>
        </p:xfrm>
        <a:graphic>
          <a:graphicData uri="http://schemas.openxmlformats.org/drawingml/2006/table">
            <a:tbl>
              <a:tblPr firstRow="1" firstCol="1" bandRow="1">
                <a:tableStyleId>{5C22544A-7EE6-4342-B048-85BDC9FD1C3A}</a:tableStyleId>
              </a:tblPr>
              <a:tblGrid>
                <a:gridCol w="1505264">
                  <a:extLst>
                    <a:ext uri="{9D8B030D-6E8A-4147-A177-3AD203B41FA5}">
                      <a16:colId xmlns:a16="http://schemas.microsoft.com/office/drawing/2014/main" val="3057743048"/>
                    </a:ext>
                  </a:extLst>
                </a:gridCol>
                <a:gridCol w="2590800">
                  <a:extLst>
                    <a:ext uri="{9D8B030D-6E8A-4147-A177-3AD203B41FA5}">
                      <a16:colId xmlns:a16="http://schemas.microsoft.com/office/drawing/2014/main" val="2966266274"/>
                    </a:ext>
                  </a:extLst>
                </a:gridCol>
                <a:gridCol w="2971800">
                  <a:extLst>
                    <a:ext uri="{9D8B030D-6E8A-4147-A177-3AD203B41FA5}">
                      <a16:colId xmlns:a16="http://schemas.microsoft.com/office/drawing/2014/main" val="4290775451"/>
                    </a:ext>
                  </a:extLst>
                </a:gridCol>
                <a:gridCol w="2799840">
                  <a:extLst>
                    <a:ext uri="{9D8B030D-6E8A-4147-A177-3AD203B41FA5}">
                      <a16:colId xmlns:a16="http://schemas.microsoft.com/office/drawing/2014/main" val="3049669895"/>
                    </a:ext>
                  </a:extLst>
                </a:gridCol>
              </a:tblGrid>
              <a:tr h="309056">
                <a:tc gridSpan="4">
                  <a:txBody>
                    <a:bodyPr/>
                    <a:lstStyle/>
                    <a:p>
                      <a:pPr marL="0" marR="0" algn="ctr">
                        <a:lnSpc>
                          <a:spcPct val="107000"/>
                        </a:lnSpc>
                        <a:spcBef>
                          <a:spcPts val="0"/>
                        </a:spcBef>
                        <a:spcAft>
                          <a:spcPts val="300"/>
                        </a:spcAft>
                      </a:pPr>
                      <a:r>
                        <a:rPr lang="en-US" sz="1600" kern="0" dirty="0">
                          <a:solidFill>
                            <a:schemeClr val="bg1"/>
                          </a:solidFill>
                          <a:effectLst/>
                          <a:latin typeface="+mj-lt"/>
                        </a:rPr>
                        <a:t>California sales, property or payroll</a:t>
                      </a:r>
                      <a:endParaRPr lang="en-US" sz="1600" kern="100" dirty="0">
                        <a:solidFill>
                          <a:schemeClr val="bg1"/>
                        </a:solidFill>
                        <a:effectLst/>
                        <a:latin typeface="+mj-lt"/>
                        <a:ea typeface="Calibri" panose="020F0502020204030204" pitchFamily="34" charset="0"/>
                        <a:cs typeface="Times New Roman" panose="02020603050405020304" pitchFamily="18" charset="0"/>
                      </a:endParaRPr>
                    </a:p>
                  </a:txBody>
                  <a:tcPr marL="113519" marR="113519" marT="56759" marB="56759" anchor="ctr">
                    <a:solidFill>
                      <a:srgbClr val="BCBAD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85139561"/>
                  </a:ext>
                </a:extLst>
              </a:tr>
              <a:tr h="1032121">
                <a:tc>
                  <a:txBody>
                    <a:bodyPr/>
                    <a:lstStyle/>
                    <a:p>
                      <a:pPr marL="0" marR="0" algn="ctr">
                        <a:lnSpc>
                          <a:spcPct val="107000"/>
                        </a:lnSpc>
                        <a:spcBef>
                          <a:spcPts val="0"/>
                        </a:spcBef>
                        <a:spcAft>
                          <a:spcPts val="0"/>
                        </a:spcAft>
                      </a:pPr>
                      <a:r>
                        <a:rPr lang="en-US" sz="1400" kern="0" dirty="0">
                          <a:solidFill>
                            <a:schemeClr val="tx1">
                              <a:lumMod val="75000"/>
                              <a:lumOff val="25000"/>
                            </a:schemeClr>
                          </a:solidFill>
                          <a:effectLst/>
                          <a:latin typeface="+mj-lt"/>
                        </a:rPr>
                        <a:t>Year</a:t>
                      </a:r>
                      <a:endParaRPr lang="en-US" sz="1400" kern="100"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10406" marR="10406" marT="10406" marB="10406" anchor="ctr">
                    <a:solidFill>
                      <a:srgbClr val="9CD9D5"/>
                    </a:solidFill>
                  </a:tcPr>
                </a:tc>
                <a:tc>
                  <a:txBody>
                    <a:bodyPr/>
                    <a:lstStyle/>
                    <a:p>
                      <a:pPr marL="0" marR="0" algn="ctr">
                        <a:lnSpc>
                          <a:spcPct val="107000"/>
                        </a:lnSpc>
                        <a:spcBef>
                          <a:spcPts val="0"/>
                        </a:spcBef>
                        <a:spcAft>
                          <a:spcPts val="0"/>
                        </a:spcAft>
                      </a:pPr>
                      <a:r>
                        <a:rPr lang="en-US" sz="1200" b="1" kern="0" dirty="0">
                          <a:solidFill>
                            <a:schemeClr val="tx1">
                              <a:lumMod val="75000"/>
                              <a:lumOff val="25000"/>
                            </a:schemeClr>
                          </a:solidFill>
                          <a:effectLst/>
                          <a:latin typeface="+mj-lt"/>
                        </a:rPr>
                        <a:t>CA sales exceed </a:t>
                      </a:r>
                      <a:br>
                        <a:rPr lang="en-US" sz="1200" b="1" kern="0" dirty="0">
                          <a:solidFill>
                            <a:schemeClr val="tx1">
                              <a:lumMod val="75000"/>
                              <a:lumOff val="25000"/>
                            </a:schemeClr>
                          </a:solidFill>
                          <a:effectLst/>
                          <a:latin typeface="+mj-lt"/>
                        </a:rPr>
                      </a:br>
                      <a:r>
                        <a:rPr lang="en-US" sz="1200" b="1" kern="0" dirty="0">
                          <a:solidFill>
                            <a:schemeClr val="tx1">
                              <a:lumMod val="75000"/>
                              <a:lumOff val="25000"/>
                            </a:schemeClr>
                          </a:solidFill>
                          <a:effectLst/>
                          <a:latin typeface="+mj-lt"/>
                        </a:rPr>
                        <a:t>(either the threshold amount </a:t>
                      </a:r>
                      <a:br>
                        <a:rPr lang="en-US" sz="1200" b="1" kern="0" dirty="0">
                          <a:solidFill>
                            <a:schemeClr val="tx1">
                              <a:lumMod val="75000"/>
                              <a:lumOff val="25000"/>
                            </a:schemeClr>
                          </a:solidFill>
                          <a:effectLst/>
                          <a:latin typeface="+mj-lt"/>
                        </a:rPr>
                      </a:br>
                      <a:r>
                        <a:rPr lang="en-US" sz="1200" b="1" kern="0" dirty="0">
                          <a:solidFill>
                            <a:schemeClr val="tx1">
                              <a:lumMod val="75000"/>
                              <a:lumOff val="25000"/>
                            </a:schemeClr>
                          </a:solidFill>
                          <a:effectLst/>
                          <a:latin typeface="+mj-lt"/>
                        </a:rPr>
                        <a:t>or 25% of total sales)</a:t>
                      </a:r>
                      <a:endParaRPr lang="en-US" sz="1200" b="1" kern="100"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10406" marR="10406" marT="10406" marB="10406" anchor="ctr">
                    <a:solidFill>
                      <a:schemeClr val="bg1">
                        <a:lumMod val="95000"/>
                      </a:schemeClr>
                    </a:solidFill>
                  </a:tcPr>
                </a:tc>
                <a:tc>
                  <a:txBody>
                    <a:bodyPr/>
                    <a:lstStyle/>
                    <a:p>
                      <a:pPr marL="0" marR="0" algn="ctr">
                        <a:lnSpc>
                          <a:spcPct val="107000"/>
                        </a:lnSpc>
                        <a:spcBef>
                          <a:spcPts val="0"/>
                        </a:spcBef>
                        <a:spcAft>
                          <a:spcPts val="0"/>
                        </a:spcAft>
                      </a:pPr>
                      <a:r>
                        <a:rPr lang="en-US" sz="1200" b="1" kern="0" dirty="0">
                          <a:solidFill>
                            <a:schemeClr val="tx1">
                              <a:lumMod val="75000"/>
                              <a:lumOff val="25000"/>
                            </a:schemeClr>
                          </a:solidFill>
                          <a:effectLst/>
                          <a:latin typeface="+mj-lt"/>
                        </a:rPr>
                        <a:t>CA real and tangible </a:t>
                      </a:r>
                      <a:br>
                        <a:rPr lang="en-US" sz="1200" b="1" kern="0" dirty="0">
                          <a:solidFill>
                            <a:schemeClr val="tx1">
                              <a:lumMod val="75000"/>
                              <a:lumOff val="25000"/>
                            </a:schemeClr>
                          </a:solidFill>
                          <a:effectLst/>
                          <a:latin typeface="+mj-lt"/>
                        </a:rPr>
                      </a:br>
                      <a:r>
                        <a:rPr lang="en-US" sz="1200" b="1" kern="0" dirty="0">
                          <a:solidFill>
                            <a:schemeClr val="tx1">
                              <a:lumMod val="75000"/>
                              <a:lumOff val="25000"/>
                            </a:schemeClr>
                          </a:solidFill>
                          <a:effectLst/>
                          <a:latin typeface="+mj-lt"/>
                        </a:rPr>
                        <a:t>personal property exceed </a:t>
                      </a:r>
                      <a:br>
                        <a:rPr lang="en-US" sz="1200" b="1" kern="0" dirty="0">
                          <a:solidFill>
                            <a:schemeClr val="tx1">
                              <a:lumMod val="75000"/>
                              <a:lumOff val="25000"/>
                            </a:schemeClr>
                          </a:solidFill>
                          <a:effectLst/>
                          <a:latin typeface="+mj-lt"/>
                        </a:rPr>
                      </a:br>
                      <a:r>
                        <a:rPr lang="en-US" sz="1200" b="1" kern="0" dirty="0">
                          <a:solidFill>
                            <a:schemeClr val="tx1">
                              <a:lumMod val="75000"/>
                              <a:lumOff val="25000"/>
                            </a:schemeClr>
                          </a:solidFill>
                          <a:effectLst/>
                          <a:latin typeface="+mj-lt"/>
                        </a:rPr>
                        <a:t>(either the threshold amount </a:t>
                      </a:r>
                      <a:br>
                        <a:rPr lang="en-US" sz="1200" b="1" kern="0" dirty="0">
                          <a:solidFill>
                            <a:schemeClr val="tx1">
                              <a:lumMod val="75000"/>
                              <a:lumOff val="25000"/>
                            </a:schemeClr>
                          </a:solidFill>
                          <a:effectLst/>
                          <a:latin typeface="+mj-lt"/>
                        </a:rPr>
                      </a:br>
                      <a:r>
                        <a:rPr lang="en-US" sz="1200" b="1" kern="0" dirty="0">
                          <a:solidFill>
                            <a:schemeClr val="tx1">
                              <a:lumMod val="75000"/>
                              <a:lumOff val="25000"/>
                            </a:schemeClr>
                          </a:solidFill>
                          <a:effectLst/>
                          <a:latin typeface="+mj-lt"/>
                        </a:rPr>
                        <a:t>or 25% of total property)</a:t>
                      </a:r>
                      <a:endParaRPr lang="en-US" sz="1200" b="1" kern="100"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10406" marR="10406" marT="10406" marB="10406" anchor="ctr">
                    <a:solidFill>
                      <a:schemeClr val="bg1">
                        <a:lumMod val="95000"/>
                      </a:schemeClr>
                    </a:solidFill>
                  </a:tcPr>
                </a:tc>
                <a:tc>
                  <a:txBody>
                    <a:bodyPr/>
                    <a:lstStyle/>
                    <a:p>
                      <a:pPr marL="0" marR="0" algn="ctr">
                        <a:lnSpc>
                          <a:spcPct val="107000"/>
                        </a:lnSpc>
                        <a:spcBef>
                          <a:spcPts val="0"/>
                        </a:spcBef>
                        <a:spcAft>
                          <a:spcPts val="0"/>
                        </a:spcAft>
                      </a:pPr>
                      <a:r>
                        <a:rPr lang="en-US" sz="1200" b="1" kern="0" dirty="0">
                          <a:solidFill>
                            <a:schemeClr val="tx1">
                              <a:lumMod val="75000"/>
                              <a:lumOff val="25000"/>
                            </a:schemeClr>
                          </a:solidFill>
                          <a:effectLst/>
                          <a:latin typeface="+mj-lt"/>
                        </a:rPr>
                        <a:t>CA payroll compensation </a:t>
                      </a:r>
                      <a:br>
                        <a:rPr lang="en-US" sz="1200" b="1" kern="0" dirty="0">
                          <a:solidFill>
                            <a:schemeClr val="tx1">
                              <a:lumMod val="75000"/>
                              <a:lumOff val="25000"/>
                            </a:schemeClr>
                          </a:solidFill>
                          <a:effectLst/>
                          <a:latin typeface="+mj-lt"/>
                        </a:rPr>
                      </a:br>
                      <a:r>
                        <a:rPr lang="en-US" sz="1200" b="1" kern="0" dirty="0">
                          <a:solidFill>
                            <a:schemeClr val="tx1">
                              <a:lumMod val="75000"/>
                              <a:lumOff val="25000"/>
                            </a:schemeClr>
                          </a:solidFill>
                          <a:effectLst/>
                          <a:latin typeface="+mj-lt"/>
                        </a:rPr>
                        <a:t>exceeds (either the threshold </a:t>
                      </a:r>
                      <a:br>
                        <a:rPr lang="en-US" sz="1200" b="1" kern="0" dirty="0">
                          <a:solidFill>
                            <a:schemeClr val="tx1">
                              <a:lumMod val="75000"/>
                              <a:lumOff val="25000"/>
                            </a:schemeClr>
                          </a:solidFill>
                          <a:effectLst/>
                          <a:latin typeface="+mj-lt"/>
                        </a:rPr>
                      </a:br>
                      <a:r>
                        <a:rPr lang="en-US" sz="1200" b="1" kern="0" dirty="0">
                          <a:solidFill>
                            <a:schemeClr val="tx1">
                              <a:lumMod val="75000"/>
                              <a:lumOff val="25000"/>
                            </a:schemeClr>
                          </a:solidFill>
                          <a:effectLst/>
                          <a:latin typeface="+mj-lt"/>
                        </a:rPr>
                        <a:t>amount or 25% of total payroll)</a:t>
                      </a:r>
                      <a:endParaRPr lang="en-US" sz="1200" b="1" kern="100"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10406" marR="10406" marT="10406" marB="10406" anchor="ctr">
                    <a:solidFill>
                      <a:schemeClr val="bg1">
                        <a:lumMod val="95000"/>
                      </a:schemeClr>
                    </a:solidFill>
                  </a:tcPr>
                </a:tc>
                <a:extLst>
                  <a:ext uri="{0D108BD9-81ED-4DB2-BD59-A6C34878D82A}">
                    <a16:rowId xmlns:a16="http://schemas.microsoft.com/office/drawing/2014/main" val="3748707347"/>
                  </a:ext>
                </a:extLst>
              </a:tr>
              <a:tr h="522119">
                <a:tc>
                  <a:txBody>
                    <a:bodyPr/>
                    <a:lstStyle/>
                    <a:p>
                      <a:pPr marL="0" marR="0" algn="ctr">
                        <a:lnSpc>
                          <a:spcPct val="107000"/>
                        </a:lnSpc>
                        <a:spcBef>
                          <a:spcPts val="0"/>
                        </a:spcBef>
                        <a:spcAft>
                          <a:spcPts val="0"/>
                        </a:spcAft>
                      </a:pPr>
                      <a:r>
                        <a:rPr lang="en-US" sz="1800" kern="0" dirty="0">
                          <a:solidFill>
                            <a:schemeClr val="tx1">
                              <a:lumMod val="75000"/>
                              <a:lumOff val="25000"/>
                            </a:schemeClr>
                          </a:solidFill>
                          <a:effectLst/>
                          <a:latin typeface="+mn-lt"/>
                        </a:rPr>
                        <a:t>2024</a:t>
                      </a:r>
                      <a:endParaRPr lang="en-US" sz="1800" kern="1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10406" marR="10406" marT="10406" marB="10406" anchor="ctr">
                    <a:solidFill>
                      <a:srgbClr val="9CD9D5"/>
                    </a:solidFill>
                  </a:tcPr>
                </a:tc>
                <a:tc>
                  <a:txBody>
                    <a:bodyPr/>
                    <a:lstStyle/>
                    <a:p>
                      <a:pPr marL="0" marR="0" algn="ctr">
                        <a:lnSpc>
                          <a:spcPct val="107000"/>
                        </a:lnSpc>
                        <a:spcBef>
                          <a:spcPts val="0"/>
                        </a:spcBef>
                        <a:spcAft>
                          <a:spcPts val="0"/>
                        </a:spcAft>
                      </a:pPr>
                      <a:r>
                        <a:rPr lang="en-US" sz="1800" b="0" i="0" kern="1200" dirty="0">
                          <a:solidFill>
                            <a:schemeClr val="dk1"/>
                          </a:solidFill>
                          <a:effectLst/>
                          <a:latin typeface="+mn-lt"/>
                          <a:ea typeface="+mn-ea"/>
                          <a:cs typeface="+mn-cs"/>
                        </a:rPr>
                        <a:t>$735,019</a:t>
                      </a:r>
                      <a:endParaRPr lang="en-US" sz="1400" kern="100"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10406" marR="10406" marT="10406" marB="10406" anchor="ctr">
                    <a:solidFill>
                      <a:schemeClr val="bg1">
                        <a:lumMod val="95000"/>
                      </a:schemeClr>
                    </a:solidFill>
                  </a:tcPr>
                </a:tc>
                <a:tc>
                  <a:txBody>
                    <a:bodyPr/>
                    <a:lstStyle/>
                    <a:p>
                      <a:pPr marL="0" marR="0" algn="ctr">
                        <a:lnSpc>
                          <a:spcPct val="107000"/>
                        </a:lnSpc>
                        <a:spcBef>
                          <a:spcPts val="0"/>
                        </a:spcBef>
                        <a:spcAft>
                          <a:spcPts val="0"/>
                        </a:spcAft>
                      </a:pPr>
                      <a:r>
                        <a:rPr lang="en-US" sz="1800" b="0" i="0" kern="1200" dirty="0">
                          <a:solidFill>
                            <a:schemeClr val="dk1"/>
                          </a:solidFill>
                          <a:effectLst/>
                          <a:latin typeface="+mn-lt"/>
                          <a:ea typeface="+mn-ea"/>
                          <a:cs typeface="+mn-cs"/>
                        </a:rPr>
                        <a:t>$73,502</a:t>
                      </a:r>
                      <a:endParaRPr lang="en-US" sz="1400" kern="100"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10406" marR="10406" marT="10406" marB="10406" anchor="ctr">
                    <a:solidFill>
                      <a:schemeClr val="bg1">
                        <a:lumMod val="95000"/>
                      </a:schemeClr>
                    </a:solidFill>
                  </a:tcPr>
                </a:tc>
                <a:tc>
                  <a:txBody>
                    <a:bodyPr/>
                    <a:lstStyle/>
                    <a:p>
                      <a:pPr marL="0" marR="0" algn="ctr">
                        <a:lnSpc>
                          <a:spcPct val="107000"/>
                        </a:lnSpc>
                        <a:spcBef>
                          <a:spcPts val="0"/>
                        </a:spcBef>
                        <a:spcAft>
                          <a:spcPts val="0"/>
                        </a:spcAft>
                      </a:pPr>
                      <a:r>
                        <a:rPr lang="en-US" sz="1800" b="0" i="0" kern="1200" dirty="0">
                          <a:solidFill>
                            <a:schemeClr val="dk1"/>
                          </a:solidFill>
                          <a:effectLst/>
                          <a:latin typeface="+mn-lt"/>
                          <a:ea typeface="+mn-ea"/>
                          <a:cs typeface="+mn-cs"/>
                        </a:rPr>
                        <a:t>$73,502</a:t>
                      </a:r>
                      <a:endParaRPr lang="en-US" sz="1400" kern="0" dirty="0">
                        <a:solidFill>
                          <a:schemeClr val="tx1">
                            <a:lumMod val="75000"/>
                            <a:lumOff val="25000"/>
                          </a:schemeClr>
                        </a:solidFill>
                        <a:effectLst/>
                        <a:latin typeface="+mj-lt"/>
                      </a:endParaRPr>
                    </a:p>
                  </a:txBody>
                  <a:tcPr marL="10406" marR="10406" marT="10406" marB="10406" anchor="ctr">
                    <a:solidFill>
                      <a:schemeClr val="bg1">
                        <a:lumMod val="95000"/>
                      </a:schemeClr>
                    </a:solidFill>
                  </a:tcPr>
                </a:tc>
                <a:extLst>
                  <a:ext uri="{0D108BD9-81ED-4DB2-BD59-A6C34878D82A}">
                    <a16:rowId xmlns:a16="http://schemas.microsoft.com/office/drawing/2014/main" val="243044457"/>
                  </a:ext>
                </a:extLst>
              </a:tr>
            </a:tbl>
          </a:graphicData>
        </a:graphic>
      </p:graphicFrame>
      <p:sp>
        <p:nvSpPr>
          <p:cNvPr id="4" name="Text Placeholder 3">
            <a:extLst>
              <a:ext uri="{FF2B5EF4-FFF2-40B4-BE49-F238E27FC236}">
                <a16:creationId xmlns:a16="http://schemas.microsoft.com/office/drawing/2014/main" id="{202A22A9-7639-8E91-0AF6-BAAFA963FB66}"/>
              </a:ext>
            </a:extLst>
          </p:cNvPr>
          <p:cNvSpPr>
            <a:spLocks noGrp="1"/>
          </p:cNvSpPr>
          <p:nvPr>
            <p:ph type="body" sz="quarter" idx="16"/>
          </p:nvPr>
        </p:nvSpPr>
        <p:spPr>
          <a:xfrm>
            <a:off x="576146" y="287313"/>
            <a:ext cx="9867703" cy="774657"/>
          </a:xfrm>
        </p:spPr>
        <p:txBody>
          <a:bodyPr>
            <a:noAutofit/>
          </a:bodyPr>
          <a:lstStyle/>
          <a:p>
            <a:r>
              <a:rPr lang="en-US" sz="2400" b="1" cap="none" dirty="0">
                <a:solidFill>
                  <a:srgbClr val="900028"/>
                </a:solidFill>
                <a:latin typeface="Century Gothic" panose="020B0502020202020204" pitchFamily="34" charset="0"/>
              </a:rPr>
              <a:t>Thresholds for Companies - California Climate Disclosures</a:t>
            </a:r>
          </a:p>
        </p:txBody>
      </p:sp>
      <p:sp>
        <p:nvSpPr>
          <p:cNvPr id="16" name="TextBox 15">
            <a:extLst>
              <a:ext uri="{FF2B5EF4-FFF2-40B4-BE49-F238E27FC236}">
                <a16:creationId xmlns:a16="http://schemas.microsoft.com/office/drawing/2014/main" id="{83BEB61A-281C-DC11-0D99-11F12AAA6FB1}"/>
              </a:ext>
            </a:extLst>
          </p:cNvPr>
          <p:cNvSpPr txBox="1"/>
          <p:nvPr/>
        </p:nvSpPr>
        <p:spPr>
          <a:xfrm>
            <a:off x="576146" y="1142850"/>
            <a:ext cx="8745158" cy="2587888"/>
          </a:xfrm>
          <a:prstGeom prst="rect">
            <a:avLst/>
          </a:prstGeom>
          <a:noFill/>
        </p:spPr>
        <p:txBody>
          <a:bodyPr wrap="square">
            <a:spAutoFit/>
          </a:bodyPr>
          <a:lstStyle/>
          <a:p>
            <a:pPr>
              <a:spcBef>
                <a:spcPts val="1000"/>
              </a:spcBef>
              <a:buClr>
                <a:schemeClr val="tx1">
                  <a:lumMod val="75000"/>
                  <a:lumOff val="25000"/>
                </a:schemeClr>
              </a:buClr>
              <a:buSzPct val="120000"/>
            </a:pPr>
            <a:r>
              <a:rPr lang="en-US" sz="2000" b="1" dirty="0">
                <a:solidFill>
                  <a:schemeClr val="tx1">
                    <a:lumMod val="75000"/>
                    <a:lumOff val="25000"/>
                  </a:schemeClr>
                </a:solidFill>
                <a:latin typeface="+mj-lt"/>
              </a:rPr>
              <a:t>Applicable to Companies ‘Doing Business In California’</a:t>
            </a:r>
            <a:endParaRPr lang="en-US" b="1" dirty="0">
              <a:latin typeface="Century Gothic" panose="020B0502020202020204" pitchFamily="34" charset="0"/>
            </a:endParaRPr>
          </a:p>
          <a:p>
            <a:pPr marL="342900" indent="-168275" fontAlgn="base">
              <a:spcBef>
                <a:spcPts val="1000"/>
              </a:spcBef>
              <a:buClr>
                <a:schemeClr val="tx1">
                  <a:lumMod val="75000"/>
                  <a:lumOff val="25000"/>
                </a:schemeClr>
              </a:buClr>
              <a:buSzPct val="120000"/>
              <a:buFont typeface="Arial" panose="020B0604020202020204" pitchFamily="34" charset="0"/>
              <a:buChar char="•"/>
            </a:pPr>
            <a:r>
              <a:rPr lang="en-US" sz="1900" dirty="0">
                <a:solidFill>
                  <a:schemeClr val="tx1">
                    <a:lumMod val="75000"/>
                    <a:lumOff val="25000"/>
                  </a:schemeClr>
                </a:solidFill>
              </a:rPr>
              <a:t>Term is undefined in each law (SB 253, 261 and 219)</a:t>
            </a:r>
          </a:p>
          <a:p>
            <a:pPr marL="342900" indent="-168275" fontAlgn="base">
              <a:spcBef>
                <a:spcPts val="1000"/>
              </a:spcBef>
              <a:buClr>
                <a:schemeClr val="tx1">
                  <a:lumMod val="75000"/>
                  <a:lumOff val="25000"/>
                </a:schemeClr>
              </a:buClr>
              <a:buSzPct val="120000"/>
              <a:buFont typeface="Arial" panose="020B0604020202020204" pitchFamily="34" charset="0"/>
              <a:buChar char="•"/>
            </a:pPr>
            <a:r>
              <a:rPr lang="en-US" sz="1900" dirty="0">
                <a:solidFill>
                  <a:schemeClr val="tx1">
                    <a:lumMod val="75000"/>
                    <a:lumOff val="25000"/>
                  </a:schemeClr>
                </a:solidFill>
              </a:rPr>
              <a:t>Interpretation: Narrow Definition from the CA Franchise Tax Board</a:t>
            </a:r>
          </a:p>
          <a:p>
            <a:pPr marL="285750" indent="-285750" defTabSz="804672" eaLnBrk="0" fontAlgn="base" hangingPunct="0">
              <a:spcBef>
                <a:spcPct val="0"/>
              </a:spcBef>
              <a:spcAft>
                <a:spcPct val="0"/>
              </a:spcAft>
              <a:buFont typeface="Wingdings" panose="05000000000000000000" pitchFamily="2" charset="2"/>
              <a:buChar char="Ø"/>
            </a:pPr>
            <a:endParaRPr lang="en-US" sz="1600" b="1" dirty="0">
              <a:latin typeface="Century Gothic" panose="020B0502020202020204" pitchFamily="34" charset="0"/>
            </a:endParaRPr>
          </a:p>
          <a:p>
            <a:pPr defTabSz="804672" eaLnBrk="0" fontAlgn="base" hangingPunct="0">
              <a:spcBef>
                <a:spcPct val="0"/>
              </a:spcBef>
              <a:spcAft>
                <a:spcPts val="300"/>
              </a:spcAft>
            </a:pPr>
            <a:r>
              <a:rPr lang="en-US" altLang="en-US" sz="1400" dirty="0">
                <a:solidFill>
                  <a:srgbClr val="111111"/>
                </a:solidFill>
                <a:latin typeface="Century Gothic" panose="020B0502020202020204" pitchFamily="34" charset="0"/>
                <a:ea typeface="Times New Roman" panose="02020603050405020304" pitchFamily="18" charset="0"/>
                <a:cs typeface="Arial" panose="020B0604020202020204" pitchFamily="34" charset="0"/>
              </a:rPr>
              <a:t>      </a:t>
            </a:r>
            <a:r>
              <a:rPr lang="en-US" altLang="en-US" sz="1600" dirty="0">
                <a:solidFill>
                  <a:srgbClr val="111111"/>
                </a:solidFill>
                <a:ea typeface="Times New Roman" panose="02020603050405020304" pitchFamily="18" charset="0"/>
                <a:cs typeface="Arial" panose="020B0604020202020204" pitchFamily="34" charset="0"/>
              </a:rPr>
              <a:t>FTB criteria for “doing business” in California is if you meet any of the following:</a:t>
            </a:r>
          </a:p>
          <a:p>
            <a:pPr lvl="1" defTabSz="804672" eaLnBrk="0" fontAlgn="base" hangingPunct="0">
              <a:spcBef>
                <a:spcPct val="0"/>
              </a:spcBef>
              <a:spcAft>
                <a:spcPts val="300"/>
              </a:spcAft>
              <a:buFontTx/>
              <a:buChar char="•"/>
            </a:pPr>
            <a:r>
              <a:rPr lang="en-US" altLang="en-US" sz="1600" dirty="0">
                <a:solidFill>
                  <a:srgbClr val="111111"/>
                </a:solidFill>
                <a:ea typeface="Times New Roman" panose="02020603050405020304" pitchFamily="18" charset="0"/>
                <a:cs typeface="Arial" panose="020B0604020202020204" pitchFamily="34" charset="0"/>
              </a:rPr>
              <a:t> Engage in any transaction for the purpose of financial gain within California</a:t>
            </a:r>
            <a:endParaRPr lang="en-US" altLang="en-US" sz="1600" dirty="0">
              <a:solidFill>
                <a:srgbClr val="111111"/>
              </a:solidFill>
              <a:ea typeface="Calibri" panose="020F0502020204030204" pitchFamily="34" charset="0"/>
              <a:cs typeface="Times New Roman" panose="02020603050405020304" pitchFamily="18" charset="0"/>
            </a:endParaRPr>
          </a:p>
          <a:p>
            <a:pPr lvl="1" defTabSz="804672" eaLnBrk="0" fontAlgn="base" hangingPunct="0">
              <a:spcBef>
                <a:spcPct val="0"/>
              </a:spcBef>
              <a:spcAft>
                <a:spcPts val="300"/>
              </a:spcAft>
              <a:buFontTx/>
              <a:buChar char="•"/>
            </a:pPr>
            <a:r>
              <a:rPr lang="en-US" altLang="en-US" sz="1600" dirty="0">
                <a:solidFill>
                  <a:srgbClr val="111111"/>
                </a:solidFill>
                <a:ea typeface="Times New Roman" panose="02020603050405020304" pitchFamily="18" charset="0"/>
                <a:cs typeface="Arial" panose="020B0604020202020204" pitchFamily="34" charset="0"/>
              </a:rPr>
              <a:t> Are organized or commercially domiciled in California</a:t>
            </a:r>
            <a:endParaRPr lang="en-US" altLang="en-US" sz="1600" dirty="0">
              <a:solidFill>
                <a:srgbClr val="111111"/>
              </a:solidFill>
              <a:ea typeface="Calibri" panose="020F0502020204030204" pitchFamily="34" charset="0"/>
              <a:cs typeface="Times New Roman" panose="02020603050405020304" pitchFamily="18" charset="0"/>
            </a:endParaRPr>
          </a:p>
          <a:p>
            <a:pPr lvl="1" defTabSz="804672" eaLnBrk="0" fontAlgn="base" hangingPunct="0">
              <a:spcBef>
                <a:spcPct val="0"/>
              </a:spcBef>
              <a:spcAft>
                <a:spcPts val="300"/>
              </a:spcAft>
              <a:buFontTx/>
              <a:buChar char="•"/>
            </a:pPr>
            <a:r>
              <a:rPr lang="en-US" altLang="en-US" sz="1600" dirty="0">
                <a:solidFill>
                  <a:srgbClr val="111111"/>
                </a:solidFill>
                <a:ea typeface="Times New Roman" panose="02020603050405020304" pitchFamily="18" charset="0"/>
                <a:cs typeface="Arial" panose="020B0604020202020204" pitchFamily="34" charset="0"/>
              </a:rPr>
              <a:t> Your California sales, property or payroll exceed the following amounts:</a:t>
            </a:r>
            <a:endParaRPr lang="en-US" altLang="en-US" sz="1400" dirty="0"/>
          </a:p>
        </p:txBody>
      </p:sp>
      <p:sp>
        <p:nvSpPr>
          <p:cNvPr id="18" name="TextBox 17">
            <a:extLst>
              <a:ext uri="{FF2B5EF4-FFF2-40B4-BE49-F238E27FC236}">
                <a16:creationId xmlns:a16="http://schemas.microsoft.com/office/drawing/2014/main" id="{0A55A9FA-E82A-53B4-04FF-608B697210CE}"/>
              </a:ext>
            </a:extLst>
          </p:cNvPr>
          <p:cNvSpPr txBox="1"/>
          <p:nvPr/>
        </p:nvSpPr>
        <p:spPr>
          <a:xfrm>
            <a:off x="2308600" y="5926793"/>
            <a:ext cx="7573975" cy="643894"/>
          </a:xfrm>
          <a:prstGeom prst="rect">
            <a:avLst/>
          </a:prstGeom>
          <a:noFill/>
        </p:spPr>
        <p:txBody>
          <a:bodyPr wrap="square">
            <a:spAutoFit/>
          </a:bodyPr>
          <a:lstStyle/>
          <a:p>
            <a:pPr algn="ctr"/>
            <a:r>
              <a:rPr lang="en-US" sz="1000" dirty="0">
                <a:solidFill>
                  <a:schemeClr val="tx1">
                    <a:lumMod val="65000"/>
                    <a:lumOff val="35000"/>
                  </a:schemeClr>
                </a:solidFill>
                <a:latin typeface="+mj-lt"/>
              </a:rPr>
              <a:t>California Revenue and Tax Code </a:t>
            </a:r>
          </a:p>
          <a:p>
            <a:pPr algn="ctr"/>
            <a:r>
              <a:rPr lang="en-US" sz="1000" dirty="0">
                <a:solidFill>
                  <a:schemeClr val="tx1">
                    <a:lumMod val="65000"/>
                    <a:lumOff val="35000"/>
                  </a:schemeClr>
                </a:solidFill>
                <a:latin typeface="+mj-lt"/>
                <a:hlinkClick r:id="rId3">
                  <a:extLst>
                    <a:ext uri="{A12FA001-AC4F-418D-AE19-62706E023703}">
                      <ahyp:hlinkClr xmlns:ahyp="http://schemas.microsoft.com/office/drawing/2018/hyperlinkcolor" val="tx"/>
                    </a:ext>
                  </a:extLst>
                </a:hlinkClick>
              </a:rPr>
              <a:t>https://www.ftb.ca.gov/file/business/doing-business-in-california.html</a:t>
            </a:r>
            <a:endParaRPr lang="en-US" sz="1000" dirty="0">
              <a:solidFill>
                <a:schemeClr val="tx1">
                  <a:lumMod val="65000"/>
                  <a:lumOff val="35000"/>
                </a:schemeClr>
              </a:solidFill>
              <a:latin typeface="+mj-lt"/>
            </a:endParaRPr>
          </a:p>
          <a:p>
            <a:endParaRPr lang="en-US" sz="1584" dirty="0"/>
          </a:p>
        </p:txBody>
      </p:sp>
    </p:spTree>
    <p:extLst>
      <p:ext uri="{BB962C8B-B14F-4D97-AF65-F5344CB8AC3E}">
        <p14:creationId xmlns:p14="http://schemas.microsoft.com/office/powerpoint/2010/main" val="4133242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73CB4-E83F-E97A-EE63-202D7368CDC7}"/>
              </a:ext>
            </a:extLst>
          </p:cNvPr>
          <p:cNvSpPr>
            <a:spLocks noGrp="1"/>
          </p:cNvSpPr>
          <p:nvPr>
            <p:ph type="title"/>
          </p:nvPr>
        </p:nvSpPr>
        <p:spPr>
          <a:xfrm>
            <a:off x="533400" y="304800"/>
            <a:ext cx="8714950" cy="1219200"/>
          </a:xfrm>
        </p:spPr>
        <p:txBody>
          <a:bodyPr>
            <a:normAutofit/>
          </a:bodyPr>
          <a:lstStyle/>
          <a:p>
            <a:r>
              <a:rPr lang="en-US" dirty="0"/>
              <a:t>Litigation | </a:t>
            </a:r>
            <a:r>
              <a:rPr lang="en-US" b="0" i="1" dirty="0"/>
              <a:t>Chamber of Commerce of U.S. v. CARB</a:t>
            </a:r>
            <a:br>
              <a:rPr lang="en-US" dirty="0"/>
            </a:br>
            <a:endParaRPr lang="en-US" dirty="0"/>
          </a:p>
        </p:txBody>
      </p:sp>
      <p:sp>
        <p:nvSpPr>
          <p:cNvPr id="3" name="Text Placeholder 2">
            <a:extLst>
              <a:ext uri="{FF2B5EF4-FFF2-40B4-BE49-F238E27FC236}">
                <a16:creationId xmlns:a16="http://schemas.microsoft.com/office/drawing/2014/main" id="{F2D89AE4-8A07-A6BD-7132-B1BC5D87A2B1}"/>
              </a:ext>
            </a:extLst>
          </p:cNvPr>
          <p:cNvSpPr>
            <a:spLocks noGrp="1"/>
          </p:cNvSpPr>
          <p:nvPr>
            <p:ph type="body" idx="1"/>
          </p:nvPr>
        </p:nvSpPr>
        <p:spPr>
          <a:xfrm>
            <a:off x="743949" y="1220061"/>
            <a:ext cx="4185623" cy="576262"/>
          </a:xfrm>
        </p:spPr>
        <p:txBody>
          <a:bodyPr/>
          <a:lstStyle/>
          <a:p>
            <a:r>
              <a:rPr lang="en-US" sz="2000" b="1" dirty="0">
                <a:solidFill>
                  <a:srgbClr val="900028"/>
                </a:solidFill>
                <a:latin typeface="Century Gothic" panose="020B0502020202020204" pitchFamily="34" charset="0"/>
              </a:rPr>
              <a:t>Case</a:t>
            </a:r>
          </a:p>
        </p:txBody>
      </p:sp>
      <p:sp>
        <p:nvSpPr>
          <p:cNvPr id="4" name="Content Placeholder 3">
            <a:extLst>
              <a:ext uri="{FF2B5EF4-FFF2-40B4-BE49-F238E27FC236}">
                <a16:creationId xmlns:a16="http://schemas.microsoft.com/office/drawing/2014/main" id="{1B3941F3-74C7-213B-54B5-55A1A10B159F}"/>
              </a:ext>
            </a:extLst>
          </p:cNvPr>
          <p:cNvSpPr>
            <a:spLocks noGrp="1"/>
          </p:cNvSpPr>
          <p:nvPr>
            <p:ph sz="half" idx="2"/>
          </p:nvPr>
        </p:nvSpPr>
        <p:spPr>
          <a:xfrm>
            <a:off x="660975" y="1905000"/>
            <a:ext cx="4520625" cy="3304117"/>
          </a:xfrm>
        </p:spPr>
        <p:txBody>
          <a:bodyPr>
            <a:normAutofit fontScale="92500" lnSpcReduction="10000"/>
          </a:bodyPr>
          <a:lstStyle/>
          <a:p>
            <a:r>
              <a:rPr lang="en-US" sz="2100" dirty="0">
                <a:solidFill>
                  <a:schemeClr val="tx1">
                    <a:lumMod val="65000"/>
                    <a:lumOff val="35000"/>
                  </a:schemeClr>
                </a:solidFill>
              </a:rPr>
              <a:t>Challenge to SB 253 and SB 261</a:t>
            </a:r>
          </a:p>
          <a:p>
            <a:r>
              <a:rPr lang="en-US" sz="2100" dirty="0">
                <a:solidFill>
                  <a:schemeClr val="tx1">
                    <a:lumMod val="65000"/>
                    <a:lumOff val="35000"/>
                  </a:schemeClr>
                </a:solidFill>
              </a:rPr>
              <a:t>Plaintiffs</a:t>
            </a:r>
            <a:r>
              <a:rPr lang="en-US" dirty="0">
                <a:solidFill>
                  <a:schemeClr val="tx1">
                    <a:lumMod val="65000"/>
                    <a:lumOff val="35000"/>
                  </a:schemeClr>
                </a:solidFill>
              </a:rPr>
              <a:t> </a:t>
            </a:r>
          </a:p>
          <a:p>
            <a:pPr marL="741363" lvl="1" indent="-168275">
              <a:spcBef>
                <a:spcPts val="600"/>
              </a:spcBef>
            </a:pPr>
            <a:r>
              <a:rPr lang="en-US" dirty="0">
                <a:solidFill>
                  <a:schemeClr val="tx1">
                    <a:lumMod val="65000"/>
                    <a:lumOff val="35000"/>
                  </a:schemeClr>
                </a:solidFill>
              </a:rPr>
              <a:t>U.S. Chamber, American Farm Bureau, L.A. County Business Federation, and Western Growers Association</a:t>
            </a:r>
          </a:p>
          <a:p>
            <a:r>
              <a:rPr lang="en-US" sz="2100" dirty="0">
                <a:solidFill>
                  <a:schemeClr val="tx1">
                    <a:lumMod val="65000"/>
                    <a:lumOff val="35000"/>
                  </a:schemeClr>
                </a:solidFill>
              </a:rPr>
              <a:t>Primary Allegations</a:t>
            </a:r>
          </a:p>
          <a:p>
            <a:pPr marL="741363" lvl="1" indent="-168275">
              <a:spcBef>
                <a:spcPts val="600"/>
              </a:spcBef>
            </a:pPr>
            <a:r>
              <a:rPr lang="en-US" sz="1700" dirty="0">
                <a:solidFill>
                  <a:schemeClr val="tx1">
                    <a:lumMod val="65000"/>
                    <a:lumOff val="35000"/>
                  </a:schemeClr>
                </a:solidFill>
              </a:rPr>
              <a:t>First Amendment violation – compelled speech</a:t>
            </a:r>
          </a:p>
          <a:p>
            <a:pPr marL="741363" lvl="1" indent="-168275">
              <a:spcBef>
                <a:spcPts val="600"/>
              </a:spcBef>
            </a:pPr>
            <a:r>
              <a:rPr lang="en-US" sz="1700" dirty="0">
                <a:solidFill>
                  <a:schemeClr val="tx1">
                    <a:lumMod val="65000"/>
                    <a:lumOff val="35000"/>
                  </a:schemeClr>
                </a:solidFill>
              </a:rPr>
              <a:t>Supremacy Clause</a:t>
            </a:r>
          </a:p>
          <a:p>
            <a:pPr marL="741363" lvl="1" indent="-168275">
              <a:spcBef>
                <a:spcPts val="600"/>
              </a:spcBef>
            </a:pPr>
            <a:r>
              <a:rPr lang="en-US" sz="1700" dirty="0">
                <a:solidFill>
                  <a:schemeClr val="tx1">
                    <a:lumMod val="65000"/>
                    <a:lumOff val="35000"/>
                  </a:schemeClr>
                </a:solidFill>
              </a:rPr>
              <a:t>Constitutional Limitations on Extraterritorial Regulation</a:t>
            </a:r>
          </a:p>
          <a:p>
            <a:endParaRPr lang="en-US" dirty="0">
              <a:solidFill>
                <a:schemeClr val="tx1">
                  <a:lumMod val="65000"/>
                  <a:lumOff val="35000"/>
                </a:schemeClr>
              </a:solidFill>
            </a:endParaRPr>
          </a:p>
        </p:txBody>
      </p:sp>
      <p:sp>
        <p:nvSpPr>
          <p:cNvPr id="5" name="Text Placeholder 4">
            <a:extLst>
              <a:ext uri="{FF2B5EF4-FFF2-40B4-BE49-F238E27FC236}">
                <a16:creationId xmlns:a16="http://schemas.microsoft.com/office/drawing/2014/main" id="{B9732488-0BC8-4D26-1DFF-AA2C61F648FB}"/>
              </a:ext>
            </a:extLst>
          </p:cNvPr>
          <p:cNvSpPr>
            <a:spLocks noGrp="1"/>
          </p:cNvSpPr>
          <p:nvPr>
            <p:ph type="body" sz="quarter" idx="3"/>
          </p:nvPr>
        </p:nvSpPr>
        <p:spPr>
          <a:xfrm>
            <a:off x="5638800" y="1295399"/>
            <a:ext cx="1447800" cy="500923"/>
          </a:xfrm>
        </p:spPr>
        <p:txBody>
          <a:bodyPr/>
          <a:lstStyle/>
          <a:p>
            <a:r>
              <a:rPr lang="en-US" sz="2000" b="1" dirty="0">
                <a:solidFill>
                  <a:srgbClr val="900028"/>
                </a:solidFill>
                <a:latin typeface="Century Gothic" panose="020B0502020202020204" pitchFamily="34" charset="0"/>
              </a:rPr>
              <a:t>Status</a:t>
            </a:r>
          </a:p>
        </p:txBody>
      </p:sp>
      <p:sp>
        <p:nvSpPr>
          <p:cNvPr id="6" name="Content Placeholder 5">
            <a:extLst>
              <a:ext uri="{FF2B5EF4-FFF2-40B4-BE49-F238E27FC236}">
                <a16:creationId xmlns:a16="http://schemas.microsoft.com/office/drawing/2014/main" id="{611D50DE-B22B-4CD3-F78C-0C10174562B7}"/>
              </a:ext>
            </a:extLst>
          </p:cNvPr>
          <p:cNvSpPr>
            <a:spLocks noGrp="1"/>
          </p:cNvSpPr>
          <p:nvPr>
            <p:ph sz="quarter" idx="4"/>
          </p:nvPr>
        </p:nvSpPr>
        <p:spPr>
          <a:xfrm>
            <a:off x="5562600" y="1905000"/>
            <a:ext cx="5715000" cy="4320978"/>
          </a:xfrm>
        </p:spPr>
        <p:txBody>
          <a:bodyPr>
            <a:normAutofit fontScale="92500" lnSpcReduction="10000"/>
          </a:bodyPr>
          <a:lstStyle/>
          <a:p>
            <a:r>
              <a:rPr lang="en-US" sz="2100" dirty="0">
                <a:solidFill>
                  <a:schemeClr val="tx1">
                    <a:lumMod val="65000"/>
                    <a:lumOff val="35000"/>
                  </a:schemeClr>
                </a:solidFill>
              </a:rPr>
              <a:t>Chamber sought a summary judgment in November 2024, the court refused and granted a discovery request to California.</a:t>
            </a:r>
          </a:p>
          <a:p>
            <a:pPr marL="741363" lvl="1" indent="-168275">
              <a:spcBef>
                <a:spcPts val="600"/>
              </a:spcBef>
            </a:pPr>
            <a:r>
              <a:rPr lang="en-US" dirty="0">
                <a:solidFill>
                  <a:schemeClr val="tx1">
                    <a:lumMod val="65000"/>
                    <a:lumOff val="35000"/>
                  </a:schemeClr>
                </a:solidFill>
              </a:rPr>
              <a:t>3 issues: burden, controversy, do business</a:t>
            </a:r>
          </a:p>
          <a:p>
            <a:r>
              <a:rPr lang="en-US" sz="2100" dirty="0">
                <a:solidFill>
                  <a:schemeClr val="tx1">
                    <a:lumMod val="65000"/>
                    <a:lumOff val="35000"/>
                  </a:schemeClr>
                </a:solidFill>
              </a:rPr>
              <a:t>In February 2025, the court dismissed two of the three counts in the Chamber’s lawsuit—the Supremacy Clause and extraterritoriality claims. </a:t>
            </a:r>
          </a:p>
          <a:p>
            <a:r>
              <a:rPr lang="en-US" sz="2100" dirty="0">
                <a:solidFill>
                  <a:schemeClr val="tx1">
                    <a:lumMod val="65000"/>
                    <a:lumOff val="35000"/>
                  </a:schemeClr>
                </a:solidFill>
              </a:rPr>
              <a:t>California did not ask the court to dismiss the First Amendment violation (compelled speech). </a:t>
            </a:r>
          </a:p>
          <a:p>
            <a:r>
              <a:rPr lang="en-US" sz="2100" dirty="0">
                <a:solidFill>
                  <a:schemeClr val="tx1">
                    <a:lumMod val="65000"/>
                    <a:lumOff val="35000"/>
                  </a:schemeClr>
                </a:solidFill>
              </a:rPr>
              <a:t>On February 25, 2025, the Chamber moved for a preliminary injunction to prevent enforcing either SB 253 or SB 261 until the court decides the merits; hearing was held July 1</a:t>
            </a:r>
            <a:r>
              <a:rPr lang="en-US" sz="2100" b="1" dirty="0">
                <a:solidFill>
                  <a:srgbClr val="950C32"/>
                </a:solidFill>
              </a:rPr>
              <a:t>, </a:t>
            </a:r>
            <a:r>
              <a:rPr lang="en-US" sz="2100" b="1" u="sng" dirty="0">
                <a:solidFill>
                  <a:srgbClr val="950C32"/>
                </a:solidFill>
              </a:rPr>
              <a:t>expecting Judge’s decision by late Summer 2025</a:t>
            </a:r>
            <a:r>
              <a:rPr lang="en-US" sz="2100" dirty="0">
                <a:solidFill>
                  <a:srgbClr val="950C32"/>
                </a:solidFill>
              </a:rPr>
              <a:t>. </a:t>
            </a:r>
          </a:p>
          <a:p>
            <a:endParaRPr lang="en-US" dirty="0">
              <a:solidFill>
                <a:schemeClr val="tx1">
                  <a:lumMod val="65000"/>
                  <a:lumOff val="35000"/>
                </a:schemeClr>
              </a:solidFill>
            </a:endParaRPr>
          </a:p>
        </p:txBody>
      </p:sp>
    </p:spTree>
    <p:extLst>
      <p:ext uri="{BB962C8B-B14F-4D97-AF65-F5344CB8AC3E}">
        <p14:creationId xmlns:p14="http://schemas.microsoft.com/office/powerpoint/2010/main" val="1317177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FBC686-1A98-6977-4415-A2923EB49046}"/>
              </a:ext>
            </a:extLst>
          </p:cNvPr>
          <p:cNvPicPr>
            <a:picLocks noChangeAspect="1"/>
          </p:cNvPicPr>
          <p:nvPr/>
        </p:nvPicPr>
        <p:blipFill>
          <a:blip r:embed="rId2"/>
          <a:stretch>
            <a:fillRect/>
          </a:stretch>
        </p:blipFill>
        <p:spPr>
          <a:xfrm>
            <a:off x="4430852" y="963275"/>
            <a:ext cx="7761148" cy="5894725"/>
          </a:xfrm>
          <a:prstGeom prst="rect">
            <a:avLst/>
          </a:prstGeom>
          <a:ln>
            <a:noFill/>
          </a:ln>
          <a:effectLst>
            <a:outerShdw blurRad="292100" dist="139700" dir="2700000" algn="tl" rotWithShape="0">
              <a:srgbClr val="333333">
                <a:alpha val="65000"/>
              </a:srgbClr>
            </a:outerShdw>
          </a:effectLst>
        </p:spPr>
      </p:pic>
      <p:pic>
        <p:nvPicPr>
          <p:cNvPr id="5" name="Content Placeholder 4">
            <a:extLst>
              <a:ext uri="{FF2B5EF4-FFF2-40B4-BE49-F238E27FC236}">
                <a16:creationId xmlns:a16="http://schemas.microsoft.com/office/drawing/2014/main" id="{7D356CE6-D2D9-F8DD-5477-B597BA4751FC}"/>
              </a:ext>
            </a:extLst>
          </p:cNvPr>
          <p:cNvPicPr>
            <a:picLocks noGrp="1" noChangeAspect="1"/>
          </p:cNvPicPr>
          <p:nvPr>
            <p:ph idx="1"/>
          </p:nvPr>
        </p:nvPicPr>
        <p:blipFill>
          <a:blip r:embed="rId3"/>
          <a:stretch>
            <a:fillRect/>
          </a:stretch>
        </p:blipFill>
        <p:spPr>
          <a:xfrm>
            <a:off x="4464597" y="1210951"/>
            <a:ext cx="7190014" cy="5399371"/>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AE401A9F-B5E8-A544-2BC8-E78C89F0B861}"/>
              </a:ext>
            </a:extLst>
          </p:cNvPr>
          <p:cNvSpPr txBox="1"/>
          <p:nvPr/>
        </p:nvSpPr>
        <p:spPr>
          <a:xfrm>
            <a:off x="816427" y="986341"/>
            <a:ext cx="2884714" cy="2862322"/>
          </a:xfrm>
          <a:prstGeom prst="rect">
            <a:avLst/>
          </a:prstGeom>
          <a:noFill/>
        </p:spPr>
        <p:txBody>
          <a:bodyPr wrap="square" rtlCol="0">
            <a:spAutoFit/>
          </a:bodyPr>
          <a:lstStyle/>
          <a:p>
            <a:pPr algn="l"/>
            <a:r>
              <a:rPr lang="en-US" sz="1800" b="0" i="1" u="none" strike="noStrike" baseline="0" dirty="0">
                <a:latin typeface="BlissPro-Italic"/>
              </a:rPr>
              <a:t>2025 CFO Outlook Survey </a:t>
            </a:r>
            <a:r>
              <a:rPr lang="en-US" sz="1800" b="0" i="0" u="none" strike="noStrike" baseline="0" dirty="0">
                <a:latin typeface="BlissPro-Regular"/>
              </a:rPr>
              <a:t>polled </a:t>
            </a:r>
            <a:r>
              <a:rPr lang="en-US" sz="1800" b="1" i="0" u="none" strike="noStrike" baseline="0" dirty="0">
                <a:latin typeface="BlissPro-Regular"/>
              </a:rPr>
              <a:t>500 CFOs </a:t>
            </a:r>
            <a:r>
              <a:rPr lang="en-US" sz="1800" b="0" i="0" u="none" strike="noStrike" baseline="0" dirty="0">
                <a:latin typeface="BlissPro-Regular"/>
              </a:rPr>
              <a:t>with revenues ranging from under </a:t>
            </a:r>
            <a:r>
              <a:rPr lang="en-US" sz="1800" b="1" i="0" u="none" strike="noStrike" baseline="0" dirty="0">
                <a:latin typeface="BlissPro-Regular"/>
              </a:rPr>
              <a:t>$250 M </a:t>
            </a:r>
            <a:r>
              <a:rPr lang="en-US" sz="1800" i="0" u="none" strike="noStrike" baseline="0" dirty="0">
                <a:latin typeface="BlissPro-Regular"/>
              </a:rPr>
              <a:t>to</a:t>
            </a:r>
            <a:r>
              <a:rPr lang="en-US" sz="1800" b="1" i="0" u="none" strike="noStrike" baseline="0" dirty="0">
                <a:latin typeface="BlissPro-Regular"/>
              </a:rPr>
              <a:t> over $3 B </a:t>
            </a:r>
            <a:r>
              <a:rPr lang="en-US" sz="1800" b="0" i="0" u="none" strike="noStrike" baseline="0" dirty="0">
                <a:latin typeface="BlissPro-Regular"/>
              </a:rPr>
              <a:t>in after the U.S. presidential election. The survey was conducted by Rabin Roberts Research Company,</a:t>
            </a:r>
          </a:p>
          <a:p>
            <a:pPr algn="l"/>
            <a:r>
              <a:rPr lang="en-US" sz="1800" b="0" i="0" u="none" strike="noStrike" baseline="0" dirty="0">
                <a:latin typeface="BlissPro-Regular"/>
              </a:rPr>
              <a:t>an independent marketing research firm, </a:t>
            </a:r>
            <a:endParaRPr lang="en-US" dirty="0"/>
          </a:p>
        </p:txBody>
      </p:sp>
      <p:sp>
        <p:nvSpPr>
          <p:cNvPr id="7" name="TextBox 6">
            <a:extLst>
              <a:ext uri="{FF2B5EF4-FFF2-40B4-BE49-F238E27FC236}">
                <a16:creationId xmlns:a16="http://schemas.microsoft.com/office/drawing/2014/main" id="{5ADABFF8-F74C-3F03-6715-DECD94BBDE4D}"/>
              </a:ext>
            </a:extLst>
          </p:cNvPr>
          <p:cNvSpPr txBox="1"/>
          <p:nvPr/>
        </p:nvSpPr>
        <p:spPr>
          <a:xfrm>
            <a:off x="669470" y="4301998"/>
            <a:ext cx="3178629" cy="2308324"/>
          </a:xfrm>
          <a:prstGeom prst="rect">
            <a:avLst/>
          </a:prstGeom>
          <a:solidFill>
            <a:schemeClr val="accent3">
              <a:lumMod val="20000"/>
              <a:lumOff val="80000"/>
            </a:schemeClr>
          </a:solidFill>
          <a:ln>
            <a:solidFill>
              <a:srgbClr val="890027"/>
            </a:solidFill>
          </a:ln>
        </p:spPr>
        <p:txBody>
          <a:bodyPr wrap="square" rtlCol="0">
            <a:spAutoFit/>
          </a:bodyPr>
          <a:lstStyle/>
          <a:p>
            <a:r>
              <a:rPr lang="en-US" sz="2400" i="1" dirty="0"/>
              <a:t>“80% of CFOs indicated that Sustainability Funding withing their business would stay the same or increase in 2025”</a:t>
            </a:r>
          </a:p>
        </p:txBody>
      </p:sp>
      <p:sp>
        <p:nvSpPr>
          <p:cNvPr id="10" name="Title 1">
            <a:extLst>
              <a:ext uri="{FF2B5EF4-FFF2-40B4-BE49-F238E27FC236}">
                <a16:creationId xmlns:a16="http://schemas.microsoft.com/office/drawing/2014/main" id="{C7F951DF-6528-383B-60A6-ECCDF63AFA06}"/>
              </a:ext>
            </a:extLst>
          </p:cNvPr>
          <p:cNvSpPr>
            <a:spLocks noGrp="1"/>
          </p:cNvSpPr>
          <p:nvPr>
            <p:ph type="title"/>
          </p:nvPr>
        </p:nvSpPr>
        <p:spPr>
          <a:xfrm>
            <a:off x="554181" y="276087"/>
            <a:ext cx="11100430" cy="1183566"/>
          </a:xfrm>
        </p:spPr>
        <p:txBody>
          <a:bodyPr>
            <a:normAutofit/>
          </a:bodyPr>
          <a:lstStyle/>
          <a:p>
            <a:r>
              <a:rPr lang="en-US" sz="3200" b="1" dirty="0">
                <a:solidFill>
                  <a:srgbClr val="A83857"/>
                </a:solidFill>
              </a:rPr>
              <a:t>Companies not turning back…</a:t>
            </a:r>
            <a:endParaRPr lang="en-US" sz="3200" dirty="0">
              <a:solidFill>
                <a:srgbClr val="A83857"/>
              </a:solidFill>
            </a:endParaRPr>
          </a:p>
        </p:txBody>
      </p:sp>
    </p:spTree>
    <p:extLst>
      <p:ext uri="{BB962C8B-B14F-4D97-AF65-F5344CB8AC3E}">
        <p14:creationId xmlns:p14="http://schemas.microsoft.com/office/powerpoint/2010/main" val="313525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9AA2B-F76F-E299-CE5F-D662A7371DA6}"/>
              </a:ext>
            </a:extLst>
          </p:cNvPr>
          <p:cNvSpPr>
            <a:spLocks noGrp="1"/>
          </p:cNvSpPr>
          <p:nvPr>
            <p:ph type="title"/>
          </p:nvPr>
        </p:nvSpPr>
        <p:spPr>
          <a:xfrm>
            <a:off x="533400" y="304801"/>
            <a:ext cx="9066969" cy="457200"/>
          </a:xfrm>
        </p:spPr>
        <p:txBody>
          <a:bodyPr>
            <a:noAutofit/>
          </a:bodyPr>
          <a:lstStyle/>
          <a:p>
            <a:r>
              <a:rPr lang="en-US" sz="2800" b="1" dirty="0"/>
              <a:t>Key Takeaways</a:t>
            </a:r>
          </a:p>
        </p:txBody>
      </p:sp>
      <p:sp>
        <p:nvSpPr>
          <p:cNvPr id="3" name="Content Placeholder 2">
            <a:extLst>
              <a:ext uri="{FF2B5EF4-FFF2-40B4-BE49-F238E27FC236}">
                <a16:creationId xmlns:a16="http://schemas.microsoft.com/office/drawing/2014/main" id="{7709BA2E-E035-C246-6C9D-2D6A75787127}"/>
              </a:ext>
            </a:extLst>
          </p:cNvPr>
          <p:cNvSpPr>
            <a:spLocks noGrp="1"/>
          </p:cNvSpPr>
          <p:nvPr>
            <p:ph idx="1"/>
          </p:nvPr>
        </p:nvSpPr>
        <p:spPr>
          <a:xfrm>
            <a:off x="914400" y="1066800"/>
            <a:ext cx="10591800" cy="5257800"/>
          </a:xfrm>
        </p:spPr>
        <p:txBody>
          <a:bodyPr>
            <a:noAutofit/>
          </a:bodyPr>
          <a:lstStyle/>
          <a:p>
            <a:pPr fontAlgn="base">
              <a:spcBef>
                <a:spcPts val="1200"/>
              </a:spcBef>
            </a:pPr>
            <a:r>
              <a:rPr lang="en-US" sz="1900" dirty="0"/>
              <a:t>Corporate climate disclosure </a:t>
            </a:r>
            <a:r>
              <a:rPr lang="en-US" sz="1900" b="1" dirty="0">
                <a:solidFill>
                  <a:srgbClr val="950C32"/>
                </a:solidFill>
              </a:rPr>
              <a:t>requirements are part of a global trend</a:t>
            </a:r>
            <a:r>
              <a:rPr lang="en-US" sz="1900" dirty="0"/>
              <a:t>.</a:t>
            </a:r>
          </a:p>
          <a:p>
            <a:pPr fontAlgn="base">
              <a:spcBef>
                <a:spcPts val="1200"/>
              </a:spcBef>
              <a:spcAft>
                <a:spcPts val="600"/>
              </a:spcAft>
            </a:pPr>
            <a:r>
              <a:rPr lang="en-US" sz="1900" b="1" dirty="0">
                <a:solidFill>
                  <a:srgbClr val="950C32"/>
                </a:solidFill>
              </a:rPr>
              <a:t>Keep eye on California </a:t>
            </a:r>
            <a:r>
              <a:rPr lang="en-US" sz="1900" dirty="0"/>
              <a:t>laws cover annual reporting and assurance for Scope 1, 2, and 3 emissions, along with biennial climate risk reporting, determine if your company “is doing business in California.”</a:t>
            </a:r>
          </a:p>
          <a:p>
            <a:pPr lvl="1" fontAlgn="base">
              <a:spcBef>
                <a:spcPts val="600"/>
              </a:spcBef>
              <a:spcAft>
                <a:spcPts val="600"/>
              </a:spcAft>
            </a:pPr>
            <a:r>
              <a:rPr lang="en-US" sz="1700" b="1" dirty="0"/>
              <a:t>5 other states are considering </a:t>
            </a:r>
            <a:r>
              <a:rPr lang="en-US" sz="1700" dirty="0"/>
              <a:t>copying California’s climate requirements for both corporate GHG emissions and climate risk reporting.</a:t>
            </a:r>
          </a:p>
          <a:p>
            <a:pPr fontAlgn="base">
              <a:spcBef>
                <a:spcPts val="1200"/>
              </a:spcBef>
              <a:spcAft>
                <a:spcPts val="600"/>
              </a:spcAft>
            </a:pPr>
            <a:r>
              <a:rPr lang="en-US" sz="1900" dirty="0"/>
              <a:t>Companies that aren’t currently required to disclose by US or state regulations </a:t>
            </a:r>
            <a:r>
              <a:rPr lang="en-US" sz="1900" b="1" dirty="0">
                <a:solidFill>
                  <a:srgbClr val="950C32"/>
                </a:solidFill>
              </a:rPr>
              <a:t>could still be affected</a:t>
            </a:r>
            <a:r>
              <a:rPr lang="en-US" sz="1900" dirty="0"/>
              <a:t> in the supply chain of companies that are regulated</a:t>
            </a:r>
          </a:p>
          <a:p>
            <a:pPr lvl="0"/>
            <a:r>
              <a:rPr lang="en-US" b="1" dirty="0">
                <a:solidFill>
                  <a:srgbClr val="950C32"/>
                </a:solidFill>
              </a:rPr>
              <a:t>“Greenhushing” </a:t>
            </a:r>
            <a:r>
              <a:rPr lang="en-US" dirty="0"/>
              <a:t>– In US, most companies aren’t slowing down with their sustainability programs, they are looking beyond one or more election cycles</a:t>
            </a:r>
          </a:p>
          <a:p>
            <a:pPr lvl="0"/>
            <a:r>
              <a:rPr lang="en-US" b="1" dirty="0">
                <a:solidFill>
                  <a:srgbClr val="950C32"/>
                </a:solidFill>
              </a:rPr>
              <a:t>Smart Business </a:t>
            </a:r>
            <a:r>
              <a:rPr lang="en-US" dirty="0"/>
              <a:t>-Strong argument for starting Scope 3 now (it is going take a while to complete), climate risk assessment so C-suite can make informed decisions</a:t>
            </a:r>
          </a:p>
          <a:p>
            <a:pPr algn="l" fontAlgn="base"/>
            <a:endParaRPr lang="en-US" sz="1600" dirty="0">
              <a:solidFill>
                <a:schemeClr val="accent1">
                  <a:lumMod val="50000"/>
                </a:schemeClr>
              </a:solidFill>
            </a:endParaRPr>
          </a:p>
        </p:txBody>
      </p:sp>
    </p:spTree>
    <p:extLst>
      <p:ext uri="{BB962C8B-B14F-4D97-AF65-F5344CB8AC3E}">
        <p14:creationId xmlns:p14="http://schemas.microsoft.com/office/powerpoint/2010/main" val="14583369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a:extLst>
              <a:ext uri="{FF2B5EF4-FFF2-40B4-BE49-F238E27FC236}">
                <a16:creationId xmlns:a16="http://schemas.microsoft.com/office/drawing/2014/main" id="{0A5A668C-01F4-4E7D-8130-11C4FF103BE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FA171C6-4134-4691-B511-969C62B00A47}"/>
              </a:ext>
            </a:extLst>
          </p:cNvPr>
          <p:cNvSpPr>
            <a:spLocks noGrp="1"/>
          </p:cNvSpPr>
          <p:nvPr>
            <p:ph type="title"/>
          </p:nvPr>
        </p:nvSpPr>
        <p:spPr>
          <a:xfrm>
            <a:off x="1066800" y="838200"/>
            <a:ext cx="2661594" cy="683552"/>
          </a:xfrm>
        </p:spPr>
        <p:txBody>
          <a:bodyPr>
            <a:normAutofit/>
          </a:bodyPr>
          <a:lstStyle/>
          <a:p>
            <a:r>
              <a:rPr lang="en-US" sz="3600" dirty="0"/>
              <a:t>Thank you!</a:t>
            </a:r>
          </a:p>
        </p:txBody>
      </p:sp>
      <p:sp>
        <p:nvSpPr>
          <p:cNvPr id="34" name="Arc 33">
            <a:extLst>
              <a:ext uri="{FF2B5EF4-FFF2-40B4-BE49-F238E27FC236}">
                <a16:creationId xmlns:a16="http://schemas.microsoft.com/office/drawing/2014/main" id="{4E96E951-4E5D-4F8C-B447-A7C417F41361}"/>
              </a:ext>
            </a:extLst>
          </p:cNvPr>
          <p:cNvSpPr/>
          <p:nvPr/>
        </p:nvSpPr>
        <p:spPr>
          <a:xfrm>
            <a:off x="793750" y="597093"/>
            <a:ext cx="1219200" cy="1152318"/>
          </a:xfrm>
          <a:prstGeom prst="arc">
            <a:avLst>
              <a:gd name="adj1" fmla="val 7805859"/>
              <a:gd name="adj2" fmla="val 17677457"/>
            </a:avLst>
          </a:prstGeom>
          <a:ln w="25400">
            <a:solidFill>
              <a:srgbClr val="900028">
                <a:alpha val="1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chemeClr val="bg1"/>
                </a:solidFill>
              </a:ln>
            </a:endParaRPr>
          </a:p>
        </p:txBody>
      </p:sp>
      <p:sp>
        <p:nvSpPr>
          <p:cNvPr id="35" name="Arc 34">
            <a:extLst>
              <a:ext uri="{FF2B5EF4-FFF2-40B4-BE49-F238E27FC236}">
                <a16:creationId xmlns:a16="http://schemas.microsoft.com/office/drawing/2014/main" id="{4C6F38E5-D8DB-4C54-9B8C-025D520F4679}"/>
              </a:ext>
            </a:extLst>
          </p:cNvPr>
          <p:cNvSpPr/>
          <p:nvPr/>
        </p:nvSpPr>
        <p:spPr>
          <a:xfrm>
            <a:off x="609600" y="423045"/>
            <a:ext cx="1587500" cy="1500414"/>
          </a:xfrm>
          <a:prstGeom prst="arc">
            <a:avLst>
              <a:gd name="adj1" fmla="val 11029609"/>
              <a:gd name="adj2" fmla="val 19269952"/>
            </a:avLst>
          </a:prstGeom>
          <a:ln w="25400">
            <a:solidFill>
              <a:srgbClr val="900028">
                <a:alpha val="1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chemeClr val="bg1"/>
                </a:solidFill>
              </a:ln>
            </a:endParaRPr>
          </a:p>
        </p:txBody>
      </p:sp>
      <p:grpSp>
        <p:nvGrpSpPr>
          <p:cNvPr id="10" name="Group 9">
            <a:extLst>
              <a:ext uri="{FF2B5EF4-FFF2-40B4-BE49-F238E27FC236}">
                <a16:creationId xmlns:a16="http://schemas.microsoft.com/office/drawing/2014/main" id="{B2B08FED-4AA4-422B-BC1C-90804101038F}"/>
              </a:ext>
            </a:extLst>
          </p:cNvPr>
          <p:cNvGrpSpPr/>
          <p:nvPr/>
        </p:nvGrpSpPr>
        <p:grpSpPr>
          <a:xfrm>
            <a:off x="-12700" y="6139226"/>
            <a:ext cx="12217400" cy="718777"/>
            <a:chOff x="-12700" y="6476998"/>
            <a:chExt cx="12217400" cy="381005"/>
          </a:xfrm>
        </p:grpSpPr>
        <p:sp>
          <p:nvSpPr>
            <p:cNvPr id="40" name="Isosceles Triangle 39">
              <a:extLst>
                <a:ext uri="{FF2B5EF4-FFF2-40B4-BE49-F238E27FC236}">
                  <a16:creationId xmlns:a16="http://schemas.microsoft.com/office/drawing/2014/main" id="{74F1EE6B-6CF1-4509-9FE4-C8EC14166A67}"/>
                </a:ext>
              </a:extLst>
            </p:cNvPr>
            <p:cNvSpPr/>
            <p:nvPr/>
          </p:nvSpPr>
          <p:spPr>
            <a:xfrm rot="5400000">
              <a:off x="5473700" y="990600"/>
              <a:ext cx="381000" cy="11353800"/>
            </a:xfrm>
            <a:prstGeom prst="triangle">
              <a:avLst>
                <a:gd name="adj" fmla="val 100000"/>
              </a:avLst>
            </a:prstGeom>
            <a:solidFill>
              <a:srgbClr val="900028">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ABC22C82-4F6C-4D20-BFEE-9A74705C9D99}"/>
                </a:ext>
              </a:extLst>
            </p:cNvPr>
            <p:cNvSpPr/>
            <p:nvPr/>
          </p:nvSpPr>
          <p:spPr>
            <a:xfrm rot="5400000" flipV="1">
              <a:off x="6286499" y="952499"/>
              <a:ext cx="381001" cy="11430000"/>
            </a:xfrm>
            <a:prstGeom prst="triangle">
              <a:avLst>
                <a:gd name="adj" fmla="val 100000"/>
              </a:avLst>
            </a:prstGeom>
            <a:solidFill>
              <a:srgbClr val="900028">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9">
              <a:extLst>
                <a:ext uri="{FF2B5EF4-FFF2-40B4-BE49-F238E27FC236}">
                  <a16:creationId xmlns:a16="http://schemas.microsoft.com/office/drawing/2014/main" id="{026825EF-34CF-49E0-9436-90B1CB266072}"/>
                </a:ext>
              </a:extLst>
            </p:cNvPr>
            <p:cNvSpPr/>
            <p:nvPr/>
          </p:nvSpPr>
          <p:spPr>
            <a:xfrm rot="5400000" flipV="1">
              <a:off x="6026150" y="679453"/>
              <a:ext cx="304800" cy="12052300"/>
            </a:xfrm>
            <a:custGeom>
              <a:avLst/>
              <a:gdLst>
                <a:gd name="connsiteX0" fmla="*/ 0 w 228600"/>
                <a:gd name="connsiteY0" fmla="*/ 12039600 h 12039600"/>
                <a:gd name="connsiteX1" fmla="*/ 228600 w 228600"/>
                <a:gd name="connsiteY1" fmla="*/ 0 h 12039600"/>
                <a:gd name="connsiteX2" fmla="*/ 228600 w 228600"/>
                <a:gd name="connsiteY2" fmla="*/ 12039600 h 12039600"/>
                <a:gd name="connsiteX3" fmla="*/ 0 w 228600"/>
                <a:gd name="connsiteY3" fmla="*/ 12039600 h 12039600"/>
                <a:gd name="connsiteX0" fmla="*/ 0 w 152400"/>
                <a:gd name="connsiteY0" fmla="*/ 12039600 h 12039600"/>
                <a:gd name="connsiteX1" fmla="*/ 152400 w 152400"/>
                <a:gd name="connsiteY1" fmla="*/ 0 h 12039600"/>
                <a:gd name="connsiteX2" fmla="*/ 152400 w 152400"/>
                <a:gd name="connsiteY2" fmla="*/ 12039600 h 12039600"/>
                <a:gd name="connsiteX3" fmla="*/ 0 w 152400"/>
                <a:gd name="connsiteY3" fmla="*/ 12039600 h 12039600"/>
                <a:gd name="connsiteX0" fmla="*/ 152400 w 152400"/>
                <a:gd name="connsiteY0" fmla="*/ 10198100 h 12039600"/>
                <a:gd name="connsiteX1" fmla="*/ 0 w 152400"/>
                <a:gd name="connsiteY1" fmla="*/ 0 h 12039600"/>
                <a:gd name="connsiteX2" fmla="*/ 0 w 152400"/>
                <a:gd name="connsiteY2" fmla="*/ 12039600 h 12039600"/>
                <a:gd name="connsiteX3" fmla="*/ 152400 w 152400"/>
                <a:gd name="connsiteY3" fmla="*/ 10198100 h 12039600"/>
                <a:gd name="connsiteX0" fmla="*/ 304800 w 304800"/>
                <a:gd name="connsiteY0" fmla="*/ 10198100 h 12052300"/>
                <a:gd name="connsiteX1" fmla="*/ 152400 w 304800"/>
                <a:gd name="connsiteY1" fmla="*/ 0 h 12052300"/>
                <a:gd name="connsiteX2" fmla="*/ 0 w 304800"/>
                <a:gd name="connsiteY2" fmla="*/ 12052300 h 12052300"/>
                <a:gd name="connsiteX3" fmla="*/ 304800 w 304800"/>
                <a:gd name="connsiteY3" fmla="*/ 10198100 h 12052300"/>
              </a:gdLst>
              <a:ahLst/>
              <a:cxnLst>
                <a:cxn ang="0">
                  <a:pos x="connsiteX0" y="connsiteY0"/>
                </a:cxn>
                <a:cxn ang="0">
                  <a:pos x="connsiteX1" y="connsiteY1"/>
                </a:cxn>
                <a:cxn ang="0">
                  <a:pos x="connsiteX2" y="connsiteY2"/>
                </a:cxn>
                <a:cxn ang="0">
                  <a:pos x="connsiteX3" y="connsiteY3"/>
                </a:cxn>
              </a:cxnLst>
              <a:rect l="l" t="t" r="r" b="b"/>
              <a:pathLst>
                <a:path w="304800" h="12052300">
                  <a:moveTo>
                    <a:pt x="304800" y="10198100"/>
                  </a:moveTo>
                  <a:lnTo>
                    <a:pt x="152400" y="0"/>
                  </a:lnTo>
                  <a:lnTo>
                    <a:pt x="0" y="12052300"/>
                  </a:lnTo>
                  <a:lnTo>
                    <a:pt x="304800" y="1019810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Content Placeholder 4">
            <a:extLst>
              <a:ext uri="{FF2B5EF4-FFF2-40B4-BE49-F238E27FC236}">
                <a16:creationId xmlns:a16="http://schemas.microsoft.com/office/drawing/2014/main" id="{83B28C33-E62B-4203-B112-6A21B2807BD5}"/>
              </a:ext>
            </a:extLst>
          </p:cNvPr>
          <p:cNvSpPr txBox="1">
            <a:spLocks/>
          </p:cNvSpPr>
          <p:nvPr/>
        </p:nvSpPr>
        <p:spPr>
          <a:xfrm>
            <a:off x="7845950" y="3724456"/>
            <a:ext cx="1511167" cy="627693"/>
          </a:xfrm>
          <a:prstGeom prst="rect">
            <a:avLst/>
          </a:prstGeom>
        </p:spPr>
        <p:txBody>
          <a:bodyPr vert="horz" lIns="56579" tIns="28289" rIns="56579" bIns="28289"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291" indent="0" algn="ctr">
              <a:spcBef>
                <a:spcPts val="0"/>
              </a:spcBef>
              <a:spcAft>
                <a:spcPts val="371"/>
              </a:spcAft>
              <a:buNone/>
            </a:pPr>
            <a:endParaRPr lang="en-US" sz="990" dirty="0">
              <a:solidFill>
                <a:schemeClr val="bg1"/>
              </a:solidFill>
              <a:latin typeface="+mn-lt"/>
            </a:endParaRPr>
          </a:p>
        </p:txBody>
      </p:sp>
      <p:sp>
        <p:nvSpPr>
          <p:cNvPr id="55" name="TextBox 54">
            <a:extLst>
              <a:ext uri="{FF2B5EF4-FFF2-40B4-BE49-F238E27FC236}">
                <a16:creationId xmlns:a16="http://schemas.microsoft.com/office/drawing/2014/main" id="{77F1C8F5-E858-4152-B734-65F7A994A30E}"/>
              </a:ext>
            </a:extLst>
          </p:cNvPr>
          <p:cNvSpPr txBox="1"/>
          <p:nvPr/>
        </p:nvSpPr>
        <p:spPr>
          <a:xfrm>
            <a:off x="2064150" y="4242754"/>
            <a:ext cx="2625979" cy="1161857"/>
          </a:xfrm>
          <a:prstGeom prst="rect">
            <a:avLst/>
          </a:prstGeom>
          <a:noFill/>
        </p:spPr>
        <p:txBody>
          <a:bodyPr wrap="square">
            <a:spAutoFit/>
          </a:bodyPr>
          <a:lstStyle/>
          <a:p>
            <a:pPr algn="ctr">
              <a:spcAft>
                <a:spcPts val="300"/>
              </a:spcAft>
            </a:pPr>
            <a:r>
              <a:rPr lang="en-US" sz="1400" b="1" dirty="0">
                <a:solidFill>
                  <a:srgbClr val="900028"/>
                </a:solidFill>
                <a:latin typeface="Century Gothic" panose="020B0502020202020204" pitchFamily="34" charset="0"/>
              </a:rPr>
              <a:t>STEVEN STEWART, PE</a:t>
            </a:r>
          </a:p>
          <a:p>
            <a:pPr algn="ctr">
              <a:spcAft>
                <a:spcPts val="300"/>
              </a:spcAft>
            </a:pPr>
            <a:r>
              <a:rPr lang="en-US" sz="1200" dirty="0">
                <a:solidFill>
                  <a:schemeClr val="tx1">
                    <a:lumMod val="65000"/>
                    <a:lumOff val="35000"/>
                  </a:schemeClr>
                </a:solidFill>
                <a:latin typeface="Century Gothic" panose="020B0502020202020204" pitchFamily="34" charset="0"/>
              </a:rPr>
              <a:t>SCS Expert and Director for Sustainability</a:t>
            </a:r>
          </a:p>
          <a:p>
            <a:pPr algn="ctr">
              <a:spcAft>
                <a:spcPts val="300"/>
              </a:spcAft>
            </a:pPr>
            <a:r>
              <a:rPr lang="en-US" sz="1200" dirty="0">
                <a:solidFill>
                  <a:schemeClr val="tx1">
                    <a:lumMod val="65000"/>
                    <a:lumOff val="35000"/>
                  </a:schemeClr>
                </a:solidFill>
                <a:latin typeface="Century Gothic" panose="020B0502020202020204" pitchFamily="34" charset="0"/>
              </a:rPr>
              <a:t>sstewart@scsengineers.com</a:t>
            </a:r>
          </a:p>
          <a:p>
            <a:pPr algn="ctr" fontAlgn="base">
              <a:defRPr/>
            </a:pPr>
            <a:r>
              <a:rPr lang="en-US" sz="1200" dirty="0">
                <a:solidFill>
                  <a:schemeClr val="tx1">
                    <a:lumMod val="65000"/>
                    <a:lumOff val="35000"/>
                  </a:schemeClr>
                </a:solidFill>
                <a:latin typeface="Century Gothic" panose="020B0502020202020204" pitchFamily="34" charset="0"/>
              </a:rPr>
              <a:t> </a:t>
            </a:r>
          </a:p>
        </p:txBody>
      </p:sp>
      <p:pic>
        <p:nvPicPr>
          <p:cNvPr id="56" name="Picture 55">
            <a:extLst>
              <a:ext uri="{FF2B5EF4-FFF2-40B4-BE49-F238E27FC236}">
                <a16:creationId xmlns:a16="http://schemas.microsoft.com/office/drawing/2014/main" id="{DF17787B-B9D9-46AE-9795-1F9931A5D0DB}"/>
              </a:ext>
            </a:extLst>
          </p:cNvPr>
          <p:cNvPicPr>
            <a:picLocks noChangeAspect="1"/>
          </p:cNvPicPr>
          <p:nvPr/>
        </p:nvPicPr>
        <p:blipFill rotWithShape="1">
          <a:blip r:embed="rId4"/>
          <a:srcRect l="14687" r="10150" b="17946"/>
          <a:stretch/>
        </p:blipFill>
        <p:spPr>
          <a:xfrm>
            <a:off x="2422467" y="2125791"/>
            <a:ext cx="1833801" cy="2001964"/>
          </a:xfrm>
          <a:prstGeom prst="rect">
            <a:avLst/>
          </a:prstGeom>
        </p:spPr>
      </p:pic>
      <p:sp>
        <p:nvSpPr>
          <p:cNvPr id="3" name="TextBox 2">
            <a:extLst>
              <a:ext uri="{FF2B5EF4-FFF2-40B4-BE49-F238E27FC236}">
                <a16:creationId xmlns:a16="http://schemas.microsoft.com/office/drawing/2014/main" id="{75C33C3B-152B-1532-D4CD-C400EC44B387}"/>
              </a:ext>
            </a:extLst>
          </p:cNvPr>
          <p:cNvSpPr txBox="1"/>
          <p:nvPr/>
        </p:nvSpPr>
        <p:spPr>
          <a:xfrm>
            <a:off x="5986780" y="2543563"/>
            <a:ext cx="4953000" cy="923330"/>
          </a:xfrm>
          <a:prstGeom prst="rect">
            <a:avLst/>
          </a:prstGeom>
          <a:noFill/>
        </p:spPr>
        <p:txBody>
          <a:bodyPr wrap="square" rtlCol="0">
            <a:spAutoFit/>
          </a:bodyPr>
          <a:lstStyle/>
          <a:p>
            <a:r>
              <a:rPr lang="en-US" sz="5400" dirty="0"/>
              <a:t>Questions?</a:t>
            </a:r>
          </a:p>
        </p:txBody>
      </p:sp>
    </p:spTree>
    <p:extLst>
      <p:ext uri="{BB962C8B-B14F-4D97-AF65-F5344CB8AC3E}">
        <p14:creationId xmlns:p14="http://schemas.microsoft.com/office/powerpoint/2010/main" val="1431914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E5009D15-EDA8-4E78-9964-57F3D807152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09F597A3-3481-404F-9CC5-B750558A8C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32189" y="1133152"/>
            <a:ext cx="2927622" cy="298656"/>
          </a:xfrm>
          <a:prstGeom prst="rect">
            <a:avLst/>
          </a:prstGeom>
        </p:spPr>
      </p:pic>
      <p:sp>
        <p:nvSpPr>
          <p:cNvPr id="2" name="Title 1"/>
          <p:cNvSpPr>
            <a:spLocks noGrp="1"/>
          </p:cNvSpPr>
          <p:nvPr>
            <p:ph type="title"/>
          </p:nvPr>
        </p:nvSpPr>
        <p:spPr>
          <a:xfrm>
            <a:off x="1464968" y="2174446"/>
            <a:ext cx="9185863" cy="524996"/>
          </a:xfrm>
        </p:spPr>
        <p:txBody>
          <a:bodyPr/>
          <a:lstStyle/>
          <a:p>
            <a:pPr algn="ctr"/>
            <a:r>
              <a:rPr lang="en-US" dirty="0"/>
              <a:t>Disclaimer</a:t>
            </a:r>
          </a:p>
        </p:txBody>
      </p:sp>
      <p:sp>
        <p:nvSpPr>
          <p:cNvPr id="3" name="Content Placeholder 2"/>
          <p:cNvSpPr>
            <a:spLocks noGrp="1"/>
          </p:cNvSpPr>
          <p:nvPr>
            <p:ph idx="1"/>
          </p:nvPr>
        </p:nvSpPr>
        <p:spPr>
          <a:xfrm>
            <a:off x="533400" y="2971800"/>
            <a:ext cx="11049000" cy="1879602"/>
          </a:xfrm>
        </p:spPr>
        <p:txBody>
          <a:bodyPr/>
          <a:lstStyle/>
          <a:p>
            <a:pPr marL="0" indent="0" algn="ctr">
              <a:buNone/>
            </a:pPr>
            <a:r>
              <a:rPr lang="en-US" dirty="0"/>
              <a:t>Neither SCS Engineers, its officers and directors, nor the presenters </a:t>
            </a:r>
            <a:br>
              <a:rPr lang="en-US" dirty="0"/>
            </a:br>
            <a:r>
              <a:rPr lang="en-US" dirty="0"/>
              <a:t>and author(s) of this work, their employer, or their employers’ officers and directors, warrant or represent, expressly or by implication, the correctness or accuracy of the content of the information presented.  </a:t>
            </a:r>
          </a:p>
          <a:p>
            <a:pPr marL="0" indent="0" algn="ctr">
              <a:buNone/>
            </a:pPr>
            <a:r>
              <a:rPr lang="en-US" dirty="0"/>
              <a:t>The user/viewer accepts any legal liability or responsibility whatsoever for </a:t>
            </a:r>
            <a:br>
              <a:rPr lang="en-US" dirty="0"/>
            </a:br>
            <a:r>
              <a:rPr lang="en-US" dirty="0"/>
              <a:t>the consequence of its use or misuse.</a:t>
            </a:r>
          </a:p>
        </p:txBody>
      </p:sp>
      <p:sp>
        <p:nvSpPr>
          <p:cNvPr id="7" name="Isosceles Triangle 6">
            <a:extLst>
              <a:ext uri="{FF2B5EF4-FFF2-40B4-BE49-F238E27FC236}">
                <a16:creationId xmlns:a16="http://schemas.microsoft.com/office/drawing/2014/main" id="{0D2F70F5-8190-4422-AF11-3821FE6A79DD}"/>
              </a:ext>
            </a:extLst>
          </p:cNvPr>
          <p:cNvSpPr/>
          <p:nvPr/>
        </p:nvSpPr>
        <p:spPr>
          <a:xfrm rot="5400000">
            <a:off x="5473700" y="990600"/>
            <a:ext cx="381000" cy="11353800"/>
          </a:xfrm>
          <a:prstGeom prst="triangle">
            <a:avLst>
              <a:gd name="adj" fmla="val 100000"/>
            </a:avLst>
          </a:prstGeom>
          <a:solidFill>
            <a:srgbClr val="900028">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4D96E098-B932-4A4B-A9A9-5476446DEDB9}"/>
              </a:ext>
            </a:extLst>
          </p:cNvPr>
          <p:cNvSpPr/>
          <p:nvPr/>
        </p:nvSpPr>
        <p:spPr>
          <a:xfrm rot="5400000" flipV="1">
            <a:off x="6286499" y="952499"/>
            <a:ext cx="381001" cy="11430000"/>
          </a:xfrm>
          <a:prstGeom prst="triangle">
            <a:avLst>
              <a:gd name="adj" fmla="val 100000"/>
            </a:avLst>
          </a:prstGeom>
          <a:solidFill>
            <a:srgbClr val="900028">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2C99426E-14D1-44D4-8456-616A30D2D593}"/>
              </a:ext>
            </a:extLst>
          </p:cNvPr>
          <p:cNvSpPr/>
          <p:nvPr/>
        </p:nvSpPr>
        <p:spPr>
          <a:xfrm rot="5400000" flipV="1">
            <a:off x="6026150" y="679453"/>
            <a:ext cx="304800" cy="12052300"/>
          </a:xfrm>
          <a:custGeom>
            <a:avLst/>
            <a:gdLst>
              <a:gd name="connsiteX0" fmla="*/ 0 w 228600"/>
              <a:gd name="connsiteY0" fmla="*/ 12039600 h 12039600"/>
              <a:gd name="connsiteX1" fmla="*/ 228600 w 228600"/>
              <a:gd name="connsiteY1" fmla="*/ 0 h 12039600"/>
              <a:gd name="connsiteX2" fmla="*/ 228600 w 228600"/>
              <a:gd name="connsiteY2" fmla="*/ 12039600 h 12039600"/>
              <a:gd name="connsiteX3" fmla="*/ 0 w 228600"/>
              <a:gd name="connsiteY3" fmla="*/ 12039600 h 12039600"/>
              <a:gd name="connsiteX0" fmla="*/ 0 w 152400"/>
              <a:gd name="connsiteY0" fmla="*/ 12039600 h 12039600"/>
              <a:gd name="connsiteX1" fmla="*/ 152400 w 152400"/>
              <a:gd name="connsiteY1" fmla="*/ 0 h 12039600"/>
              <a:gd name="connsiteX2" fmla="*/ 152400 w 152400"/>
              <a:gd name="connsiteY2" fmla="*/ 12039600 h 12039600"/>
              <a:gd name="connsiteX3" fmla="*/ 0 w 152400"/>
              <a:gd name="connsiteY3" fmla="*/ 12039600 h 12039600"/>
              <a:gd name="connsiteX0" fmla="*/ 152400 w 152400"/>
              <a:gd name="connsiteY0" fmla="*/ 10198100 h 12039600"/>
              <a:gd name="connsiteX1" fmla="*/ 0 w 152400"/>
              <a:gd name="connsiteY1" fmla="*/ 0 h 12039600"/>
              <a:gd name="connsiteX2" fmla="*/ 0 w 152400"/>
              <a:gd name="connsiteY2" fmla="*/ 12039600 h 12039600"/>
              <a:gd name="connsiteX3" fmla="*/ 152400 w 152400"/>
              <a:gd name="connsiteY3" fmla="*/ 10198100 h 12039600"/>
              <a:gd name="connsiteX0" fmla="*/ 304800 w 304800"/>
              <a:gd name="connsiteY0" fmla="*/ 10198100 h 12052300"/>
              <a:gd name="connsiteX1" fmla="*/ 152400 w 304800"/>
              <a:gd name="connsiteY1" fmla="*/ 0 h 12052300"/>
              <a:gd name="connsiteX2" fmla="*/ 0 w 304800"/>
              <a:gd name="connsiteY2" fmla="*/ 12052300 h 12052300"/>
              <a:gd name="connsiteX3" fmla="*/ 304800 w 304800"/>
              <a:gd name="connsiteY3" fmla="*/ 10198100 h 12052300"/>
            </a:gdLst>
            <a:ahLst/>
            <a:cxnLst>
              <a:cxn ang="0">
                <a:pos x="connsiteX0" y="connsiteY0"/>
              </a:cxn>
              <a:cxn ang="0">
                <a:pos x="connsiteX1" y="connsiteY1"/>
              </a:cxn>
              <a:cxn ang="0">
                <a:pos x="connsiteX2" y="connsiteY2"/>
              </a:cxn>
              <a:cxn ang="0">
                <a:pos x="connsiteX3" y="connsiteY3"/>
              </a:cxn>
            </a:cxnLst>
            <a:rect l="l" t="t" r="r" b="b"/>
            <a:pathLst>
              <a:path w="304800" h="12052300">
                <a:moveTo>
                  <a:pt x="304800" y="10198100"/>
                </a:moveTo>
                <a:lnTo>
                  <a:pt x="152400" y="0"/>
                </a:lnTo>
                <a:lnTo>
                  <a:pt x="0" y="12052300"/>
                </a:lnTo>
                <a:lnTo>
                  <a:pt x="304800" y="1019810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8023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E0F8030-33E5-4288-88B2-674C31AD7A7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5556"/>
          <a:stretch/>
        </p:blipFill>
        <p:spPr bwMode="auto">
          <a:xfrm>
            <a:off x="0" y="0"/>
            <a:ext cx="12192000" cy="6477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5283A124-B587-01A8-E0F4-766246625555}"/>
              </a:ext>
            </a:extLst>
          </p:cNvPr>
          <p:cNvSpPr>
            <a:spLocks noGrp="1"/>
          </p:cNvSpPr>
          <p:nvPr>
            <p:ph type="body" sz="quarter" idx="16"/>
          </p:nvPr>
        </p:nvSpPr>
        <p:spPr>
          <a:xfrm>
            <a:off x="1676400" y="1143000"/>
            <a:ext cx="3733800" cy="647700"/>
          </a:xfrm>
        </p:spPr>
        <p:txBody>
          <a:bodyPr>
            <a:noAutofit/>
          </a:bodyPr>
          <a:lstStyle/>
          <a:p>
            <a:r>
              <a:rPr lang="en-US" sz="3200" b="1" cap="none" dirty="0">
                <a:solidFill>
                  <a:srgbClr val="900028"/>
                </a:solidFill>
                <a:latin typeface="Century Gothic" panose="020B0502020202020204" pitchFamily="34" charset="0"/>
                <a:ea typeface="+mj-ea"/>
                <a:cs typeface="+mj-cs"/>
              </a:rPr>
              <a:t>Topics</a:t>
            </a:r>
          </a:p>
        </p:txBody>
      </p:sp>
      <p:sp>
        <p:nvSpPr>
          <p:cNvPr id="3" name="Text Placeholder 2">
            <a:extLst>
              <a:ext uri="{FF2B5EF4-FFF2-40B4-BE49-F238E27FC236}">
                <a16:creationId xmlns:a16="http://schemas.microsoft.com/office/drawing/2014/main" id="{18F7AF13-FC4C-AC8A-AA7D-8189C7B16907}"/>
              </a:ext>
            </a:extLst>
          </p:cNvPr>
          <p:cNvSpPr>
            <a:spLocks noGrp="1"/>
          </p:cNvSpPr>
          <p:nvPr>
            <p:ph type="body" sz="quarter" idx="18"/>
          </p:nvPr>
        </p:nvSpPr>
        <p:spPr>
          <a:xfrm>
            <a:off x="2057400" y="1866900"/>
            <a:ext cx="9067800" cy="4419600"/>
          </a:xfrm>
        </p:spPr>
        <p:txBody>
          <a:bodyPr>
            <a:noAutofit/>
          </a:bodyPr>
          <a:lstStyle/>
          <a:p>
            <a:pPr marL="457200" indent="-457200">
              <a:lnSpc>
                <a:spcPct val="100000"/>
              </a:lnSpc>
              <a:buFont typeface="+mj-lt"/>
              <a:buAutoNum type="arabicPeriod"/>
            </a:pPr>
            <a:r>
              <a:rPr lang="en-US" altLang="en-US" sz="2400" b="1" dirty="0">
                <a:latin typeface="Franklin Gothic Book" panose="020B0503020102020204" pitchFamily="34" charset="0"/>
              </a:rPr>
              <a:t>Flyover of a typical Company’s sustainability journey</a:t>
            </a:r>
          </a:p>
          <a:p>
            <a:pPr marL="457200" indent="-457200">
              <a:lnSpc>
                <a:spcPct val="100000"/>
              </a:lnSpc>
              <a:buFont typeface="+mj-lt"/>
              <a:buAutoNum type="arabicPeriod"/>
            </a:pPr>
            <a:r>
              <a:rPr lang="en-US" altLang="en-US" sz="2400" b="1" dirty="0">
                <a:latin typeface="Franklin Gothic Book" panose="020B0503020102020204" pitchFamily="34" charset="0"/>
              </a:rPr>
              <a:t>What’s Driving Sustainability? 3 types of companies</a:t>
            </a:r>
          </a:p>
          <a:p>
            <a:pPr marL="622330" lvl="2" indent="0">
              <a:buNone/>
            </a:pPr>
            <a:r>
              <a:rPr lang="en-US" altLang="en-US" sz="1796" dirty="0">
                <a:latin typeface="Franklin Gothic Book" panose="020B0503020102020204" pitchFamily="34" charset="0"/>
              </a:rPr>
              <a:t>Bucket 1 –”The Volunteers” (such as Big Tech)</a:t>
            </a:r>
          </a:p>
          <a:p>
            <a:pPr marL="622330" lvl="2" indent="0">
              <a:buNone/>
            </a:pPr>
            <a:r>
              <a:rPr lang="en-US" altLang="en-US" sz="1796" dirty="0">
                <a:latin typeface="Franklin Gothic Book" panose="020B0503020102020204" pitchFamily="34" charset="0"/>
              </a:rPr>
              <a:t>Bucket 2 “ The Targets” (pressure from Stakeholders)</a:t>
            </a:r>
          </a:p>
          <a:p>
            <a:pPr marL="622330" lvl="2" indent="0">
              <a:buNone/>
            </a:pPr>
            <a:r>
              <a:rPr lang="en-US" altLang="en-US" sz="1796" dirty="0">
                <a:latin typeface="Franklin Gothic Book" panose="020B0503020102020204" pitchFamily="34" charset="0"/>
              </a:rPr>
              <a:t>Bucket 3 “ The Regulated” (global and domestically)</a:t>
            </a:r>
          </a:p>
          <a:p>
            <a:pPr marL="457200" indent="-457200">
              <a:lnSpc>
                <a:spcPct val="100000"/>
              </a:lnSpc>
              <a:buFont typeface="+mj-lt"/>
              <a:buAutoNum type="arabicPeriod"/>
            </a:pPr>
            <a:r>
              <a:rPr lang="en-US" altLang="en-US" sz="2400" b="1" dirty="0">
                <a:latin typeface="Franklin Gothic Book" panose="020B0503020102020204" pitchFamily="34" charset="0"/>
              </a:rPr>
              <a:t>Impacts from the Feds’ “Ds”</a:t>
            </a:r>
          </a:p>
          <a:p>
            <a:pPr marL="622330" lvl="2" indent="0">
              <a:lnSpc>
                <a:spcPct val="100000"/>
              </a:lnSpc>
              <a:buNone/>
            </a:pPr>
            <a:r>
              <a:rPr lang="en-US" altLang="en-US" sz="1796" dirty="0">
                <a:latin typeface="Franklin Gothic Book" panose="020B0503020102020204" pitchFamily="34" charset="0"/>
              </a:rPr>
              <a:t>“D“ regulation</a:t>
            </a:r>
          </a:p>
          <a:p>
            <a:pPr marL="622330" lvl="2" indent="0">
              <a:lnSpc>
                <a:spcPct val="100000"/>
              </a:lnSpc>
              <a:buNone/>
            </a:pPr>
            <a:r>
              <a:rPr lang="en-US" altLang="en-US" sz="1796" dirty="0">
                <a:latin typeface="Franklin Gothic Book" panose="020B0503020102020204" pitchFamily="34" charset="0"/>
              </a:rPr>
              <a:t>“D” funding</a:t>
            </a:r>
          </a:p>
          <a:p>
            <a:pPr marL="457200" indent="-457200">
              <a:lnSpc>
                <a:spcPct val="100000"/>
              </a:lnSpc>
              <a:buFont typeface="+mj-lt"/>
              <a:buAutoNum type="arabicPeriod"/>
            </a:pPr>
            <a:r>
              <a:rPr lang="en-US" altLang="en-US" sz="2400" b="1" dirty="0">
                <a:latin typeface="Franklin Gothic Book" panose="020B0503020102020204" pitchFamily="34" charset="0"/>
              </a:rPr>
              <a:t>Key Takeaways</a:t>
            </a:r>
          </a:p>
        </p:txBody>
      </p:sp>
      <p:pic>
        <p:nvPicPr>
          <p:cNvPr id="6" name="Picture 5">
            <a:extLst>
              <a:ext uri="{FF2B5EF4-FFF2-40B4-BE49-F238E27FC236}">
                <a16:creationId xmlns:a16="http://schemas.microsoft.com/office/drawing/2014/main" id="{35E4136A-191F-440C-8F74-571FE868BC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53600" y="457200"/>
            <a:ext cx="2057400" cy="209883"/>
          </a:xfrm>
          <a:prstGeom prst="rect">
            <a:avLst/>
          </a:prstGeom>
        </p:spPr>
      </p:pic>
      <p:sp>
        <p:nvSpPr>
          <p:cNvPr id="7" name="Arc 6">
            <a:extLst>
              <a:ext uri="{FF2B5EF4-FFF2-40B4-BE49-F238E27FC236}">
                <a16:creationId xmlns:a16="http://schemas.microsoft.com/office/drawing/2014/main" id="{BC622E1F-6AE5-4326-B6D9-D9749DD76389}"/>
              </a:ext>
            </a:extLst>
          </p:cNvPr>
          <p:cNvSpPr/>
          <p:nvPr/>
        </p:nvSpPr>
        <p:spPr>
          <a:xfrm>
            <a:off x="1492250" y="890691"/>
            <a:ext cx="1219200" cy="1152318"/>
          </a:xfrm>
          <a:prstGeom prst="arc">
            <a:avLst>
              <a:gd name="adj1" fmla="val 7805859"/>
              <a:gd name="adj2" fmla="val 17677457"/>
            </a:avLst>
          </a:prstGeom>
          <a:ln w="22225">
            <a:solidFill>
              <a:srgbClr val="900028">
                <a:alpha val="21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chemeClr val="bg1"/>
                </a:solidFill>
              </a:ln>
            </a:endParaRPr>
          </a:p>
        </p:txBody>
      </p:sp>
      <p:sp>
        <p:nvSpPr>
          <p:cNvPr id="8" name="Arc 7">
            <a:extLst>
              <a:ext uri="{FF2B5EF4-FFF2-40B4-BE49-F238E27FC236}">
                <a16:creationId xmlns:a16="http://schemas.microsoft.com/office/drawing/2014/main" id="{CA065E1C-71EF-41DA-93A4-3EF26AE3279F}"/>
              </a:ext>
            </a:extLst>
          </p:cNvPr>
          <p:cNvSpPr/>
          <p:nvPr/>
        </p:nvSpPr>
        <p:spPr>
          <a:xfrm>
            <a:off x="1308100" y="716643"/>
            <a:ext cx="1587500" cy="1500414"/>
          </a:xfrm>
          <a:prstGeom prst="arc">
            <a:avLst>
              <a:gd name="adj1" fmla="val 11029609"/>
              <a:gd name="adj2" fmla="val 19269952"/>
            </a:avLst>
          </a:prstGeom>
          <a:ln w="22225">
            <a:solidFill>
              <a:srgbClr val="900028">
                <a:alpha val="21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1956565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7F4E5B-8714-2501-A2C6-433E37EED5DD}"/>
              </a:ext>
            </a:extLst>
          </p:cNvPr>
          <p:cNvPicPr>
            <a:picLocks noChangeAspect="1"/>
          </p:cNvPicPr>
          <p:nvPr/>
        </p:nvPicPr>
        <p:blipFill>
          <a:blip r:embed="rId3"/>
          <a:stretch>
            <a:fillRect/>
          </a:stretch>
        </p:blipFill>
        <p:spPr>
          <a:xfrm>
            <a:off x="2524810" y="762000"/>
            <a:ext cx="7650956" cy="5012694"/>
          </a:xfrm>
          <a:prstGeom prst="rect">
            <a:avLst/>
          </a:prstGeom>
        </p:spPr>
      </p:pic>
      <p:pic>
        <p:nvPicPr>
          <p:cNvPr id="3" name="Picture 2">
            <a:extLst>
              <a:ext uri="{FF2B5EF4-FFF2-40B4-BE49-F238E27FC236}">
                <a16:creationId xmlns:a16="http://schemas.microsoft.com/office/drawing/2014/main" id="{4A8DEE57-84BD-4C24-7E8B-9838472C5D17}"/>
              </a:ext>
            </a:extLst>
          </p:cNvPr>
          <p:cNvPicPr>
            <a:picLocks noChangeAspect="1"/>
          </p:cNvPicPr>
          <p:nvPr/>
        </p:nvPicPr>
        <p:blipFill>
          <a:blip r:embed="rId4"/>
          <a:stretch>
            <a:fillRect/>
          </a:stretch>
        </p:blipFill>
        <p:spPr>
          <a:xfrm>
            <a:off x="1943210" y="5943601"/>
            <a:ext cx="1585913" cy="433983"/>
          </a:xfrm>
          <a:prstGeom prst="rect">
            <a:avLst/>
          </a:prstGeom>
        </p:spPr>
      </p:pic>
      <p:sp>
        <p:nvSpPr>
          <p:cNvPr id="5" name="Title 1">
            <a:extLst>
              <a:ext uri="{FF2B5EF4-FFF2-40B4-BE49-F238E27FC236}">
                <a16:creationId xmlns:a16="http://schemas.microsoft.com/office/drawing/2014/main" id="{43D31469-4E46-2710-47B6-2F4636625919}"/>
              </a:ext>
            </a:extLst>
          </p:cNvPr>
          <p:cNvSpPr txBox="1">
            <a:spLocks/>
          </p:cNvSpPr>
          <p:nvPr/>
        </p:nvSpPr>
        <p:spPr>
          <a:xfrm>
            <a:off x="1990834" y="283668"/>
            <a:ext cx="805815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latin typeface="Corbel" panose="020B0503020204020204" pitchFamily="34" charset="0"/>
              </a:rPr>
              <a:t>Example of Accounting Framework: Greenhouse Gas Protocol</a:t>
            </a:r>
          </a:p>
        </p:txBody>
      </p:sp>
      <p:sp>
        <p:nvSpPr>
          <p:cNvPr id="7" name="Rectangle 6">
            <a:extLst>
              <a:ext uri="{FF2B5EF4-FFF2-40B4-BE49-F238E27FC236}">
                <a16:creationId xmlns:a16="http://schemas.microsoft.com/office/drawing/2014/main" id="{74D3BB52-80AC-B253-7552-8E2AE798C783}"/>
              </a:ext>
            </a:extLst>
          </p:cNvPr>
          <p:cNvSpPr/>
          <p:nvPr/>
        </p:nvSpPr>
        <p:spPr>
          <a:xfrm>
            <a:off x="3548172" y="5890417"/>
            <a:ext cx="5138628" cy="2817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a:solidFill>
                  <a:schemeClr val="tx1"/>
                </a:solidFill>
              </a:rPr>
              <a:t>Source: </a:t>
            </a:r>
            <a:r>
              <a:rPr lang="en-US" sz="1200">
                <a:hlinkClick r:id="rId5"/>
              </a:rPr>
              <a:t>Corporate-Value-Chain-Accounting-Reporing-Standard_041613_2.pdf</a:t>
            </a:r>
            <a:r>
              <a:rPr lang="en-US" sz="1200">
                <a:solidFill>
                  <a:schemeClr val="tx1"/>
                </a:solidFill>
              </a:rPr>
              <a:t> </a:t>
            </a:r>
          </a:p>
        </p:txBody>
      </p:sp>
      <p:pic>
        <p:nvPicPr>
          <p:cNvPr id="4" name="Picture 3">
            <a:extLst>
              <a:ext uri="{FF2B5EF4-FFF2-40B4-BE49-F238E27FC236}">
                <a16:creationId xmlns:a16="http://schemas.microsoft.com/office/drawing/2014/main" id="{1FD333A2-1083-7C01-E8FD-28599DE9DF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63001" y="6324600"/>
            <a:ext cx="1780755" cy="178076"/>
          </a:xfrm>
          <a:prstGeom prst="rect">
            <a:avLst/>
          </a:prstGeom>
        </p:spPr>
      </p:pic>
      <p:sp>
        <p:nvSpPr>
          <p:cNvPr id="10" name="Speech Bubble: Oval 9">
            <a:extLst>
              <a:ext uri="{FF2B5EF4-FFF2-40B4-BE49-F238E27FC236}">
                <a16:creationId xmlns:a16="http://schemas.microsoft.com/office/drawing/2014/main" id="{B4353C33-98C7-4EBD-3E5C-4EA0BBB0C4B8}"/>
              </a:ext>
            </a:extLst>
          </p:cNvPr>
          <p:cNvSpPr/>
          <p:nvPr/>
        </p:nvSpPr>
        <p:spPr>
          <a:xfrm>
            <a:off x="838200" y="2361319"/>
            <a:ext cx="1977208" cy="1325563"/>
          </a:xfrm>
          <a:prstGeom prst="wedgeEllipseCallout">
            <a:avLst>
              <a:gd name="adj1" fmla="val 72034"/>
              <a:gd name="adj2" fmla="val 58668"/>
            </a:avLst>
          </a:prstGeom>
          <a:solidFill>
            <a:srgbClr val="17AC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rPr>
              <a:t>(15)</a:t>
            </a:r>
            <a:r>
              <a:rPr lang="en-US" i="1" dirty="0">
                <a:solidFill>
                  <a:schemeClr val="bg1"/>
                </a:solidFill>
              </a:rPr>
              <a:t> </a:t>
            </a:r>
            <a:r>
              <a:rPr lang="en-US" b="1" i="1" dirty="0">
                <a:solidFill>
                  <a:schemeClr val="bg1"/>
                </a:solidFill>
              </a:rPr>
              <a:t>Scope 3</a:t>
            </a:r>
            <a:r>
              <a:rPr lang="en-US" i="1" dirty="0">
                <a:solidFill>
                  <a:schemeClr val="bg1"/>
                </a:solidFill>
              </a:rPr>
              <a:t> </a:t>
            </a:r>
            <a:r>
              <a:rPr lang="en-US" dirty="0">
                <a:solidFill>
                  <a:schemeClr val="bg1"/>
                </a:solidFill>
              </a:rPr>
              <a:t>Categories</a:t>
            </a:r>
          </a:p>
        </p:txBody>
      </p:sp>
    </p:spTree>
    <p:extLst>
      <p:ext uri="{BB962C8B-B14F-4D97-AF65-F5344CB8AC3E}">
        <p14:creationId xmlns:p14="http://schemas.microsoft.com/office/powerpoint/2010/main" val="283186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Typical GHG Emissions Distribution Pie Chart">
            <a:extLst>
              <a:ext uri="{FF2B5EF4-FFF2-40B4-BE49-F238E27FC236}">
                <a16:creationId xmlns:a16="http://schemas.microsoft.com/office/drawing/2014/main" id="{AB94DB5D-0E01-1DD4-BC88-4A9B6366B16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5" name="Chart 4">
            <a:extLst>
              <a:ext uri="{FF2B5EF4-FFF2-40B4-BE49-F238E27FC236}">
                <a16:creationId xmlns:a16="http://schemas.microsoft.com/office/drawing/2014/main" id="{B62ABCCB-9186-38E8-6865-1373F83C2F0B}"/>
              </a:ext>
            </a:extLst>
          </p:cNvPr>
          <p:cNvGraphicFramePr>
            <a:graphicFrameLocks/>
          </p:cNvGraphicFramePr>
          <p:nvPr>
            <p:extLst>
              <p:ext uri="{D42A27DB-BD31-4B8C-83A1-F6EECF244321}">
                <p14:modId xmlns:p14="http://schemas.microsoft.com/office/powerpoint/2010/main" val="88594867"/>
              </p:ext>
            </p:extLst>
          </p:nvPr>
        </p:nvGraphicFramePr>
        <p:xfrm>
          <a:off x="6400800" y="1447800"/>
          <a:ext cx="49530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6">
            <a:extLst>
              <a:ext uri="{FF2B5EF4-FFF2-40B4-BE49-F238E27FC236}">
                <a16:creationId xmlns:a16="http://schemas.microsoft.com/office/drawing/2014/main" id="{0BF056A1-7CEA-B94F-2AB4-AC69C339274A}"/>
              </a:ext>
            </a:extLst>
          </p:cNvPr>
          <p:cNvSpPr>
            <a:spLocks noGrp="1"/>
          </p:cNvSpPr>
          <p:nvPr>
            <p:ph type="body" sz="quarter" idx="16"/>
          </p:nvPr>
        </p:nvSpPr>
        <p:spPr>
          <a:xfrm>
            <a:off x="543400" y="598898"/>
            <a:ext cx="7533800" cy="975360"/>
          </a:xfrm>
        </p:spPr>
        <p:txBody>
          <a:bodyPr>
            <a:normAutofit/>
          </a:bodyPr>
          <a:lstStyle/>
          <a:p>
            <a:r>
              <a:rPr lang="en-US" sz="3200" b="1" cap="none" dirty="0">
                <a:solidFill>
                  <a:srgbClr val="900028"/>
                </a:solidFill>
                <a:latin typeface="Century Gothic" panose="020B0502020202020204" pitchFamily="34" charset="0"/>
                <a:ea typeface="+mj-ea"/>
                <a:cs typeface="+mj-cs"/>
              </a:rPr>
              <a:t>A typical journey for Company X</a:t>
            </a:r>
          </a:p>
        </p:txBody>
      </p:sp>
      <p:sp>
        <p:nvSpPr>
          <p:cNvPr id="8" name="Text Placeholder 7">
            <a:extLst>
              <a:ext uri="{FF2B5EF4-FFF2-40B4-BE49-F238E27FC236}">
                <a16:creationId xmlns:a16="http://schemas.microsoft.com/office/drawing/2014/main" id="{8E0FDA31-3913-4ED9-1B48-9665686893F4}"/>
              </a:ext>
            </a:extLst>
          </p:cNvPr>
          <p:cNvSpPr>
            <a:spLocks noGrp="1"/>
          </p:cNvSpPr>
          <p:nvPr>
            <p:ph type="body" sz="quarter" idx="18"/>
          </p:nvPr>
        </p:nvSpPr>
        <p:spPr>
          <a:xfrm>
            <a:off x="547695" y="1447800"/>
            <a:ext cx="5690545" cy="4648200"/>
          </a:xfrm>
        </p:spPr>
        <p:txBody>
          <a:bodyPr>
            <a:normAutofit fontScale="85000" lnSpcReduction="20000"/>
          </a:bodyPr>
          <a:lstStyle/>
          <a:p>
            <a:pPr marL="457200" indent="-457200">
              <a:lnSpc>
                <a:spcPct val="100000"/>
              </a:lnSpc>
              <a:buFont typeface="+mj-lt"/>
              <a:buAutoNum type="arabicPeriod"/>
            </a:pPr>
            <a:r>
              <a:rPr lang="en-US" altLang="en-US" sz="2400" b="1" dirty="0">
                <a:latin typeface="Franklin Gothic Book" panose="020B0503020102020204" pitchFamily="34" charset="0"/>
              </a:rPr>
              <a:t>Governance and Stakeholder Engagement</a:t>
            </a:r>
          </a:p>
          <a:p>
            <a:pPr marL="457200" indent="-457200">
              <a:lnSpc>
                <a:spcPct val="100000"/>
              </a:lnSpc>
              <a:buFont typeface="+mj-lt"/>
              <a:buAutoNum type="arabicPeriod"/>
            </a:pPr>
            <a:r>
              <a:rPr lang="en-US" altLang="en-US" sz="2400" b="1" dirty="0">
                <a:latin typeface="Franklin Gothic Book" panose="020B0503020102020204" pitchFamily="34" charset="0"/>
              </a:rPr>
              <a:t>Identify the emissions accounting framework for reporting (there are multiple)</a:t>
            </a:r>
          </a:p>
          <a:p>
            <a:pPr marL="457200" indent="-457200">
              <a:lnSpc>
                <a:spcPct val="100000"/>
              </a:lnSpc>
              <a:buFont typeface="+mj-lt"/>
              <a:buAutoNum type="arabicPeriod"/>
            </a:pPr>
            <a:r>
              <a:rPr lang="en-US" altLang="en-US" sz="2400" b="1" dirty="0">
                <a:latin typeface="Franklin Gothic Book" panose="020B0503020102020204" pitchFamily="34" charset="0"/>
              </a:rPr>
              <a:t>Perform GHG Inventory for Scopes 1, 2, and 3</a:t>
            </a:r>
          </a:p>
          <a:p>
            <a:pPr marL="622330" lvl="2" indent="0">
              <a:buNone/>
            </a:pPr>
            <a:r>
              <a:rPr lang="en-US" altLang="en-US" sz="1796" dirty="0">
                <a:latin typeface="Franklin Gothic Book" panose="020B0503020102020204" pitchFamily="34" charset="0"/>
              </a:rPr>
              <a:t>Scope 3 is an “elephant” (start with screening and increase accuracy with activity-based data)</a:t>
            </a:r>
          </a:p>
          <a:p>
            <a:pPr marL="457200" indent="-457200">
              <a:lnSpc>
                <a:spcPct val="100000"/>
              </a:lnSpc>
              <a:buFont typeface="+mj-lt"/>
              <a:buAutoNum type="arabicPeriod"/>
            </a:pPr>
            <a:r>
              <a:rPr lang="en-US" altLang="en-US" sz="2400" b="1" dirty="0">
                <a:latin typeface="Franklin Gothic Book" panose="020B0503020102020204" pitchFamily="34" charset="0"/>
              </a:rPr>
              <a:t>Financial Climate Risk Assessment (if required)</a:t>
            </a:r>
          </a:p>
          <a:p>
            <a:pPr marL="457200" indent="-457200">
              <a:lnSpc>
                <a:spcPct val="100000"/>
              </a:lnSpc>
              <a:buFont typeface="+mj-lt"/>
              <a:buAutoNum type="arabicPeriod"/>
            </a:pPr>
            <a:r>
              <a:rPr lang="en-US" altLang="en-US" sz="2400" b="1" dirty="0">
                <a:latin typeface="Franklin Gothic Book" panose="020B0503020102020204" pitchFamily="34" charset="0"/>
              </a:rPr>
              <a:t>Validation/Verification by accredited 3rd party</a:t>
            </a:r>
          </a:p>
          <a:p>
            <a:pPr marL="457200" indent="-457200">
              <a:lnSpc>
                <a:spcPct val="100000"/>
              </a:lnSpc>
              <a:buFont typeface="+mj-lt"/>
              <a:buAutoNum type="arabicPeriod"/>
            </a:pPr>
            <a:r>
              <a:rPr lang="en-US" altLang="en-US" sz="2400" b="1" dirty="0">
                <a:latin typeface="Franklin Gothic Book" panose="020B0503020102020204" pitchFamily="34" charset="0"/>
              </a:rPr>
              <a:t>Target Setting – SBTi or other</a:t>
            </a:r>
          </a:p>
          <a:p>
            <a:pPr marL="622330" lvl="2" indent="0">
              <a:buNone/>
            </a:pPr>
            <a:r>
              <a:rPr lang="en-US" altLang="en-US" sz="1900" dirty="0">
                <a:latin typeface="Franklin Gothic Book" panose="020B0503020102020204" pitchFamily="34" charset="0"/>
              </a:rPr>
              <a:t>Over 10,000 companies signed up for SBTi</a:t>
            </a:r>
          </a:p>
          <a:p>
            <a:pPr marL="457200" indent="-457200">
              <a:lnSpc>
                <a:spcPct val="100000"/>
              </a:lnSpc>
              <a:buFont typeface="+mj-lt"/>
              <a:buAutoNum type="arabicPeriod"/>
            </a:pPr>
            <a:r>
              <a:rPr lang="en-US" altLang="en-US" sz="2400" b="1" dirty="0">
                <a:latin typeface="Franklin Gothic Book" panose="020B0503020102020204" pitchFamily="34" charset="0"/>
              </a:rPr>
              <a:t>Abatement Planning and Implementation</a:t>
            </a:r>
          </a:p>
          <a:p>
            <a:pPr marL="622330" lvl="2" indent="0">
              <a:lnSpc>
                <a:spcPct val="100000"/>
              </a:lnSpc>
              <a:buNone/>
            </a:pPr>
            <a:r>
              <a:rPr lang="en-US" altLang="en-US" sz="1796" dirty="0">
                <a:latin typeface="Franklin Gothic Book" panose="020B0503020102020204" pitchFamily="34" charset="0"/>
              </a:rPr>
              <a:t>Decarbonization =&gt; Carbon Capture =&gt; Carbon Offsets</a:t>
            </a:r>
          </a:p>
          <a:p>
            <a:pPr marL="457200" indent="-457200">
              <a:lnSpc>
                <a:spcPct val="100000"/>
              </a:lnSpc>
              <a:buFont typeface="+mj-lt"/>
              <a:buAutoNum type="arabicPeriod"/>
            </a:pPr>
            <a:r>
              <a:rPr lang="en-US" sz="2400" b="1" dirty="0">
                <a:latin typeface="Franklin Gothic Book" panose="020B0503020102020204" pitchFamily="34" charset="0"/>
              </a:rPr>
              <a:t>Report and Disclose</a:t>
            </a:r>
          </a:p>
        </p:txBody>
      </p:sp>
    </p:spTree>
    <p:extLst>
      <p:ext uri="{BB962C8B-B14F-4D97-AF65-F5344CB8AC3E}">
        <p14:creationId xmlns:p14="http://schemas.microsoft.com/office/powerpoint/2010/main" val="70822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1784E-42A5-3726-F4C7-AA9AF57B3BC3}"/>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EBCF366A-1897-E3E6-2699-298D339D03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02519" y="2418563"/>
            <a:ext cx="6208226" cy="41408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BA531CB-49CF-C20F-B7F7-887761CDE369}"/>
              </a:ext>
            </a:extLst>
          </p:cNvPr>
          <p:cNvSpPr/>
          <p:nvPr/>
        </p:nvSpPr>
        <p:spPr>
          <a:xfrm>
            <a:off x="5838795" y="2778192"/>
            <a:ext cx="3219234" cy="3868907"/>
          </a:xfrm>
          <a:prstGeom prst="rect">
            <a:avLst/>
          </a:prstGeom>
          <a:gradFill>
            <a:gsLst>
              <a:gs pos="100000">
                <a:schemeClr val="bg1"/>
              </a:gs>
              <a:gs pos="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3E81086-E688-2472-AFAC-4AF0CAF5417B}"/>
              </a:ext>
            </a:extLst>
          </p:cNvPr>
          <p:cNvSpPr/>
          <p:nvPr/>
        </p:nvSpPr>
        <p:spPr>
          <a:xfrm rot="5400000">
            <a:off x="8541475" y="-279036"/>
            <a:ext cx="969792" cy="6364991"/>
          </a:xfrm>
          <a:prstGeom prst="rect">
            <a:avLst/>
          </a:prstGeom>
          <a:gradFill>
            <a:gsLst>
              <a:gs pos="54000">
                <a:schemeClr val="bg1"/>
              </a:gs>
              <a:gs pos="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3" name="Content Placeholder 2">
            <a:extLst>
              <a:ext uri="{FF2B5EF4-FFF2-40B4-BE49-F238E27FC236}">
                <a16:creationId xmlns:a16="http://schemas.microsoft.com/office/drawing/2014/main" id="{FE12A672-96BC-9315-B8B4-5C471EB96403}"/>
              </a:ext>
            </a:extLst>
          </p:cNvPr>
          <p:cNvSpPr>
            <a:spLocks noGrp="1"/>
          </p:cNvSpPr>
          <p:nvPr>
            <p:ph idx="1"/>
          </p:nvPr>
        </p:nvSpPr>
        <p:spPr>
          <a:xfrm>
            <a:off x="626711" y="1343877"/>
            <a:ext cx="7750671" cy="4548922"/>
          </a:xfrm>
        </p:spPr>
        <p:txBody>
          <a:bodyPr>
            <a:normAutofit/>
          </a:bodyPr>
          <a:lstStyle/>
          <a:p>
            <a:pPr marL="0" indent="0">
              <a:lnSpc>
                <a:spcPct val="100000"/>
              </a:lnSpc>
              <a:buNone/>
            </a:pPr>
            <a:r>
              <a:rPr lang="en-US" altLang="en-US" sz="2400" b="1" dirty="0">
                <a:solidFill>
                  <a:schemeClr val="tx1">
                    <a:lumMod val="75000"/>
                    <a:lumOff val="25000"/>
                  </a:schemeClr>
                </a:solidFill>
                <a:latin typeface="Franklin Gothic Book" panose="020B0503020102020204" pitchFamily="34" charset="0"/>
              </a:rPr>
              <a:t>Big Tech Companies such as Amazon, Google (Alphabet), Meta, Microsoft</a:t>
            </a:r>
          </a:p>
          <a:p>
            <a:pPr lvl="1">
              <a:lnSpc>
                <a:spcPct val="100000"/>
              </a:lnSpc>
            </a:pPr>
            <a:r>
              <a:rPr lang="en-US" altLang="en-US" sz="2000" dirty="0">
                <a:solidFill>
                  <a:schemeClr val="tx1">
                    <a:lumMod val="75000"/>
                    <a:lumOff val="25000"/>
                  </a:schemeClr>
                </a:solidFill>
                <a:latin typeface="Franklin Gothic Book" panose="020B0503020102020204" pitchFamily="34" charset="0"/>
              </a:rPr>
              <a:t>Spending $Billions on decarbonization</a:t>
            </a:r>
          </a:p>
          <a:p>
            <a:pPr lvl="1">
              <a:lnSpc>
                <a:spcPct val="100000"/>
              </a:lnSpc>
            </a:pPr>
            <a:r>
              <a:rPr lang="en-US" altLang="en-US" sz="2000" dirty="0">
                <a:solidFill>
                  <a:schemeClr val="tx1">
                    <a:lumMod val="75000"/>
                    <a:lumOff val="25000"/>
                  </a:schemeClr>
                </a:solidFill>
                <a:latin typeface="Franklin Gothic Book" panose="020B0503020102020204" pitchFamily="34" charset="0"/>
              </a:rPr>
              <a:t>Supporting New Technology / Innovative Solutions</a:t>
            </a:r>
          </a:p>
          <a:p>
            <a:pPr lvl="1">
              <a:lnSpc>
                <a:spcPct val="100000"/>
              </a:lnSpc>
            </a:pPr>
            <a:r>
              <a:rPr lang="en-US" altLang="en-US" sz="2000" dirty="0">
                <a:solidFill>
                  <a:schemeClr val="tx1">
                    <a:lumMod val="75000"/>
                    <a:lumOff val="25000"/>
                  </a:schemeClr>
                </a:solidFill>
                <a:latin typeface="Franklin Gothic Book" panose="020B0503020102020204" pitchFamily="34" charset="0"/>
              </a:rPr>
              <a:t>Data Centers – “Two steps forward, one step back”</a:t>
            </a:r>
          </a:p>
          <a:p>
            <a:pPr marL="0" indent="0">
              <a:buNone/>
            </a:pPr>
            <a:r>
              <a:rPr lang="en-US" altLang="en-US" sz="2400" b="1" dirty="0">
                <a:latin typeface="Franklin Gothic Book" panose="020B0503020102020204" pitchFamily="34" charset="0"/>
              </a:rPr>
              <a:t>Others such as Walmart…</a:t>
            </a:r>
          </a:p>
          <a:p>
            <a:pPr marL="342900" indent="0">
              <a:lnSpc>
                <a:spcPct val="100000"/>
              </a:lnSpc>
              <a:spcBef>
                <a:spcPts val="600"/>
              </a:spcBef>
              <a:buNone/>
            </a:pPr>
            <a:endParaRPr lang="en-US" altLang="en-US" sz="2000" dirty="0">
              <a:solidFill>
                <a:schemeClr val="tx1">
                  <a:lumMod val="75000"/>
                  <a:lumOff val="25000"/>
                </a:schemeClr>
              </a:solidFill>
              <a:latin typeface="Franklin Gothic Book" panose="020B0503020102020204" pitchFamily="34" charset="0"/>
            </a:endParaRPr>
          </a:p>
          <a:p>
            <a:pPr>
              <a:lnSpc>
                <a:spcPct val="100000"/>
              </a:lnSpc>
            </a:pPr>
            <a:endParaRPr lang="en-US" altLang="en-US" sz="2400" dirty="0"/>
          </a:p>
          <a:p>
            <a:pPr>
              <a:lnSpc>
                <a:spcPct val="100000"/>
              </a:lnSpc>
            </a:pPr>
            <a:endParaRPr lang="en-US" altLang="en-US" sz="2400" dirty="0"/>
          </a:p>
          <a:p>
            <a:pPr eaLnBrk="1" hangingPunct="1">
              <a:lnSpc>
                <a:spcPct val="100000"/>
              </a:lnSpc>
              <a:buFontTx/>
              <a:buNone/>
            </a:pPr>
            <a:endParaRPr lang="en-US" altLang="en-US" sz="2400" dirty="0"/>
          </a:p>
          <a:p>
            <a:pPr eaLnBrk="1" hangingPunct="1">
              <a:lnSpc>
                <a:spcPct val="100000"/>
              </a:lnSpc>
              <a:buFontTx/>
              <a:buNone/>
            </a:pPr>
            <a:endParaRPr lang="en-US" altLang="en-US" sz="2400" dirty="0"/>
          </a:p>
          <a:p>
            <a:pPr eaLnBrk="1" hangingPunct="1">
              <a:lnSpc>
                <a:spcPct val="100000"/>
              </a:lnSpc>
              <a:buFontTx/>
              <a:buNone/>
            </a:pPr>
            <a:endParaRPr lang="en-US" altLang="en-US" sz="2000" dirty="0"/>
          </a:p>
          <a:p>
            <a:pPr>
              <a:lnSpc>
                <a:spcPct val="100000"/>
              </a:lnSpc>
            </a:pPr>
            <a:endParaRPr lang="en-US" altLang="en-US" dirty="0"/>
          </a:p>
        </p:txBody>
      </p:sp>
      <p:sp>
        <p:nvSpPr>
          <p:cNvPr id="10" name="Title 9">
            <a:extLst>
              <a:ext uri="{FF2B5EF4-FFF2-40B4-BE49-F238E27FC236}">
                <a16:creationId xmlns:a16="http://schemas.microsoft.com/office/drawing/2014/main" id="{9010C144-F410-C41B-F985-4BFD9DD99110}"/>
              </a:ext>
            </a:extLst>
          </p:cNvPr>
          <p:cNvSpPr>
            <a:spLocks noGrp="1"/>
          </p:cNvSpPr>
          <p:nvPr>
            <p:ph type="title"/>
          </p:nvPr>
        </p:nvSpPr>
        <p:spPr>
          <a:xfrm>
            <a:off x="324678" y="288021"/>
            <a:ext cx="11100431" cy="686255"/>
          </a:xfrm>
        </p:spPr>
        <p:txBody>
          <a:bodyPr vert="horz" lIns="91440" tIns="45720" rIns="91440" bIns="45720" rtlCol="0">
            <a:noAutofit/>
          </a:bodyPr>
          <a:lstStyle/>
          <a:p>
            <a:pPr marL="8069">
              <a:spcBef>
                <a:spcPts val="1000"/>
              </a:spcBef>
              <a:buClr>
                <a:schemeClr val="tx1">
                  <a:lumMod val="75000"/>
                  <a:lumOff val="25000"/>
                </a:schemeClr>
              </a:buClr>
              <a:buSzPct val="120000"/>
            </a:pPr>
            <a:r>
              <a:rPr lang="en-US" sz="3200" dirty="0"/>
              <a:t>Bucket 1 – “The Volunteers”</a:t>
            </a:r>
          </a:p>
        </p:txBody>
      </p:sp>
      <p:pic>
        <p:nvPicPr>
          <p:cNvPr id="12" name="Picture 11">
            <a:extLst>
              <a:ext uri="{FF2B5EF4-FFF2-40B4-BE49-F238E27FC236}">
                <a16:creationId xmlns:a16="http://schemas.microsoft.com/office/drawing/2014/main" id="{FDD69D74-EF56-E1D7-2E2B-B1B4AD2900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6632" y="6367120"/>
            <a:ext cx="2857500" cy="285750"/>
          </a:xfrm>
          <a:prstGeom prst="rect">
            <a:avLst/>
          </a:prstGeom>
        </p:spPr>
      </p:pic>
      <p:sp>
        <p:nvSpPr>
          <p:cNvPr id="2" name="TextBox 1">
            <a:extLst>
              <a:ext uri="{FF2B5EF4-FFF2-40B4-BE49-F238E27FC236}">
                <a16:creationId xmlns:a16="http://schemas.microsoft.com/office/drawing/2014/main" id="{5A46FD30-5DEA-5962-E3CC-73628145003E}"/>
              </a:ext>
            </a:extLst>
          </p:cNvPr>
          <p:cNvSpPr txBox="1"/>
          <p:nvPr/>
        </p:nvSpPr>
        <p:spPr>
          <a:xfrm>
            <a:off x="8470420" y="1137570"/>
            <a:ext cx="2954689" cy="1477328"/>
          </a:xfrm>
          <a:prstGeom prst="rect">
            <a:avLst/>
          </a:prstGeom>
          <a:noFill/>
        </p:spPr>
        <p:txBody>
          <a:bodyPr wrap="square" rtlCol="0">
            <a:spAutoFit/>
          </a:bodyPr>
          <a:lstStyle/>
          <a:p>
            <a:r>
              <a:rPr lang="en-US" i="1" dirty="0"/>
              <a:t>“…GHG emissions from major </a:t>
            </a:r>
            <a:r>
              <a:rPr lang="en-US" i="1" u="sng" dirty="0"/>
              <a:t>AI-focused</a:t>
            </a:r>
            <a:r>
              <a:rPr lang="en-US" i="1" dirty="0"/>
              <a:t> companies …</a:t>
            </a:r>
            <a:r>
              <a:rPr lang="en-US" b="1" i="1" dirty="0">
                <a:solidFill>
                  <a:srgbClr val="950C32"/>
                </a:solidFill>
              </a:rPr>
              <a:t>rose by an average of 150%</a:t>
            </a:r>
            <a:r>
              <a:rPr lang="en-US" i="1" dirty="0"/>
              <a:t> between 2020 and 2023.” </a:t>
            </a:r>
          </a:p>
        </p:txBody>
      </p:sp>
      <p:sp>
        <p:nvSpPr>
          <p:cNvPr id="4" name="TextBox 3">
            <a:extLst>
              <a:ext uri="{FF2B5EF4-FFF2-40B4-BE49-F238E27FC236}">
                <a16:creationId xmlns:a16="http://schemas.microsoft.com/office/drawing/2014/main" id="{1E411D3D-F7DD-85A8-8863-EE56B5250145}"/>
              </a:ext>
            </a:extLst>
          </p:cNvPr>
          <p:cNvSpPr txBox="1"/>
          <p:nvPr/>
        </p:nvSpPr>
        <p:spPr>
          <a:xfrm>
            <a:off x="1440370" y="4225751"/>
            <a:ext cx="5085914" cy="1477328"/>
          </a:xfrm>
          <a:prstGeom prst="rect">
            <a:avLst/>
          </a:prstGeom>
          <a:noFill/>
        </p:spPr>
        <p:txBody>
          <a:bodyPr wrap="square" rtlCol="0">
            <a:spAutoFit/>
          </a:bodyPr>
          <a:lstStyle/>
          <a:p>
            <a:r>
              <a:rPr lang="en-US" i="1" dirty="0"/>
              <a:t>“In 2024, Walmart announced the company has achieved its  </a:t>
            </a:r>
            <a:r>
              <a:rPr lang="en-US" b="1" i="1" dirty="0"/>
              <a:t>Project Gigaton</a:t>
            </a:r>
            <a:r>
              <a:rPr lang="en-US" i="1" dirty="0"/>
              <a:t> goal to reduce, avoid, or sequester 1 gigaton of emissions from its supply chain </a:t>
            </a:r>
            <a:r>
              <a:rPr lang="en-US" i="1" u="sng" dirty="0">
                <a:solidFill>
                  <a:srgbClr val="950C32"/>
                </a:solidFill>
              </a:rPr>
              <a:t>six years earlier than expected</a:t>
            </a:r>
            <a:r>
              <a:rPr lang="en-US" i="1" dirty="0"/>
              <a:t>… equivalent to what Japan emits in a year”</a:t>
            </a:r>
          </a:p>
        </p:txBody>
      </p:sp>
    </p:spTree>
    <p:extLst>
      <p:ext uri="{BB962C8B-B14F-4D97-AF65-F5344CB8AC3E}">
        <p14:creationId xmlns:p14="http://schemas.microsoft.com/office/powerpoint/2010/main" val="150646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6A2AA4-5C08-819F-E118-5BE71FA0E26F}"/>
              </a:ext>
            </a:extLst>
          </p:cNvPr>
          <p:cNvSpPr>
            <a:spLocks noGrp="1"/>
          </p:cNvSpPr>
          <p:nvPr>
            <p:ph type="body" sz="quarter" idx="16"/>
          </p:nvPr>
        </p:nvSpPr>
        <p:spPr>
          <a:xfrm>
            <a:off x="543400" y="598898"/>
            <a:ext cx="6390800" cy="975360"/>
          </a:xfrm>
        </p:spPr>
        <p:txBody>
          <a:bodyPr>
            <a:normAutofit/>
          </a:bodyPr>
          <a:lstStyle/>
          <a:p>
            <a:r>
              <a:rPr kumimoji="0" lang="en-US" sz="3200" b="1" i="0" u="none" strike="noStrike" kern="1200" cap="none" spc="0" normalizeH="0" baseline="0" noProof="0" dirty="0">
                <a:ln>
                  <a:noFill/>
                </a:ln>
                <a:solidFill>
                  <a:srgbClr val="900028"/>
                </a:solidFill>
                <a:effectLst/>
                <a:uLnTx/>
                <a:uFillTx/>
                <a:latin typeface="Century Gothic" panose="020B0502020202020204" pitchFamily="34" charset="0"/>
                <a:ea typeface="+mj-ea"/>
                <a:cs typeface="+mj-cs"/>
              </a:rPr>
              <a:t>Bucket 2 – “The Targets”</a:t>
            </a:r>
            <a:endParaRPr lang="en-US" dirty="0"/>
          </a:p>
        </p:txBody>
      </p:sp>
      <p:sp>
        <p:nvSpPr>
          <p:cNvPr id="6" name="Text Placeholder 7">
            <a:extLst>
              <a:ext uri="{FF2B5EF4-FFF2-40B4-BE49-F238E27FC236}">
                <a16:creationId xmlns:a16="http://schemas.microsoft.com/office/drawing/2014/main" id="{AB9E5652-28DB-D988-4C86-9708C196D419}"/>
              </a:ext>
            </a:extLst>
          </p:cNvPr>
          <p:cNvSpPr>
            <a:spLocks noGrp="1"/>
          </p:cNvSpPr>
          <p:nvPr>
            <p:ph type="body" sz="quarter" idx="18"/>
          </p:nvPr>
        </p:nvSpPr>
        <p:spPr>
          <a:xfrm>
            <a:off x="547688" y="1574258"/>
            <a:ext cx="5394325" cy="4350292"/>
          </a:xfrm>
        </p:spPr>
        <p:txBody>
          <a:bodyPr>
            <a:normAutofit/>
          </a:bodyPr>
          <a:lstStyle/>
          <a:p>
            <a:pPr>
              <a:lnSpc>
                <a:spcPct val="100000"/>
              </a:lnSpc>
            </a:pPr>
            <a:r>
              <a:rPr lang="en-US" altLang="en-US" sz="2400" b="1" dirty="0">
                <a:latin typeface="Franklin Gothic Book" panose="020B0503020102020204" pitchFamily="34" charset="0"/>
              </a:rPr>
              <a:t>Two example sectors in Alabama that have notable GHG emissions are pressured by Stakeholders such as:</a:t>
            </a:r>
          </a:p>
          <a:p>
            <a:pPr marL="342900" indent="-342900">
              <a:lnSpc>
                <a:spcPct val="100000"/>
              </a:lnSpc>
              <a:buFont typeface="Arial" panose="020B0604020202020204" pitchFamily="34" charset="0"/>
              <a:buChar char="•"/>
            </a:pPr>
            <a:r>
              <a:rPr lang="en-US" altLang="en-US" sz="2400" b="1" dirty="0">
                <a:solidFill>
                  <a:srgbClr val="950C32"/>
                </a:solidFill>
                <a:latin typeface="Franklin Gothic Book" panose="020B0503020102020204" pitchFamily="34" charset="0"/>
              </a:rPr>
              <a:t>Meat and Livestock Industry</a:t>
            </a:r>
          </a:p>
          <a:p>
            <a:pPr marL="622330" lvl="2" indent="0">
              <a:buNone/>
            </a:pPr>
            <a:r>
              <a:rPr lang="en-US" altLang="en-US" sz="1796" b="1" dirty="0">
                <a:latin typeface="Franklin Gothic Book" panose="020B0503020102020204" pitchFamily="34" charset="0"/>
              </a:rPr>
              <a:t>Accounts for more than </a:t>
            </a:r>
            <a:r>
              <a:rPr lang="en-US" altLang="en-US" sz="1796" b="1" dirty="0">
                <a:solidFill>
                  <a:srgbClr val="950C32"/>
                </a:solidFill>
                <a:latin typeface="Franklin Gothic Book" panose="020B0503020102020204" pitchFamily="34" charset="0"/>
              </a:rPr>
              <a:t>14% of CO2 </a:t>
            </a:r>
            <a:r>
              <a:rPr lang="en-US" altLang="en-US" sz="1796" b="1" dirty="0">
                <a:latin typeface="Franklin Gothic Book" panose="020B0503020102020204" pitchFamily="34" charset="0"/>
              </a:rPr>
              <a:t>emissions globally</a:t>
            </a:r>
          </a:p>
          <a:p>
            <a:pPr marL="622330" lvl="2" indent="0">
              <a:buNone/>
            </a:pPr>
            <a:r>
              <a:rPr lang="en-US" altLang="en-US" sz="1796" b="1" dirty="0">
                <a:latin typeface="Franklin Gothic Book" panose="020B0503020102020204" pitchFamily="34" charset="0"/>
              </a:rPr>
              <a:t>Sensitivity to animal care</a:t>
            </a:r>
            <a:endParaRPr lang="en-US" altLang="en-US" sz="2196" b="1" dirty="0">
              <a:latin typeface="Franklin Gothic Book" panose="020B0503020102020204" pitchFamily="34" charset="0"/>
            </a:endParaRPr>
          </a:p>
          <a:p>
            <a:pPr marL="342900" indent="-342900">
              <a:lnSpc>
                <a:spcPct val="100000"/>
              </a:lnSpc>
              <a:buFont typeface="Arial" panose="020B0604020202020204" pitchFamily="34" charset="0"/>
              <a:buChar char="•"/>
            </a:pPr>
            <a:r>
              <a:rPr lang="en-US" altLang="en-US" sz="2400" b="1" dirty="0">
                <a:solidFill>
                  <a:srgbClr val="950C32"/>
                </a:solidFill>
                <a:latin typeface="Franklin Gothic Book" panose="020B0503020102020204" pitchFamily="34" charset="0"/>
              </a:rPr>
              <a:t>Steel Industry</a:t>
            </a:r>
          </a:p>
          <a:p>
            <a:pPr marL="622330" lvl="2" indent="0">
              <a:buNone/>
            </a:pPr>
            <a:r>
              <a:rPr lang="en-US" altLang="en-US" sz="1796" b="1" dirty="0">
                <a:latin typeface="Franklin Gothic Book" panose="020B0503020102020204" pitchFamily="34" charset="0"/>
              </a:rPr>
              <a:t>Accounts for more than </a:t>
            </a:r>
            <a:r>
              <a:rPr lang="en-US" altLang="en-US" sz="1796" b="1" dirty="0">
                <a:solidFill>
                  <a:srgbClr val="950C32"/>
                </a:solidFill>
                <a:latin typeface="Franklin Gothic Book" panose="020B0503020102020204" pitchFamily="34" charset="0"/>
              </a:rPr>
              <a:t>7% of CO2 </a:t>
            </a:r>
            <a:r>
              <a:rPr lang="en-US" altLang="en-US" sz="1796" b="1" dirty="0">
                <a:latin typeface="Franklin Gothic Book" panose="020B0503020102020204" pitchFamily="34" charset="0"/>
              </a:rPr>
              <a:t>emissions globally</a:t>
            </a:r>
          </a:p>
          <a:p>
            <a:pPr marL="654065" lvl="1" indent="-342900">
              <a:buFont typeface="Arial" panose="020B0604020202020204" pitchFamily="34" charset="0"/>
              <a:buChar char="•"/>
            </a:pPr>
            <a:endParaRPr lang="en-US" altLang="en-US" sz="2536" b="1" dirty="0">
              <a:latin typeface="Franklin Gothic Book" panose="020B0503020102020204" pitchFamily="34" charset="0"/>
            </a:endParaRPr>
          </a:p>
        </p:txBody>
      </p:sp>
      <p:sp>
        <p:nvSpPr>
          <p:cNvPr id="7" name="Text Placeholder 7">
            <a:extLst>
              <a:ext uri="{FF2B5EF4-FFF2-40B4-BE49-F238E27FC236}">
                <a16:creationId xmlns:a16="http://schemas.microsoft.com/office/drawing/2014/main" id="{24AB1D81-DCF7-68FE-FF14-C2E5AF2BA2D0}"/>
              </a:ext>
            </a:extLst>
          </p:cNvPr>
          <p:cNvSpPr>
            <a:spLocks noGrp="1"/>
          </p:cNvSpPr>
          <p:nvPr>
            <p:ph type="body" sz="quarter" idx="19"/>
          </p:nvPr>
        </p:nvSpPr>
        <p:spPr>
          <a:xfrm>
            <a:off x="6438900" y="1086578"/>
            <a:ext cx="5205412" cy="2362200"/>
          </a:xfrm>
          <a:solidFill>
            <a:schemeClr val="bg1">
              <a:lumMod val="95000"/>
            </a:schemeClr>
          </a:solidFill>
          <a:ln>
            <a:solidFill>
              <a:srgbClr val="950C32"/>
            </a:solidFill>
          </a:ln>
        </p:spPr>
        <p:txBody>
          <a:bodyPr>
            <a:normAutofit/>
          </a:bodyPr>
          <a:lstStyle/>
          <a:p>
            <a:pPr>
              <a:lnSpc>
                <a:spcPct val="100000"/>
              </a:lnSpc>
            </a:pPr>
            <a:r>
              <a:rPr lang="en-US" altLang="en-US" sz="1800" b="1" dirty="0">
                <a:solidFill>
                  <a:srgbClr val="950C32"/>
                </a:solidFill>
                <a:latin typeface="Franklin Gothic Book" panose="020B0503020102020204" pitchFamily="34" charset="0"/>
              </a:rPr>
              <a:t>Stakeholder pressures include:</a:t>
            </a:r>
          </a:p>
          <a:p>
            <a:pPr marL="285750" indent="-285750">
              <a:lnSpc>
                <a:spcPct val="100000"/>
              </a:lnSpc>
              <a:buFont typeface="Arial" panose="020B0604020202020204" pitchFamily="34" charset="0"/>
              <a:buChar char="•"/>
            </a:pPr>
            <a:r>
              <a:rPr lang="en-US" altLang="en-US" sz="1800" dirty="0">
                <a:latin typeface="Franklin Gothic Book" panose="020B0503020102020204" pitchFamily="34" charset="0"/>
              </a:rPr>
              <a:t>Environmental Advocacy /Public Awareness    (i.e. animal care sensitivity)</a:t>
            </a:r>
          </a:p>
          <a:p>
            <a:pPr marL="285750" indent="-285750">
              <a:lnSpc>
                <a:spcPct val="100000"/>
              </a:lnSpc>
              <a:buFont typeface="Arial" panose="020B0604020202020204" pitchFamily="34" charset="0"/>
              <a:buChar char="•"/>
            </a:pPr>
            <a:r>
              <a:rPr lang="en-US" altLang="en-US" sz="1800" dirty="0">
                <a:latin typeface="Franklin Gothic Book" panose="020B0503020102020204" pitchFamily="34" charset="0"/>
              </a:rPr>
              <a:t>Consumer behavior (</a:t>
            </a:r>
            <a:r>
              <a:rPr lang="en-US" altLang="en-US" sz="1800" dirty="0" err="1">
                <a:latin typeface="Franklin Gothic Book" panose="020B0503020102020204" pitchFamily="34" charset="0"/>
              </a:rPr>
              <a:t>i.e</a:t>
            </a:r>
            <a:r>
              <a:rPr lang="en-US" altLang="en-US" sz="1800" dirty="0">
                <a:latin typeface="Franklin Gothic Book" panose="020B0503020102020204" pitchFamily="34" charset="0"/>
              </a:rPr>
              <a:t> meat alternatives)</a:t>
            </a:r>
          </a:p>
          <a:p>
            <a:pPr marL="285750" indent="-285750">
              <a:lnSpc>
                <a:spcPct val="100000"/>
              </a:lnSpc>
              <a:buFont typeface="Arial" panose="020B0604020202020204" pitchFamily="34" charset="0"/>
              <a:buChar char="•"/>
            </a:pPr>
            <a:r>
              <a:rPr lang="en-US" altLang="en-US" sz="1800" dirty="0">
                <a:latin typeface="Franklin Gothic Book" panose="020B0503020102020204" pitchFamily="34" charset="0"/>
              </a:rPr>
              <a:t>Increasing Regulations (CAFO, stormwater runoff)</a:t>
            </a:r>
          </a:p>
          <a:p>
            <a:pPr marL="285750" indent="-285750">
              <a:lnSpc>
                <a:spcPct val="100000"/>
              </a:lnSpc>
              <a:buFont typeface="Arial" panose="020B0604020202020204" pitchFamily="34" charset="0"/>
              <a:buChar char="•"/>
            </a:pPr>
            <a:r>
              <a:rPr lang="en-US" altLang="en-US" sz="1800" dirty="0">
                <a:latin typeface="Franklin Gothic Book" panose="020B0503020102020204" pitchFamily="34" charset="0"/>
              </a:rPr>
              <a:t>Investor Demand</a:t>
            </a:r>
          </a:p>
          <a:p>
            <a:pPr marL="285750" indent="-285750">
              <a:lnSpc>
                <a:spcPct val="100000"/>
              </a:lnSpc>
              <a:buFont typeface="Arial" panose="020B0604020202020204" pitchFamily="34" charset="0"/>
              <a:buChar char="•"/>
            </a:pPr>
            <a:endParaRPr lang="en-US" altLang="en-US" sz="1796" b="1" dirty="0">
              <a:latin typeface="Franklin Gothic Book" panose="020B0503020102020204" pitchFamily="34" charset="0"/>
            </a:endParaRPr>
          </a:p>
          <a:p>
            <a:pPr marL="654065" lvl="1" indent="-342900">
              <a:buFont typeface="Arial" panose="020B0604020202020204" pitchFamily="34" charset="0"/>
              <a:buChar char="•"/>
            </a:pPr>
            <a:endParaRPr lang="en-US" altLang="en-US" sz="2536" b="1" dirty="0">
              <a:latin typeface="Franklin Gothic Book" panose="020B0503020102020204" pitchFamily="34" charset="0"/>
            </a:endParaRPr>
          </a:p>
        </p:txBody>
      </p:sp>
      <p:pic>
        <p:nvPicPr>
          <p:cNvPr id="2054" name="Picture 6" descr="Thumbnail Image A surreal and imaginative image of a cow eating steel, with the cow chewing on metal beams or steel rods in a grassy field, blending realism with fantasy. The cow looks content and natural despite the unusual diet. Bright daylight, blue sky, and a whimsical tone.">
            <a:extLst>
              <a:ext uri="{FF2B5EF4-FFF2-40B4-BE49-F238E27FC236}">
                <a16:creationId xmlns:a16="http://schemas.microsoft.com/office/drawing/2014/main" id="{CE5B6362-BCE9-AE16-DAAB-811C4C50B1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3749404"/>
            <a:ext cx="2590800" cy="25908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E4B4BB1-56F5-BCAD-5F5F-811E520B5AC1}"/>
              </a:ext>
            </a:extLst>
          </p:cNvPr>
          <p:cNvSpPr txBox="1"/>
          <p:nvPr/>
        </p:nvSpPr>
        <p:spPr>
          <a:xfrm rot="554053">
            <a:off x="8114108" y="6186310"/>
            <a:ext cx="1854994" cy="276999"/>
          </a:xfrm>
          <a:prstGeom prst="rect">
            <a:avLst/>
          </a:prstGeom>
          <a:noFill/>
        </p:spPr>
        <p:txBody>
          <a:bodyPr wrap="square" rtlCol="0">
            <a:spAutoFit/>
          </a:bodyPr>
          <a:lstStyle/>
          <a:p>
            <a:r>
              <a:rPr lang="en-US" sz="1200" dirty="0"/>
              <a:t>Image courtesy of AI</a:t>
            </a:r>
          </a:p>
        </p:txBody>
      </p:sp>
    </p:spTree>
    <p:extLst>
      <p:ext uri="{BB962C8B-B14F-4D97-AF65-F5344CB8AC3E}">
        <p14:creationId xmlns:p14="http://schemas.microsoft.com/office/powerpoint/2010/main" val="2567910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73F0C7-D454-5300-2E77-82BA4D0CD481}"/>
              </a:ext>
            </a:extLst>
          </p:cNvPr>
          <p:cNvSpPr>
            <a:spLocks noGrp="1"/>
          </p:cNvSpPr>
          <p:nvPr>
            <p:ph type="title"/>
          </p:nvPr>
        </p:nvSpPr>
        <p:spPr>
          <a:xfrm>
            <a:off x="2895600" y="2768600"/>
            <a:ext cx="8596668" cy="1320800"/>
          </a:xfrm>
        </p:spPr>
        <p:txBody>
          <a:bodyPr/>
          <a:lstStyle/>
          <a:p>
            <a:r>
              <a:rPr lang="en-US" dirty="0"/>
              <a:t>Sustainability Drivers</a:t>
            </a:r>
            <a:br>
              <a:rPr lang="en-US" dirty="0"/>
            </a:br>
            <a:r>
              <a:rPr lang="en-US" dirty="0"/>
              <a:t>Bucket 3 – “The Regulated”</a:t>
            </a:r>
          </a:p>
        </p:txBody>
      </p:sp>
    </p:spTree>
    <p:extLst>
      <p:ext uri="{BB962C8B-B14F-4D97-AF65-F5344CB8AC3E}">
        <p14:creationId xmlns:p14="http://schemas.microsoft.com/office/powerpoint/2010/main" val="1587046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B60011-82B4-EB1B-C757-3DD2EED67950}"/>
              </a:ext>
            </a:extLst>
          </p:cNvPr>
          <p:cNvSpPr>
            <a:spLocks noGrp="1"/>
          </p:cNvSpPr>
          <p:nvPr>
            <p:ph sz="quarter" idx="17"/>
          </p:nvPr>
        </p:nvSpPr>
        <p:spPr>
          <a:xfrm>
            <a:off x="468498" y="1330140"/>
            <a:ext cx="4457584" cy="4444869"/>
          </a:xfrm>
        </p:spPr>
        <p:txBody>
          <a:bodyPr vert="horz" lIns="0" tIns="30175" rIns="0" bIns="30175" rtlCol="0" anchor="t">
            <a:normAutofit lnSpcReduction="10000"/>
          </a:bodyPr>
          <a:lstStyle/>
          <a:p>
            <a:pPr marL="0" lvl="1" indent="0">
              <a:buNone/>
            </a:pPr>
            <a:r>
              <a:rPr lang="en-US" sz="1800" b="1" dirty="0">
                <a:solidFill>
                  <a:schemeClr val="tx1">
                    <a:lumMod val="65000"/>
                    <a:lumOff val="35000"/>
                  </a:schemeClr>
                </a:solidFill>
                <a:latin typeface="+mj-lt"/>
                <a:cs typeface="Segoe UI"/>
              </a:rPr>
              <a:t>Evolving from </a:t>
            </a:r>
            <a:r>
              <a:rPr lang="en-US" sz="1800" b="1" i="1" dirty="0">
                <a:solidFill>
                  <a:schemeClr val="tx1">
                    <a:lumMod val="65000"/>
                    <a:lumOff val="35000"/>
                  </a:schemeClr>
                </a:solidFill>
                <a:latin typeface="+mj-lt"/>
                <a:cs typeface="Segoe UI"/>
              </a:rPr>
              <a:t>voluntary to mandatory </a:t>
            </a:r>
            <a:endParaRPr lang="en-US" sz="1400" b="1" dirty="0">
              <a:solidFill>
                <a:schemeClr val="tx1">
                  <a:lumMod val="65000"/>
                  <a:lumOff val="35000"/>
                </a:schemeClr>
              </a:solidFill>
              <a:latin typeface="+mj-lt"/>
              <a:cs typeface="Segoe UI"/>
            </a:endParaRPr>
          </a:p>
          <a:p>
            <a:pPr marL="151714" lvl="1" indent="-151714"/>
            <a:r>
              <a:rPr lang="en-US" sz="1400" dirty="0">
                <a:solidFill>
                  <a:srgbClr val="900028"/>
                </a:solidFill>
                <a:latin typeface="Franklin Gothic Demi" panose="020B0703020102020204" pitchFamily="34" charset="0"/>
                <a:cs typeface="Segoe UI"/>
              </a:rPr>
              <a:t>constellation</a:t>
            </a:r>
            <a:r>
              <a:rPr lang="en-US" sz="1400" dirty="0">
                <a:solidFill>
                  <a:schemeClr val="accent5">
                    <a:lumMod val="75000"/>
                  </a:schemeClr>
                </a:solidFill>
                <a:latin typeface="Franklin Gothic Demi" panose="020B0703020102020204" pitchFamily="34" charset="0"/>
                <a:cs typeface="Segoe UI"/>
              </a:rPr>
              <a:t> </a:t>
            </a:r>
            <a:r>
              <a:rPr lang="en-US" sz="1400" dirty="0">
                <a:solidFill>
                  <a:schemeClr val="tx1">
                    <a:lumMod val="65000"/>
                    <a:lumOff val="35000"/>
                  </a:schemeClr>
                </a:solidFill>
                <a:latin typeface="+mn-lt"/>
                <a:cs typeface="Segoe UI"/>
              </a:rPr>
              <a:t>of accounting frameworks &amp; standards, global &amp; corporate goals, investor-focused raters/rankers, and now regulations for mandatory corporate reporting. </a:t>
            </a:r>
          </a:p>
          <a:p>
            <a:pPr marL="305737" lvl="2" indent="-151714"/>
            <a:endParaRPr lang="en-US" sz="1268" dirty="0">
              <a:solidFill>
                <a:schemeClr val="tx1">
                  <a:lumMod val="65000"/>
                  <a:lumOff val="35000"/>
                </a:schemeClr>
              </a:solidFill>
              <a:latin typeface="+mn-lt"/>
              <a:cs typeface="Segoe UI"/>
            </a:endParaRPr>
          </a:p>
          <a:p>
            <a:pPr marL="0" marR="0" lvl="1" indent="0" algn="l" defTabSz="457200" rtl="0" eaLnBrk="1" fontAlgn="auto" latinLnBrk="0" hangingPunct="1">
              <a:lnSpc>
                <a:spcPct val="100000"/>
              </a:lnSpc>
              <a:spcBef>
                <a:spcPts val="792"/>
              </a:spcBef>
              <a:spcAft>
                <a:spcPts val="0"/>
              </a:spcAft>
              <a:buClr>
                <a:prstClr val="black">
                  <a:lumMod val="75000"/>
                  <a:lumOff val="25000"/>
                </a:prstClr>
              </a:buClr>
              <a:buSzPct val="120000"/>
              <a:buFont typeface="Arial" panose="020B0604020202020204" pitchFamily="34" charset="0"/>
              <a:buNone/>
              <a:tabLst/>
              <a:defRPr/>
            </a:pPr>
            <a:r>
              <a:rPr kumimoji="0" lang="en-US" sz="1800" b="1" i="1" u="none" strike="noStrike" kern="1200" cap="none" spc="0" normalizeH="0" baseline="0" noProof="0" dirty="0">
                <a:ln>
                  <a:noFill/>
                </a:ln>
                <a:solidFill>
                  <a:prstClr val="black">
                    <a:lumMod val="65000"/>
                    <a:lumOff val="35000"/>
                  </a:prstClr>
                </a:solidFill>
                <a:effectLst/>
                <a:uLnTx/>
                <a:uFillTx/>
                <a:latin typeface="Century Gothic"/>
                <a:ea typeface="+mn-ea"/>
                <a:cs typeface="Segoe UI"/>
              </a:rPr>
              <a:t>Requirements beyond the EU, UK</a:t>
            </a:r>
          </a:p>
          <a:p>
            <a:pPr marL="151714" marR="0" lvl="1" indent="-151714" algn="l" defTabSz="457200" rtl="0" eaLnBrk="1" fontAlgn="auto" latinLnBrk="0" hangingPunct="1">
              <a:lnSpc>
                <a:spcPct val="100000"/>
              </a:lnSpc>
              <a:spcBef>
                <a:spcPts val="792"/>
              </a:spcBef>
              <a:spcAft>
                <a:spcPts val="0"/>
              </a:spcAft>
              <a:buClr>
                <a:prstClr val="black">
                  <a:lumMod val="75000"/>
                  <a:lumOff val="25000"/>
                </a:prstClr>
              </a:buClr>
              <a:buSzPct val="120000"/>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Franklin Gothic Book"/>
                <a:ea typeface="+mn-ea"/>
                <a:cs typeface="Segoe UI"/>
              </a:rPr>
              <a:t>Australia, Brazil, Canada, Mexico, China, Japan, Singapore, UAE, Mexico and Hong Kong have also adopted or are in the process of adopting similar requirements. </a:t>
            </a:r>
          </a:p>
          <a:p>
            <a:pPr marL="151714" marR="0" lvl="1" indent="-151714" algn="l" defTabSz="457200" rtl="0" eaLnBrk="1" fontAlgn="auto" latinLnBrk="0" hangingPunct="1">
              <a:lnSpc>
                <a:spcPct val="100000"/>
              </a:lnSpc>
              <a:spcBef>
                <a:spcPts val="792"/>
              </a:spcBef>
              <a:spcAft>
                <a:spcPts val="0"/>
              </a:spcAft>
              <a:buClr>
                <a:prstClr val="black">
                  <a:lumMod val="75000"/>
                  <a:lumOff val="25000"/>
                </a:prstClr>
              </a:buClr>
              <a:buSzPct val="120000"/>
              <a:buFont typeface="Arial" panose="020B0604020202020204" pitchFamily="34" charset="0"/>
              <a:buChar char="•"/>
              <a:tabLst/>
              <a:defRPr/>
            </a:pPr>
            <a:r>
              <a:rPr kumimoji="0" lang="en-US" sz="1400" b="0" i="0" u="sng" strike="noStrike" kern="1200" cap="none" spc="0" normalizeH="0" baseline="0" noProof="0" dirty="0">
                <a:ln>
                  <a:noFill/>
                </a:ln>
                <a:solidFill>
                  <a:prstClr val="black">
                    <a:lumMod val="65000"/>
                    <a:lumOff val="35000"/>
                  </a:prstClr>
                </a:solidFill>
                <a:effectLst/>
                <a:uLnTx/>
                <a:uFillTx/>
                <a:latin typeface="Franklin Gothic Book"/>
                <a:ea typeface="+mn-ea"/>
                <a:cs typeface="Segoe UI"/>
              </a:rPr>
              <a:t>For example</a:t>
            </a:r>
            <a:r>
              <a:rPr kumimoji="0" lang="en-US" sz="1400" b="0" i="0" u="none" strike="noStrike" kern="1200" cap="none" spc="0" normalizeH="0" baseline="0" noProof="0" dirty="0">
                <a:ln>
                  <a:noFill/>
                </a:ln>
                <a:solidFill>
                  <a:prstClr val="black">
                    <a:lumMod val="65000"/>
                    <a:lumOff val="35000"/>
                  </a:prstClr>
                </a:solidFill>
                <a:effectLst/>
                <a:uLnTx/>
                <a:uFillTx/>
                <a:latin typeface="Franklin Gothic Book"/>
                <a:ea typeface="+mn-ea"/>
                <a:cs typeface="Segoe UI"/>
              </a:rPr>
              <a:t>, </a:t>
            </a:r>
            <a:r>
              <a:rPr kumimoji="0" lang="en-US" sz="1400" b="1" i="0" u="none" strike="noStrike" kern="1200" cap="none" spc="0" normalizeH="0" baseline="0" noProof="0" dirty="0">
                <a:ln>
                  <a:noFill/>
                </a:ln>
                <a:solidFill>
                  <a:srgbClr val="A83857"/>
                </a:solidFill>
                <a:effectLst/>
                <a:uLnTx/>
                <a:uFillTx/>
                <a:latin typeface="Franklin Gothic Book"/>
                <a:ea typeface="+mn-ea"/>
                <a:cs typeface="Segoe UI"/>
              </a:rPr>
              <a:t>+23,000 </a:t>
            </a:r>
            <a:r>
              <a:rPr kumimoji="0" lang="en-US" sz="1400" b="0" i="0" u="none" strike="noStrike" kern="1200" cap="none" spc="0" normalizeH="0" baseline="0" noProof="0" dirty="0">
                <a:ln>
                  <a:noFill/>
                </a:ln>
                <a:solidFill>
                  <a:prstClr val="black">
                    <a:lumMod val="65000"/>
                    <a:lumOff val="35000"/>
                  </a:prstClr>
                </a:solidFill>
                <a:effectLst/>
                <a:uLnTx/>
                <a:uFillTx/>
                <a:latin typeface="Franklin Gothic Book"/>
                <a:ea typeface="+mn-ea"/>
                <a:cs typeface="Segoe UI"/>
              </a:rPr>
              <a:t>companies are reporting thru CDP</a:t>
            </a:r>
          </a:p>
          <a:p>
            <a:pPr marL="0" lvl="1" indent="0">
              <a:buNone/>
            </a:pPr>
            <a:endParaRPr lang="en-US" sz="1800" b="1" i="1" dirty="0">
              <a:solidFill>
                <a:schemeClr val="tx1">
                  <a:lumMod val="65000"/>
                  <a:lumOff val="35000"/>
                </a:schemeClr>
              </a:solidFill>
              <a:latin typeface="+mj-lt"/>
              <a:cs typeface="Segoe UI"/>
            </a:endParaRPr>
          </a:p>
          <a:p>
            <a:pPr marL="0" lvl="1" indent="0">
              <a:buNone/>
            </a:pPr>
            <a:r>
              <a:rPr lang="en-US" sz="1800" b="1" i="1" dirty="0">
                <a:solidFill>
                  <a:schemeClr val="tx1">
                    <a:lumMod val="65000"/>
                    <a:lumOff val="35000"/>
                  </a:schemeClr>
                </a:solidFill>
                <a:latin typeface="+mj-lt"/>
                <a:cs typeface="Segoe UI"/>
              </a:rPr>
              <a:t>California Climate Disclosure </a:t>
            </a:r>
          </a:p>
          <a:p>
            <a:pPr marL="151714" lvl="1" indent="-151714"/>
            <a:r>
              <a:rPr lang="en-US" sz="1400" dirty="0">
                <a:solidFill>
                  <a:schemeClr val="tx1">
                    <a:lumMod val="65000"/>
                    <a:lumOff val="35000"/>
                  </a:schemeClr>
                </a:solidFill>
                <a:latin typeface="+mn-lt"/>
                <a:cs typeface="Segoe UI"/>
              </a:rPr>
              <a:t>Now: 5 states have proposed legislation</a:t>
            </a:r>
          </a:p>
          <a:p>
            <a:pPr marL="305737" lvl="2" indent="-151714"/>
            <a:r>
              <a:rPr lang="en-US" sz="1268" dirty="0">
                <a:solidFill>
                  <a:schemeClr val="tx1">
                    <a:lumMod val="65000"/>
                    <a:lumOff val="35000"/>
                  </a:schemeClr>
                </a:solidFill>
                <a:latin typeface="+mn-lt"/>
                <a:cs typeface="Segoe UI"/>
              </a:rPr>
              <a:t>WA, NY, IL, CO – Corporate GHG Emissions Reporting</a:t>
            </a:r>
          </a:p>
          <a:p>
            <a:pPr marL="305737" lvl="2" indent="-151714"/>
            <a:r>
              <a:rPr lang="en-US" sz="1268" dirty="0">
                <a:solidFill>
                  <a:schemeClr val="tx1">
                    <a:lumMod val="65000"/>
                    <a:lumOff val="35000"/>
                  </a:schemeClr>
                </a:solidFill>
                <a:latin typeface="+mn-lt"/>
                <a:cs typeface="Segoe UI"/>
              </a:rPr>
              <a:t>NY and MN – Corporate Risk Disclosure</a:t>
            </a:r>
          </a:p>
          <a:p>
            <a:pPr marL="0" lvl="1" indent="0">
              <a:buNone/>
            </a:pPr>
            <a:endParaRPr lang="en-US" sz="1800" i="1" dirty="0">
              <a:solidFill>
                <a:schemeClr val="tx1">
                  <a:lumMod val="65000"/>
                  <a:lumOff val="35000"/>
                </a:schemeClr>
              </a:solidFill>
              <a:latin typeface="+mn-lt"/>
              <a:cs typeface="Segoe UI"/>
            </a:endParaRPr>
          </a:p>
          <a:p>
            <a:pPr marL="151714" lvl="1" indent="-151714"/>
            <a:endParaRPr lang="en-US" sz="1056" dirty="0">
              <a:latin typeface="Segoe UI"/>
              <a:cs typeface="Segoe UI"/>
            </a:endParaRPr>
          </a:p>
        </p:txBody>
      </p:sp>
      <p:grpSp>
        <p:nvGrpSpPr>
          <p:cNvPr id="16" name="Group 15">
            <a:extLst>
              <a:ext uri="{FF2B5EF4-FFF2-40B4-BE49-F238E27FC236}">
                <a16:creationId xmlns:a16="http://schemas.microsoft.com/office/drawing/2014/main" id="{D0931843-E418-4BE4-9293-2ED1CDF81D4F}"/>
              </a:ext>
            </a:extLst>
          </p:cNvPr>
          <p:cNvGrpSpPr/>
          <p:nvPr/>
        </p:nvGrpSpPr>
        <p:grpSpPr>
          <a:xfrm>
            <a:off x="5059852" y="1121499"/>
            <a:ext cx="6488321" cy="5100793"/>
            <a:chOff x="4941679" y="1456251"/>
            <a:chExt cx="5051155" cy="3970965"/>
          </a:xfrm>
        </p:grpSpPr>
        <p:sp>
          <p:nvSpPr>
            <p:cNvPr id="4" name="Rectangle 3">
              <a:extLst>
                <a:ext uri="{FF2B5EF4-FFF2-40B4-BE49-F238E27FC236}">
                  <a16:creationId xmlns:a16="http://schemas.microsoft.com/office/drawing/2014/main" id="{4E1CEBD6-E540-FC2F-5FA6-9A8CFFE6DFCF}"/>
                </a:ext>
              </a:extLst>
            </p:cNvPr>
            <p:cNvSpPr/>
            <p:nvPr/>
          </p:nvSpPr>
          <p:spPr>
            <a:xfrm>
              <a:off x="5617399" y="1766458"/>
              <a:ext cx="1663200" cy="1663200"/>
            </a:xfrm>
            <a:prstGeom prst="rect">
              <a:avLst/>
            </a:prstGeom>
            <a:gradFill flip="none" rotWithShape="1">
              <a:gsLst>
                <a:gs pos="0">
                  <a:srgbClr val="92D050"/>
                </a:gs>
                <a:gs pos="66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528"/>
                </a:spcBef>
              </a:pPr>
              <a:endParaRPr lang="en-CA" sz="924" err="1">
                <a:solidFill>
                  <a:schemeClr val="bg1"/>
                </a:solidFill>
              </a:endParaRPr>
            </a:p>
          </p:txBody>
        </p:sp>
        <p:sp>
          <p:nvSpPr>
            <p:cNvPr id="6" name="Rectangle 5">
              <a:extLst>
                <a:ext uri="{FF2B5EF4-FFF2-40B4-BE49-F238E27FC236}">
                  <a16:creationId xmlns:a16="http://schemas.microsoft.com/office/drawing/2014/main" id="{BA3DCEA0-8A76-23D8-2E73-B7A4B1AFC060}"/>
                </a:ext>
              </a:extLst>
            </p:cNvPr>
            <p:cNvSpPr/>
            <p:nvPr/>
          </p:nvSpPr>
          <p:spPr>
            <a:xfrm rot="5400000">
              <a:off x="7280599" y="1765798"/>
              <a:ext cx="1663200" cy="1663200"/>
            </a:xfrm>
            <a:prstGeom prst="rect">
              <a:avLst/>
            </a:prstGeom>
            <a:gradFill flip="none" rotWithShape="1">
              <a:gsLst>
                <a:gs pos="0">
                  <a:schemeClr val="accent6"/>
                </a:gs>
                <a:gs pos="66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528"/>
                </a:spcBef>
              </a:pPr>
              <a:endParaRPr lang="en-CA" sz="924" dirty="0">
                <a:solidFill>
                  <a:schemeClr val="accent6"/>
                </a:solidFill>
                <a:highlight>
                  <a:srgbClr val="8BAA00"/>
                </a:highlight>
              </a:endParaRPr>
            </a:p>
          </p:txBody>
        </p:sp>
        <p:sp>
          <p:nvSpPr>
            <p:cNvPr id="7" name="Rectangle 6">
              <a:extLst>
                <a:ext uri="{FF2B5EF4-FFF2-40B4-BE49-F238E27FC236}">
                  <a16:creationId xmlns:a16="http://schemas.microsoft.com/office/drawing/2014/main" id="{083464CE-9575-89C5-0F34-5BFDF28C65B3}"/>
                </a:ext>
              </a:extLst>
            </p:cNvPr>
            <p:cNvSpPr/>
            <p:nvPr/>
          </p:nvSpPr>
          <p:spPr>
            <a:xfrm rot="10800000">
              <a:off x="7288255" y="3436655"/>
              <a:ext cx="1663200" cy="1663200"/>
            </a:xfrm>
            <a:prstGeom prst="rect">
              <a:avLst/>
            </a:prstGeom>
            <a:gradFill flip="none" rotWithShape="1">
              <a:gsLst>
                <a:gs pos="0">
                  <a:srgbClr val="57A994"/>
                </a:gs>
                <a:gs pos="66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528"/>
                </a:spcBef>
              </a:pPr>
              <a:endParaRPr lang="en-CA" sz="924" err="1">
                <a:solidFill>
                  <a:schemeClr val="bg1"/>
                </a:solidFill>
              </a:endParaRPr>
            </a:p>
          </p:txBody>
        </p:sp>
        <p:sp>
          <p:nvSpPr>
            <p:cNvPr id="8" name="Rectangle 7">
              <a:extLst>
                <a:ext uri="{FF2B5EF4-FFF2-40B4-BE49-F238E27FC236}">
                  <a16:creationId xmlns:a16="http://schemas.microsoft.com/office/drawing/2014/main" id="{11D3EC53-EA02-E63C-B0F8-AFEB92B49ADB}"/>
                </a:ext>
              </a:extLst>
            </p:cNvPr>
            <p:cNvSpPr/>
            <p:nvPr/>
          </p:nvSpPr>
          <p:spPr>
            <a:xfrm rot="16200000">
              <a:off x="5611465" y="3434936"/>
              <a:ext cx="1675074" cy="1663200"/>
            </a:xfrm>
            <a:prstGeom prst="rect">
              <a:avLst/>
            </a:prstGeom>
            <a:gradFill flip="none" rotWithShape="1">
              <a:gsLst>
                <a:gs pos="0">
                  <a:schemeClr val="accent5">
                    <a:lumMod val="75000"/>
                  </a:schemeClr>
                </a:gs>
                <a:gs pos="66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528"/>
                </a:spcBef>
              </a:pPr>
              <a:endParaRPr lang="en-CA" sz="924" err="1">
                <a:solidFill>
                  <a:schemeClr val="bg1"/>
                </a:solidFill>
              </a:endParaRPr>
            </a:p>
          </p:txBody>
        </p:sp>
        <p:cxnSp>
          <p:nvCxnSpPr>
            <p:cNvPr id="32" name="Straight Connector 31">
              <a:extLst>
                <a:ext uri="{FF2B5EF4-FFF2-40B4-BE49-F238E27FC236}">
                  <a16:creationId xmlns:a16="http://schemas.microsoft.com/office/drawing/2014/main" id="{AC6D2B13-2E87-EC1F-52C5-49F653476CB5}"/>
                </a:ext>
              </a:extLst>
            </p:cNvPr>
            <p:cNvCxnSpPr>
              <a:cxnSpLocks/>
            </p:cNvCxnSpPr>
            <p:nvPr/>
          </p:nvCxnSpPr>
          <p:spPr>
            <a:xfrm>
              <a:off x="7284432" y="1936594"/>
              <a:ext cx="0" cy="298734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574EB3-0E98-7BA4-852C-5B05EBA5ADA5}"/>
                </a:ext>
              </a:extLst>
            </p:cNvPr>
            <p:cNvCxnSpPr>
              <a:cxnSpLocks/>
            </p:cNvCxnSpPr>
            <p:nvPr/>
          </p:nvCxnSpPr>
          <p:spPr>
            <a:xfrm flipH="1">
              <a:off x="5644200" y="3430262"/>
              <a:ext cx="3280464" cy="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37" name="Picture 6" descr="Carbon Disclosure Project - Wikipedia">
              <a:extLst>
                <a:ext uri="{FF2B5EF4-FFF2-40B4-BE49-F238E27FC236}">
                  <a16:creationId xmlns:a16="http://schemas.microsoft.com/office/drawing/2014/main" id="{7D9058C9-70DC-9670-D97C-0F445731DA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5639" y="5067606"/>
              <a:ext cx="505943" cy="17792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Take Action for the Sustainable Development Goals - United Nations  Sustainable Development">
              <a:extLst>
                <a:ext uri="{FF2B5EF4-FFF2-40B4-BE49-F238E27FC236}">
                  <a16:creationId xmlns:a16="http://schemas.microsoft.com/office/drawing/2014/main" id="{97FE0EA6-D5B5-DD85-E1E6-6C7418A1F5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1221" y="1818028"/>
              <a:ext cx="717990" cy="61749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4" descr="Morningstar Completes Sustainalytics Acquisition - ESG Today">
              <a:extLst>
                <a:ext uri="{FF2B5EF4-FFF2-40B4-BE49-F238E27FC236}">
                  <a16:creationId xmlns:a16="http://schemas.microsoft.com/office/drawing/2014/main" id="{C8DB9FA7-45D3-31FC-952A-04297F6C0BF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88572" y="4742538"/>
              <a:ext cx="597067" cy="280441"/>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30" descr="Quadient Receives 'AA' MSCI ESG Rating Recognizing Efforts and Achievements  Over the Past Years">
              <a:extLst>
                <a:ext uri="{FF2B5EF4-FFF2-40B4-BE49-F238E27FC236}">
                  <a16:creationId xmlns:a16="http://schemas.microsoft.com/office/drawing/2014/main" id="{A13479D1-F745-FC98-AA15-61DA56309D7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31222" y="3924542"/>
              <a:ext cx="716455" cy="31746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34" descr="List of Parties that signed the Paris Agreement on 22 April">
              <a:extLst>
                <a:ext uri="{FF2B5EF4-FFF2-40B4-BE49-F238E27FC236}">
                  <a16:creationId xmlns:a16="http://schemas.microsoft.com/office/drawing/2014/main" id="{B0176A77-EE6D-1F93-592F-383C615EDE0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88132" y="1498732"/>
              <a:ext cx="1025922" cy="47184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CEB35E84-4208-A149-819F-624FA682AE14}"/>
                </a:ext>
              </a:extLst>
            </p:cNvPr>
            <p:cNvGrpSpPr/>
            <p:nvPr/>
          </p:nvGrpSpPr>
          <p:grpSpPr>
            <a:xfrm>
              <a:off x="6240461" y="2732958"/>
              <a:ext cx="2257362" cy="1286742"/>
              <a:chOff x="5999463" y="2298518"/>
              <a:chExt cx="3420245" cy="1949612"/>
            </a:xfrm>
          </p:grpSpPr>
          <p:sp>
            <p:nvSpPr>
              <p:cNvPr id="52" name="TextBox 51">
                <a:extLst>
                  <a:ext uri="{FF2B5EF4-FFF2-40B4-BE49-F238E27FC236}">
                    <a16:creationId xmlns:a16="http://schemas.microsoft.com/office/drawing/2014/main" id="{5788FECB-14D0-5E99-7B03-A0AF1DB8C5CD}"/>
                  </a:ext>
                </a:extLst>
              </p:cNvPr>
              <p:cNvSpPr txBox="1"/>
              <p:nvPr/>
            </p:nvSpPr>
            <p:spPr>
              <a:xfrm>
                <a:off x="5999463" y="2298518"/>
                <a:ext cx="1474316" cy="943169"/>
              </a:xfrm>
              <a:prstGeom prst="rect">
                <a:avLst/>
              </a:prstGeom>
              <a:noFill/>
            </p:spPr>
            <p:txBody>
              <a:bodyPr wrap="square" lIns="60350" tIns="30175" rIns="60350" bIns="30175" anchor="t">
                <a:spAutoFit/>
              </a:bodyPr>
              <a:lstStyle/>
              <a:p>
                <a:pPr algn="r"/>
                <a:r>
                  <a:rPr lang="en-US" sz="1200" b="1" dirty="0">
                    <a:solidFill>
                      <a:schemeClr val="accent6">
                        <a:lumMod val="75000"/>
                      </a:schemeClr>
                    </a:solidFill>
                    <a:latin typeface="Arial Black"/>
                    <a:cs typeface="Arial"/>
                  </a:rPr>
                  <a:t>GLOBAL &amp; CORPORATE  GOALS &amp; PRINCIPLES </a:t>
                </a:r>
              </a:p>
            </p:txBody>
          </p:sp>
          <p:sp>
            <p:nvSpPr>
              <p:cNvPr id="53" name="TextBox 52">
                <a:extLst>
                  <a:ext uri="{FF2B5EF4-FFF2-40B4-BE49-F238E27FC236}">
                    <a16:creationId xmlns:a16="http://schemas.microsoft.com/office/drawing/2014/main" id="{AD1B29CC-98A3-1CED-B3D9-977CCBC87DF6}"/>
                  </a:ext>
                </a:extLst>
              </p:cNvPr>
              <p:cNvSpPr txBox="1"/>
              <p:nvPr/>
            </p:nvSpPr>
            <p:spPr>
              <a:xfrm>
                <a:off x="7651691" y="2479310"/>
                <a:ext cx="1716959" cy="762377"/>
              </a:xfrm>
              <a:prstGeom prst="rect">
                <a:avLst/>
              </a:prstGeom>
              <a:noFill/>
            </p:spPr>
            <p:txBody>
              <a:bodyPr wrap="square">
                <a:spAutoFit/>
              </a:bodyPr>
              <a:lstStyle/>
              <a:p>
                <a:pPr rtl="0"/>
                <a:r>
                  <a:rPr lang="en-US" sz="1200" b="1" dirty="0">
                    <a:solidFill>
                      <a:schemeClr val="bg1"/>
                    </a:solidFill>
                    <a:latin typeface="Arial Black" panose="020B0A04020102020204" pitchFamily="34" charset="0"/>
                    <a:cs typeface="Arial" panose="020B0604020202020204" pitchFamily="34" charset="0"/>
                  </a:rPr>
                  <a:t>FRAMEWORKS </a:t>
                </a:r>
                <a:br>
                  <a:rPr lang="en-US" sz="1200" b="1" dirty="0">
                    <a:solidFill>
                      <a:schemeClr val="bg1"/>
                    </a:solidFill>
                    <a:latin typeface="Arial Black" panose="020B0A04020102020204" pitchFamily="34" charset="0"/>
                    <a:cs typeface="Arial" panose="020B0604020202020204" pitchFamily="34" charset="0"/>
                  </a:rPr>
                </a:br>
                <a:r>
                  <a:rPr lang="en-US" sz="1200" b="1" dirty="0">
                    <a:solidFill>
                      <a:schemeClr val="bg1"/>
                    </a:solidFill>
                    <a:latin typeface="Arial Black" panose="020B0A04020102020204" pitchFamily="34" charset="0"/>
                    <a:cs typeface="Arial" panose="020B0604020202020204" pitchFamily="34" charset="0"/>
                  </a:rPr>
                  <a:t>AND</a:t>
                </a:r>
              </a:p>
              <a:p>
                <a:pPr rtl="0"/>
                <a:r>
                  <a:rPr lang="en-US" sz="1200" b="1" dirty="0">
                    <a:solidFill>
                      <a:schemeClr val="bg1"/>
                    </a:solidFill>
                    <a:latin typeface="Arial Black" panose="020B0A04020102020204" pitchFamily="34" charset="0"/>
                    <a:cs typeface="Arial" panose="020B0604020202020204" pitchFamily="34" charset="0"/>
                  </a:rPr>
                  <a:t>STANDARDS</a:t>
                </a:r>
              </a:p>
            </p:txBody>
          </p:sp>
          <p:sp>
            <p:nvSpPr>
              <p:cNvPr id="54" name="TextBox 53">
                <a:extLst>
                  <a:ext uri="{FF2B5EF4-FFF2-40B4-BE49-F238E27FC236}">
                    <a16:creationId xmlns:a16="http://schemas.microsoft.com/office/drawing/2014/main" id="{C533AF40-B1CA-3483-6351-5DFE08699863}"/>
                  </a:ext>
                </a:extLst>
              </p:cNvPr>
              <p:cNvSpPr txBox="1"/>
              <p:nvPr/>
            </p:nvSpPr>
            <p:spPr>
              <a:xfrm>
                <a:off x="7677077" y="3458708"/>
                <a:ext cx="1742631" cy="762378"/>
              </a:xfrm>
              <a:prstGeom prst="rect">
                <a:avLst/>
              </a:prstGeom>
              <a:noFill/>
            </p:spPr>
            <p:txBody>
              <a:bodyPr wrap="square">
                <a:spAutoFit/>
              </a:bodyPr>
              <a:lstStyle/>
              <a:p>
                <a:pPr rtl="0"/>
                <a:r>
                  <a:rPr lang="en-US" sz="1200" b="1" dirty="0">
                    <a:solidFill>
                      <a:schemeClr val="tx1">
                        <a:lumMod val="65000"/>
                        <a:lumOff val="35000"/>
                      </a:schemeClr>
                    </a:solidFill>
                    <a:latin typeface="Arial Black" panose="020B0A04020102020204" pitchFamily="34" charset="0"/>
                    <a:cs typeface="Arial" panose="020B0604020202020204" pitchFamily="34" charset="0"/>
                  </a:rPr>
                  <a:t>REGULATIONS </a:t>
                </a:r>
              </a:p>
              <a:p>
                <a:pPr rtl="0"/>
                <a:r>
                  <a:rPr lang="en-US" sz="1200" b="1" dirty="0">
                    <a:solidFill>
                      <a:schemeClr val="tx1">
                        <a:lumMod val="65000"/>
                        <a:lumOff val="35000"/>
                      </a:schemeClr>
                    </a:solidFill>
                    <a:latin typeface="Arial Black" panose="020B0A04020102020204" pitchFamily="34" charset="0"/>
                    <a:cs typeface="Arial" panose="020B0604020202020204" pitchFamily="34" charset="0"/>
                  </a:rPr>
                  <a:t>AND LEGISLATION</a:t>
                </a:r>
              </a:p>
            </p:txBody>
          </p:sp>
          <p:sp>
            <p:nvSpPr>
              <p:cNvPr id="55" name="TextBox 54">
                <a:extLst>
                  <a:ext uri="{FF2B5EF4-FFF2-40B4-BE49-F238E27FC236}">
                    <a16:creationId xmlns:a16="http://schemas.microsoft.com/office/drawing/2014/main" id="{65DDE855-1B0F-C9CD-38AB-6BEFD728FE43}"/>
                  </a:ext>
                </a:extLst>
              </p:cNvPr>
              <p:cNvSpPr txBox="1"/>
              <p:nvPr/>
            </p:nvSpPr>
            <p:spPr>
              <a:xfrm>
                <a:off x="6133923" y="3485752"/>
                <a:ext cx="1317834" cy="762378"/>
              </a:xfrm>
              <a:prstGeom prst="rect">
                <a:avLst/>
              </a:prstGeom>
              <a:noFill/>
            </p:spPr>
            <p:txBody>
              <a:bodyPr wrap="square">
                <a:spAutoFit/>
              </a:bodyPr>
              <a:lstStyle/>
              <a:p>
                <a:pPr algn="r" rtl="0"/>
                <a:r>
                  <a:rPr lang="en-US" sz="1200" b="1" dirty="0">
                    <a:solidFill>
                      <a:schemeClr val="bg1"/>
                    </a:solidFill>
                    <a:latin typeface="Arial Black" panose="020B0A04020102020204" pitchFamily="34" charset="0"/>
                    <a:cs typeface="Arial" panose="020B0604020202020204" pitchFamily="34" charset="0"/>
                  </a:rPr>
                  <a:t>RATERS </a:t>
                </a:r>
              </a:p>
              <a:p>
                <a:pPr algn="r" rtl="0"/>
                <a:r>
                  <a:rPr lang="en-US" sz="1200" b="1" dirty="0">
                    <a:solidFill>
                      <a:schemeClr val="bg1"/>
                    </a:solidFill>
                    <a:latin typeface="Arial Black" panose="020B0A04020102020204" pitchFamily="34" charset="0"/>
                    <a:cs typeface="Arial" panose="020B0604020202020204" pitchFamily="34" charset="0"/>
                  </a:rPr>
                  <a:t>AND </a:t>
                </a:r>
              </a:p>
              <a:p>
                <a:pPr algn="r" rtl="0"/>
                <a:r>
                  <a:rPr lang="en-US" sz="1200" b="1" dirty="0">
                    <a:solidFill>
                      <a:schemeClr val="bg1"/>
                    </a:solidFill>
                    <a:latin typeface="Arial Black" panose="020B0A04020102020204" pitchFamily="34" charset="0"/>
                    <a:cs typeface="Arial" panose="020B0604020202020204" pitchFamily="34" charset="0"/>
                  </a:rPr>
                  <a:t>RANKERS</a:t>
                </a:r>
              </a:p>
            </p:txBody>
          </p:sp>
        </p:grpSp>
        <p:pic>
          <p:nvPicPr>
            <p:cNvPr id="61" name="Picture 60">
              <a:extLst>
                <a:ext uri="{FF2B5EF4-FFF2-40B4-BE49-F238E27FC236}">
                  <a16:creationId xmlns:a16="http://schemas.microsoft.com/office/drawing/2014/main" id="{E49F6478-D929-EA32-6543-CD13A0883504}"/>
                </a:ext>
              </a:extLst>
            </p:cNvPr>
            <p:cNvPicPr>
              <a:picLocks noChangeAspect="1"/>
            </p:cNvPicPr>
            <p:nvPr/>
          </p:nvPicPr>
          <p:blipFill>
            <a:blip r:embed="rId8"/>
            <a:stretch>
              <a:fillRect/>
            </a:stretch>
          </p:blipFill>
          <p:spPr>
            <a:xfrm>
              <a:off x="5054365" y="3442760"/>
              <a:ext cx="711802" cy="319349"/>
            </a:xfrm>
            <a:prstGeom prst="rect">
              <a:avLst/>
            </a:prstGeom>
          </p:spPr>
        </p:pic>
        <p:pic>
          <p:nvPicPr>
            <p:cNvPr id="1026" name="Picture 2" descr="ESG Ratings | ISS">
              <a:extLst>
                <a:ext uri="{FF2B5EF4-FFF2-40B4-BE49-F238E27FC236}">
                  <a16:creationId xmlns:a16="http://schemas.microsoft.com/office/drawing/2014/main" id="{183C954F-5CA8-6795-F89C-406918BA52F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31720" y="4452249"/>
              <a:ext cx="716847" cy="1916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15Rock releases open source TCFD questionnaire - 15Rock Environmental Risk  Insights">
              <a:extLst>
                <a:ext uri="{FF2B5EF4-FFF2-40B4-BE49-F238E27FC236}">
                  <a16:creationId xmlns:a16="http://schemas.microsoft.com/office/drawing/2014/main" id="{A8C9FA82-1BAE-57CE-8AE5-3487117AC62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276474" y="2143963"/>
              <a:ext cx="716360" cy="37725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0" descr="Sustainability Accounting Standards Board - Wikipedia">
              <a:extLst>
                <a:ext uri="{FF2B5EF4-FFF2-40B4-BE49-F238E27FC236}">
                  <a16:creationId xmlns:a16="http://schemas.microsoft.com/office/drawing/2014/main" id="{FE083BAB-D915-DD00-99E2-BEF0E0E51D5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69993" y="1456251"/>
              <a:ext cx="428104" cy="42842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About Sustainability Reporting: The GRI Standards Resource | Embedding  Project">
              <a:extLst>
                <a:ext uri="{FF2B5EF4-FFF2-40B4-BE49-F238E27FC236}">
                  <a16:creationId xmlns:a16="http://schemas.microsoft.com/office/drawing/2014/main" id="{7A1D265B-72C0-7212-904E-83E3580E03A3}"/>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40204" y="1693382"/>
              <a:ext cx="461081" cy="46108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descr="Greenhouse Gas (GHG) Protocol Reporting - Everything you need to know &amp;  more - Ecochain">
              <a:extLst>
                <a:ext uri="{FF2B5EF4-FFF2-40B4-BE49-F238E27FC236}">
                  <a16:creationId xmlns:a16="http://schemas.microsoft.com/office/drawing/2014/main" id="{F003AAF4-1D86-0B02-DB95-F98BFC2211E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605624" y="2718972"/>
              <a:ext cx="1282741" cy="35985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2" descr="U.S. Securities and Exchange Commission - Wikipedia">
              <a:extLst>
                <a:ext uri="{FF2B5EF4-FFF2-40B4-BE49-F238E27FC236}">
                  <a16:creationId xmlns:a16="http://schemas.microsoft.com/office/drawing/2014/main" id="{0C3FABDC-6D6C-9BE7-0B63-74EA40DAE4F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873017" y="3725275"/>
              <a:ext cx="524710" cy="524711"/>
            </a:xfrm>
            <a:prstGeom prst="rect">
              <a:avLst/>
            </a:prstGeom>
            <a:noFill/>
            <a:ln w="57150">
              <a:noFill/>
            </a:ln>
            <a:extLst>
              <a:ext uri="{909E8E84-426E-40DD-AFC4-6F175D3DCCD1}">
                <a14:hiddenFill xmlns:a14="http://schemas.microsoft.com/office/drawing/2010/main">
                  <a:solidFill>
                    <a:srgbClr val="FFFFFF"/>
                  </a:solidFill>
                </a14:hiddenFill>
              </a:ext>
            </a:extLst>
          </p:spPr>
        </p:pic>
        <p:pic>
          <p:nvPicPr>
            <p:cNvPr id="42" name="Picture 16" descr="International Sustainability Standards Board (ISSB)">
              <a:extLst>
                <a:ext uri="{FF2B5EF4-FFF2-40B4-BE49-F238E27FC236}">
                  <a16:creationId xmlns:a16="http://schemas.microsoft.com/office/drawing/2014/main" id="{E8E19605-18F3-A7A9-AF30-914D22891793}"/>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842097" y="3229323"/>
              <a:ext cx="453630" cy="373110"/>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a:extLst>
                <a:ext uri="{FF2B5EF4-FFF2-40B4-BE49-F238E27FC236}">
                  <a16:creationId xmlns:a16="http://schemas.microsoft.com/office/drawing/2014/main" id="{BA6FB07F-A251-B598-9483-5BB53D80BD5C}"/>
                </a:ext>
              </a:extLst>
            </p:cNvPr>
            <p:cNvSpPr/>
            <p:nvPr/>
          </p:nvSpPr>
          <p:spPr>
            <a:xfrm>
              <a:off x="7536787" y="4952016"/>
              <a:ext cx="475200" cy="4752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528"/>
                </a:spcBef>
              </a:pPr>
              <a:r>
                <a:rPr lang="en-US" sz="792">
                  <a:solidFill>
                    <a:schemeClr val="bg1"/>
                  </a:solidFill>
                </a:rPr>
                <a:t>CSDDD</a:t>
              </a:r>
              <a:endParaRPr lang="en-CA" sz="792" err="1">
                <a:solidFill>
                  <a:schemeClr val="bg1"/>
                </a:solidFill>
              </a:endParaRPr>
            </a:p>
          </p:txBody>
        </p:sp>
        <p:sp>
          <p:nvSpPr>
            <p:cNvPr id="13" name="Oval 12">
              <a:extLst>
                <a:ext uri="{FF2B5EF4-FFF2-40B4-BE49-F238E27FC236}">
                  <a16:creationId xmlns:a16="http://schemas.microsoft.com/office/drawing/2014/main" id="{EDD31AAD-1E28-7017-E72F-2D2BFDFD1D7A}"/>
                </a:ext>
              </a:extLst>
            </p:cNvPr>
            <p:cNvSpPr/>
            <p:nvPr/>
          </p:nvSpPr>
          <p:spPr>
            <a:xfrm>
              <a:off x="8109691" y="4663879"/>
              <a:ext cx="475200" cy="4752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528"/>
                </a:spcBef>
              </a:pPr>
              <a:r>
                <a:rPr lang="en-US" sz="792">
                  <a:solidFill>
                    <a:schemeClr val="bg1"/>
                  </a:solidFill>
                </a:rPr>
                <a:t>CSRD</a:t>
              </a:r>
              <a:endParaRPr lang="en-CA" sz="792" err="1">
                <a:solidFill>
                  <a:schemeClr val="bg1"/>
                </a:solidFill>
              </a:endParaRPr>
            </a:p>
          </p:txBody>
        </p:sp>
        <p:pic>
          <p:nvPicPr>
            <p:cNvPr id="17" name="Picture 16" descr="A circle of stars in a circle&#10;&#10;Description automatically generated">
              <a:extLst>
                <a:ext uri="{FF2B5EF4-FFF2-40B4-BE49-F238E27FC236}">
                  <a16:creationId xmlns:a16="http://schemas.microsoft.com/office/drawing/2014/main" id="{617DA4AF-C0DC-C1AF-D95B-DA866869F69F}"/>
                </a:ext>
              </a:extLst>
            </p:cNvPr>
            <p:cNvPicPr>
              <a:picLocks noChangeAspect="1"/>
            </p:cNvPicPr>
            <p:nvPr/>
          </p:nvPicPr>
          <p:blipFill>
            <a:blip r:embed="rId16"/>
            <a:stretch>
              <a:fillRect/>
            </a:stretch>
          </p:blipFill>
          <p:spPr>
            <a:xfrm>
              <a:off x="7559588" y="4975172"/>
              <a:ext cx="429599" cy="426579"/>
            </a:xfrm>
            <a:prstGeom prst="rect">
              <a:avLst/>
            </a:prstGeom>
          </p:spPr>
        </p:pic>
        <p:pic>
          <p:nvPicPr>
            <p:cNvPr id="18" name="Picture 17" descr="A circle of stars in a circle&#10;&#10;Description automatically generated">
              <a:extLst>
                <a:ext uri="{FF2B5EF4-FFF2-40B4-BE49-F238E27FC236}">
                  <a16:creationId xmlns:a16="http://schemas.microsoft.com/office/drawing/2014/main" id="{612B09E5-6D1D-D319-C947-E0B43611BC49}"/>
                </a:ext>
              </a:extLst>
            </p:cNvPr>
            <p:cNvPicPr>
              <a:picLocks noChangeAspect="1"/>
            </p:cNvPicPr>
            <p:nvPr/>
          </p:nvPicPr>
          <p:blipFill>
            <a:blip r:embed="rId16"/>
            <a:stretch>
              <a:fillRect/>
            </a:stretch>
          </p:blipFill>
          <p:spPr>
            <a:xfrm>
              <a:off x="8132493" y="4688192"/>
              <a:ext cx="429599" cy="426579"/>
            </a:xfrm>
            <a:prstGeom prst="rect">
              <a:avLst/>
            </a:prstGeom>
          </p:spPr>
        </p:pic>
        <p:pic>
          <p:nvPicPr>
            <p:cNvPr id="11" name="Picture 10" descr="A logo for a company&#10;&#10;Description automatically generated">
              <a:extLst>
                <a:ext uri="{FF2B5EF4-FFF2-40B4-BE49-F238E27FC236}">
                  <a16:creationId xmlns:a16="http://schemas.microsoft.com/office/drawing/2014/main" id="{4C5AF50E-6297-58DA-DE1E-58F3F2AEB686}"/>
                </a:ext>
              </a:extLst>
            </p:cNvPr>
            <p:cNvPicPr>
              <a:picLocks noChangeAspect="1"/>
            </p:cNvPicPr>
            <p:nvPr/>
          </p:nvPicPr>
          <p:blipFill>
            <a:blip r:embed="rId17"/>
            <a:stretch>
              <a:fillRect/>
            </a:stretch>
          </p:blipFill>
          <p:spPr>
            <a:xfrm>
              <a:off x="4941679" y="2638887"/>
              <a:ext cx="717990" cy="422025"/>
            </a:xfrm>
            <a:prstGeom prst="rect">
              <a:avLst/>
            </a:prstGeom>
          </p:spPr>
        </p:pic>
        <p:pic>
          <p:nvPicPr>
            <p:cNvPr id="5" name="Picture 6" descr="Great Seal of California - Wikipedia">
              <a:extLst>
                <a:ext uri="{FF2B5EF4-FFF2-40B4-BE49-F238E27FC236}">
                  <a16:creationId xmlns:a16="http://schemas.microsoft.com/office/drawing/2014/main" id="{0CE56B74-7A28-4184-83C5-E69F34BA383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793172" y="4448361"/>
              <a:ext cx="524711" cy="526810"/>
            </a:xfrm>
            <a:prstGeom prst="rect">
              <a:avLst/>
            </a:prstGeom>
            <a:noFill/>
            <a:ln w="57150">
              <a:noFill/>
            </a:ln>
            <a:extLst>
              <a:ext uri="{909E8E84-426E-40DD-AFC4-6F175D3DCCD1}">
                <a14:hiddenFill xmlns:a14="http://schemas.microsoft.com/office/drawing/2010/main">
                  <a:solidFill>
                    <a:srgbClr val="FFFFFF"/>
                  </a:solidFill>
                </a14:hiddenFill>
              </a:ext>
            </a:extLst>
          </p:spPr>
        </p:pic>
        <p:pic>
          <p:nvPicPr>
            <p:cNvPr id="2050" name="Picture 2" descr="UNDP Submits Response to IFRS Consultation | Private Finance for the SDGs">
              <a:extLst>
                <a:ext uri="{FF2B5EF4-FFF2-40B4-BE49-F238E27FC236}">
                  <a16:creationId xmlns:a16="http://schemas.microsoft.com/office/drawing/2014/main" id="{6E7AE8A3-31E1-459F-343A-B5B675FBA2A2}"/>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397597" y="2143963"/>
              <a:ext cx="792021" cy="424511"/>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Title 1">
            <a:extLst>
              <a:ext uri="{FF2B5EF4-FFF2-40B4-BE49-F238E27FC236}">
                <a16:creationId xmlns:a16="http://schemas.microsoft.com/office/drawing/2014/main" id="{0990FF9A-AF97-4AAD-B13F-A6D593B5E9E9}"/>
              </a:ext>
            </a:extLst>
          </p:cNvPr>
          <p:cNvSpPr txBox="1">
            <a:spLocks/>
          </p:cNvSpPr>
          <p:nvPr/>
        </p:nvSpPr>
        <p:spPr>
          <a:xfrm>
            <a:off x="457200" y="327216"/>
            <a:ext cx="11277599" cy="662137"/>
          </a:xfrm>
          <a:prstGeom prst="rect">
            <a:avLst/>
          </a:prstGeom>
        </p:spPr>
        <p:txBody>
          <a:bodyPr>
            <a:noAutofit/>
          </a:bodyPr>
          <a:lstStyle>
            <a:lvl1pPr algn="l" defTabSz="457200" rtl="0" eaLnBrk="1" latinLnBrk="0" hangingPunct="1">
              <a:spcBef>
                <a:spcPct val="0"/>
              </a:spcBef>
              <a:buNone/>
              <a:defRPr sz="3600" b="1" kern="1200">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spc="-60" dirty="0">
                <a:solidFill>
                  <a:srgbClr val="900028"/>
                </a:solidFill>
              </a:rPr>
              <a:t>GHG &amp; Climate Risk Disclosure</a:t>
            </a:r>
            <a:r>
              <a:rPr lang="en-US" sz="2000" spc="-60" dirty="0">
                <a:solidFill>
                  <a:srgbClr val="900028"/>
                </a:solidFill>
              </a:rPr>
              <a:t> </a:t>
            </a:r>
            <a:r>
              <a:rPr lang="en-US" sz="2400" spc="-60" dirty="0">
                <a:solidFill>
                  <a:srgbClr val="900028"/>
                </a:solidFill>
              </a:rPr>
              <a:t>Regulations </a:t>
            </a:r>
            <a:r>
              <a:rPr lang="en-US" sz="2400" u="sng" spc="-60" dirty="0">
                <a:solidFill>
                  <a:srgbClr val="900028"/>
                </a:solidFill>
              </a:rPr>
              <a:t>on the rise globally</a:t>
            </a:r>
          </a:p>
        </p:txBody>
      </p:sp>
    </p:spTree>
    <p:extLst>
      <p:ext uri="{BB962C8B-B14F-4D97-AF65-F5344CB8AC3E}">
        <p14:creationId xmlns:p14="http://schemas.microsoft.com/office/powerpoint/2010/main" val="3549706738"/>
      </p:ext>
    </p:extLst>
  </p:cSld>
  <p:clrMapOvr>
    <a:masterClrMapping/>
  </p:clrMapOvr>
</p:sld>
</file>

<file path=ppt/theme/theme1.xml><?xml version="1.0" encoding="utf-8"?>
<a:theme xmlns:a="http://schemas.openxmlformats.org/drawingml/2006/main" name="Fac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Century Gothic"/>
        <a:ea typeface=""/>
        <a:cs typeface=""/>
      </a:majorFont>
      <a:minorFont>
        <a:latin typeface="Franklin Gothic Book"/>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38DC6A2331C9445AD88FECB33830B12" ma:contentTypeVersion="12" ma:contentTypeDescription="Create a new document." ma:contentTypeScope="" ma:versionID="8d2c23581410df5d97e168cd6e025fc2">
  <xsd:schema xmlns:xsd="http://www.w3.org/2001/XMLSchema" xmlns:xs="http://www.w3.org/2001/XMLSchema" xmlns:p="http://schemas.microsoft.com/office/2006/metadata/properties" xmlns:ns2="edd734e5-83a1-4b01-8ba9-ad38f14d7d4a" xmlns:ns3="6a73e16f-7f08-44b9-aa6e-5a269c655169" targetNamespace="http://schemas.microsoft.com/office/2006/metadata/properties" ma:root="true" ma:fieldsID="e17a2eab25c19d408b86eddfc9c3ee16" ns2:_="" ns3:_="">
    <xsd:import namespace="edd734e5-83a1-4b01-8ba9-ad38f14d7d4a"/>
    <xsd:import namespace="6a73e16f-7f08-44b9-aa6e-5a269c65516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d734e5-83a1-4b01-8ba9-ad38f14d7d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552fd56-b876-4b31-81be-4bf802a55a6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73e16f-7f08-44b9-aa6e-5a269c65516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c864271-303d-4a45-929c-ab707b9cc23c}" ma:internalName="TaxCatchAll" ma:showField="CatchAllData" ma:web="6a73e16f-7f08-44b9-aa6e-5a269c6551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dd734e5-83a1-4b01-8ba9-ad38f14d7d4a">
      <Terms xmlns="http://schemas.microsoft.com/office/infopath/2007/PartnerControls"/>
    </lcf76f155ced4ddcb4097134ff3c332f>
    <TaxCatchAll xmlns="6a73e16f-7f08-44b9-aa6e-5a269c655169" xsi:nil="true"/>
  </documentManagement>
</p:properties>
</file>

<file path=customXml/itemProps1.xml><?xml version="1.0" encoding="utf-8"?>
<ds:datastoreItem xmlns:ds="http://schemas.openxmlformats.org/officeDocument/2006/customXml" ds:itemID="{57656812-B13B-432D-8711-1D8EEC8AF64B}">
  <ds:schemaRefs>
    <ds:schemaRef ds:uri="http://schemas.microsoft.com/sharepoint/v3/contenttype/forms"/>
  </ds:schemaRefs>
</ds:datastoreItem>
</file>

<file path=customXml/itemProps2.xml><?xml version="1.0" encoding="utf-8"?>
<ds:datastoreItem xmlns:ds="http://schemas.openxmlformats.org/officeDocument/2006/customXml" ds:itemID="{DFC7BD8C-79DE-42F7-B7D1-4B1F7A1264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d734e5-83a1-4b01-8ba9-ad38f14d7d4a"/>
    <ds:schemaRef ds:uri="6a73e16f-7f08-44b9-aa6e-5a269c6551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749315-8C8B-40BF-8CD5-AC0C81DBAE6E}">
  <ds:schemaRefs>
    <ds:schemaRef ds:uri="http://purl.org/dc/elements/1.1/"/>
    <ds:schemaRef ds:uri="6a73e16f-7f08-44b9-aa6e-5a269c655169"/>
    <ds:schemaRef ds:uri="http://purl.org/dc/terms/"/>
    <ds:schemaRef ds:uri="http://schemas.openxmlformats.org/package/2006/metadata/core-properties"/>
    <ds:schemaRef ds:uri="http://schemas.microsoft.com/office/infopath/2007/PartnerControls"/>
    <ds:schemaRef ds:uri="edd734e5-83a1-4b01-8ba9-ad38f14d7d4a"/>
    <ds:schemaRef ds:uri="http://www.w3.org/XML/1998/namespace"/>
    <ds:schemaRef ds:uri="http://schemas.microsoft.com/office/2006/metadata/properties"/>
    <ds:schemaRef ds:uri="http://schemas.microsoft.com/office/2006/documentManagement/typ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Facet</Template>
  <TotalTime>8226</TotalTime>
  <Words>3434</Words>
  <Application>Microsoft Office PowerPoint</Application>
  <PresentationFormat>Widescreen</PresentationFormat>
  <Paragraphs>307</Paragraphs>
  <Slides>18</Slides>
  <Notes>14</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18</vt:i4>
      </vt:variant>
    </vt:vector>
  </HeadingPairs>
  <TitlesOfParts>
    <vt:vector size="39" baseType="lpstr">
      <vt:lpstr>Aptos</vt:lpstr>
      <vt:lpstr>Arial</vt:lpstr>
      <vt:lpstr>Arial Black</vt:lpstr>
      <vt:lpstr>BlissPro-Italic</vt:lpstr>
      <vt:lpstr>BlissPro-Regular</vt:lpstr>
      <vt:lpstr>Calibri</vt:lpstr>
      <vt:lpstr>Century Gothic</vt:lpstr>
      <vt:lpstr>Corbel</vt:lpstr>
      <vt:lpstr>Franklin Gothic Book</vt:lpstr>
      <vt:lpstr>Franklin Gothic Demi</vt:lpstr>
      <vt:lpstr>Google Sans</vt:lpstr>
      <vt:lpstr>Helvetica</vt:lpstr>
      <vt:lpstr>Helvetica</vt:lpstr>
      <vt:lpstr>inherit</vt:lpstr>
      <vt:lpstr>Segoe Pro Black</vt:lpstr>
      <vt:lpstr>Segoe UI</vt:lpstr>
      <vt:lpstr>Times New Roman</vt:lpstr>
      <vt:lpstr>Trebuchet MS</vt:lpstr>
      <vt:lpstr>Wingdings</vt:lpstr>
      <vt:lpstr>Wingdings 3</vt:lpstr>
      <vt:lpstr>Facet</vt:lpstr>
      <vt:lpstr>PowerPoint Presentation</vt:lpstr>
      <vt:lpstr>Disclaimer</vt:lpstr>
      <vt:lpstr>PowerPoint Presentation</vt:lpstr>
      <vt:lpstr>PowerPoint Presentation</vt:lpstr>
      <vt:lpstr>PowerPoint Presentation</vt:lpstr>
      <vt:lpstr>Bucket 1 – “The Volunteers”</vt:lpstr>
      <vt:lpstr>PowerPoint Presentation</vt:lpstr>
      <vt:lpstr>Sustainability Drivers Bucket 3 – “The Regulated”</vt:lpstr>
      <vt:lpstr>PowerPoint Presentation</vt:lpstr>
      <vt:lpstr>History of Mandatory Climate Reporting Requirements in the US</vt:lpstr>
      <vt:lpstr>SEC Climate Disclosure and Reporting Rule – DOA?  </vt:lpstr>
      <vt:lpstr>California SB 253– GHG Emissions Reporting Annual Revenue &gt;$1B</vt:lpstr>
      <vt:lpstr>California SB 261– Climate Risk Disclosure Annual Revenue &gt; $500M </vt:lpstr>
      <vt:lpstr>PowerPoint Presentation</vt:lpstr>
      <vt:lpstr>Litigation | Chamber of Commerce of U.S. v. CARB </vt:lpstr>
      <vt:lpstr>Companies not turning back…</vt:lpstr>
      <vt:lpstr>Key Takeaways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 Clinton</dc:creator>
  <cp:lastModifiedBy>Stewart, Steve</cp:lastModifiedBy>
  <cp:revision>189</cp:revision>
  <dcterms:created xsi:type="dcterms:W3CDTF">2012-08-31T02:16:37Z</dcterms:created>
  <dcterms:modified xsi:type="dcterms:W3CDTF">2025-07-28T13:14:19Z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0x010100838DC6A2331C9445AD88FECB33830B12</vt:lpwstr>
  </property>
  <property fmtid="{D5CDD505-2E9C-101B-9397-08002B2CF9AE}" pid="3" name="MediaServiceImageTags">
    <vt:lpwstr/>
  </property>
</Properties>
</file>