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4"/>
  </p:sldMasterIdLst>
  <p:notesMasterIdLst>
    <p:notesMasterId r:id="rId19"/>
  </p:notesMasterIdLst>
  <p:handoutMasterIdLst>
    <p:handoutMasterId r:id="rId20"/>
  </p:handoutMasterIdLst>
  <p:sldIdLst>
    <p:sldId id="263" r:id="rId5"/>
    <p:sldId id="3340" r:id="rId6"/>
    <p:sldId id="264" r:id="rId7"/>
    <p:sldId id="265" r:id="rId8"/>
    <p:sldId id="1590" r:id="rId9"/>
    <p:sldId id="3336" r:id="rId10"/>
    <p:sldId id="3337" r:id="rId11"/>
    <p:sldId id="3341" r:id="rId12"/>
    <p:sldId id="3342" r:id="rId13"/>
    <p:sldId id="3344" r:id="rId14"/>
    <p:sldId id="267" r:id="rId15"/>
    <p:sldId id="3338" r:id="rId16"/>
    <p:sldId id="258" r:id="rId17"/>
    <p:sldId id="3343" r:id="rId18"/>
  </p:sldIdLst>
  <p:sldSz cx="12192000" cy="6858000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kroos" initials="LK" lastIdx="86" clrIdx="0"/>
  <p:cmAuthor id="1" name="Mark Wenclawiak" initials="MDW" lastIdx="14" clrIdx="1"/>
  <p:cmAuthor id="2" name="Susie Bowden" initials="SB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84"/>
    <a:srgbClr val="FDBB30"/>
    <a:srgbClr val="FDE9D9"/>
    <a:srgbClr val="FEEDCA"/>
    <a:srgbClr val="4F81BD"/>
    <a:srgbClr val="B9CDE5"/>
    <a:srgbClr val="DBE5F1"/>
    <a:srgbClr val="EC7A08"/>
    <a:srgbClr val="FF9B9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82734" autoAdjust="0"/>
  </p:normalViewPr>
  <p:slideViewPr>
    <p:cSldViewPr>
      <p:cViewPr varScale="1">
        <p:scale>
          <a:sx n="92" d="100"/>
          <a:sy n="92" d="100"/>
        </p:scale>
        <p:origin x="102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60" y="7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4355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979" y="0"/>
            <a:ext cx="304355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42073"/>
            <a:ext cx="304355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9" tIns="45245" rIns="90489" bIns="452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979" y="8842073"/>
            <a:ext cx="304355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9" tIns="45245" rIns="90489" bIns="452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B990BC-611F-49D9-AFD3-10F9EEF2370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288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4355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979" y="0"/>
            <a:ext cx="304355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698500"/>
            <a:ext cx="6207125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998" y="4421823"/>
            <a:ext cx="5619108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42073"/>
            <a:ext cx="304355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9" tIns="45245" rIns="90489" bIns="452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979" y="8842073"/>
            <a:ext cx="304355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9" tIns="45245" rIns="90489" bIns="452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2E8C49-B607-445D-895A-EBD17940803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8406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Szabo – pronounced Zabo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new Office of Applied Sciences and Environmental Solutions (OASES).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OCSPP’s planned organizational chart will include a new Office of Mission Critical Operations, which will be comprised of a Regulatory and Communications Division, Information Technology and Security Division and Strategic Resources Division.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Office of Pollution Prevention and Toxics will also see the establishment of a Data, Grants, Standards and Prioritization Division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Office of State Air Partnerships within the Office of Air and Radiation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2E8C49-B607-445D-895A-EBD17940803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842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2E8C49-B607-445D-895A-EBD17940803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477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GHG regs on power plants – proposed to revise or rescind, repeal GHG components from NSPS Subpart TTTT, </a:t>
            </a:r>
            <a:r>
              <a:rPr lang="en-US" dirty="0" err="1"/>
              <a:t>TTTTa</a:t>
            </a:r>
            <a:r>
              <a:rPr lang="en-US" dirty="0"/>
              <a:t>, </a:t>
            </a:r>
            <a:r>
              <a:rPr lang="en-US" dirty="0" err="1"/>
              <a:t>UUUUb</a:t>
            </a:r>
            <a:r>
              <a:rPr lang="en-US" dirty="0"/>
              <a:t> or as alternative, only elements on emissions guidelines for existing fossil fuel-fired EGUs, carbon capture and storage standards for coal-fired SGUs undertaking modifications, and CCS-based standards for new base load stationary combustion turbines – if proposal is finalized and survives legal action, fossil fuel-fired power plants will have no or very limited CO2 or other GHG standards – open for comments on proposed action until August 7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Oil and gas NSPS – out of OMB, imminent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Getting rid of recently tightened/promulgated regulations in energy sector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RMP – thought we’d see something in the spring but nothing yet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GHG reporting rule – propose to remove all except Appendix W (in Inflation Reduction Act)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2E8C49-B607-445D-895A-EBD17940803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65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Vehicle GHG at OMB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Endangerment finding at OMB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PM2.5 – we’ve heard lower SIL may go away (guidance); proposal and interim final rule to say resetting to 9 was not legal and going back to 12; no comment period, would put it back to 12 by EOY – has to happen before designations happen in February 2026 – NAAQS normal 5-year review by end of 2027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Iron/Steel and coke ovens – EPA has delayed dates for new requirements by two years while they reconsider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Tires – Congress </a:t>
            </a:r>
            <a:r>
              <a:rPr lang="en-US" dirty="0" err="1"/>
              <a:t>CRA’d</a:t>
            </a:r>
            <a:r>
              <a:rPr lang="en-US" dirty="0"/>
              <a:t> 2024 revisions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SOCMI + </a:t>
            </a:r>
            <a:r>
              <a:rPr lang="en-US" dirty="0" err="1"/>
              <a:t>EtO</a:t>
            </a:r>
            <a:r>
              <a:rPr lang="en-US" dirty="0"/>
              <a:t> – two year presidential exemption from compliance dates – reconsideration of SOCMI in Fall 2025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Regional Haze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2E8C49-B607-445D-895A-EBD17940803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089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Good Neighbor Plan – stayed by the courts – if this admin reconsiders likely very different outcome – states would need to address ozone in SIPs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SIP – working with states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2E8C49-B607-445D-895A-EBD17940803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486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MM2A – repealed once in always in; </a:t>
            </a:r>
            <a:r>
              <a:rPr lang="en-US" dirty="0" err="1"/>
              <a:t>revisted</a:t>
            </a:r>
            <a:r>
              <a:rPr lang="en-US" dirty="0"/>
              <a:t> – can only go to major to area if subject to certain rules – that repealed;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Louisiana Environmental Action Network (LEAN) – court decision resulted in gap-filling we have seen for NESHAP rules since mid-2020; since LEAN decision, agency has included new requirements for additional HAP and additional equipment even where results of residual risk review acceptable and additional controls not cost effective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Pulp and Paper ICR – Subpart MM – EPA management has to approve sending out testing ICR; Subpart S – waiting on questionnaire – not a huge priority for EPA management – neither have deadlines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Wood products – negotiated with ENGOs after comments, final wood products MACT coming next year – includes gap filling, work standards for lumber mills,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BMACT – before admin change, expected to see proposed changes in 2025 to address court decision regarding 2022 changes to standards for new sources – no likely a priority given resources and list of </a:t>
            </a:r>
            <a:r>
              <a:rPr lang="en-US" dirty="0" err="1"/>
              <a:t>dereg</a:t>
            </a:r>
            <a:r>
              <a:rPr lang="en-US" dirty="0"/>
              <a:t> actions – awaiting EPA guidance on appropriate limits for boilers constructed between June 4, 2010 and August 24, 2020.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Turbine MACT – put aside, date on turbine NSPS – EPRI submitted position to delist entire subcategory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RICE MACT – RTR never done; no date, no priority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2E8C49-B607-445D-895A-EBD17940803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092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PEAR – Project Emissions Accounting Rule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Restarting old equipment – can treat as existing source – Reactivation guidance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Begin actual construction – could do support work before authorization (building, foundation,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Pruit memo/projected actual emissions guidance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AI announcement – restrictions over what minor NSR permits had to go to public notice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2E8C49-B607-445D-895A-EBD17940803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290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733800" y="1143001"/>
            <a:ext cx="7950200" cy="1470025"/>
          </a:xfrm>
        </p:spPr>
        <p:txBody>
          <a:bodyPr/>
          <a:lstStyle>
            <a:lvl1pPr algn="l">
              <a:defRPr sz="5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733800" y="4343400"/>
            <a:ext cx="7950200" cy="990600"/>
          </a:xfrm>
        </p:spPr>
        <p:txBody>
          <a:bodyPr/>
          <a:lstStyle>
            <a:lvl1pPr marL="0" indent="0" algn="l">
              <a:buFont typeface="Wingdings" pitchFamily="2" charset="2"/>
              <a:buNone/>
              <a:defRPr sz="2400">
                <a:solidFill>
                  <a:srgbClr val="FDBB3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Contact Info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733800" y="3124200"/>
            <a:ext cx="7950200" cy="990600"/>
          </a:xfrm>
        </p:spPr>
        <p:txBody>
          <a:bodyPr anchor="ctr"/>
          <a:lstStyle>
            <a:lvl1pPr algn="l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31938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181600"/>
            <a:ext cx="73152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292226"/>
            <a:ext cx="7315200" cy="38163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748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E8A74F0-ED53-4A6C-B138-BF7B53F1384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76400" y="0"/>
            <a:ext cx="9677400" cy="1219200"/>
          </a:xfrm>
        </p:spPr>
        <p:txBody>
          <a:bodyPr anchor="ctr"/>
          <a:lstStyle>
            <a:lvl1pPr marL="0" indent="0">
              <a:buNone/>
              <a:defRPr sz="4400" b="1"/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68508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810000" y="1143001"/>
            <a:ext cx="7874000" cy="1470025"/>
          </a:xfrm>
        </p:spPr>
        <p:txBody>
          <a:bodyPr/>
          <a:lstStyle>
            <a:lvl1pPr algn="l">
              <a:defRPr sz="5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Questions or Comments?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810000" y="2613026"/>
            <a:ext cx="6553200" cy="2263774"/>
          </a:xfrm>
        </p:spPr>
        <p:txBody>
          <a:bodyPr/>
          <a:lstStyle>
            <a:lvl1pPr marL="0" indent="0" algn="l">
              <a:buFont typeface="Wingdings" pitchFamily="2" charset="2"/>
              <a:buNone/>
              <a:defRPr sz="2400" b="1">
                <a:solidFill>
                  <a:srgbClr val="FDBB3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Contact Information:</a:t>
            </a:r>
          </a:p>
          <a:p>
            <a:r>
              <a:rPr lang="en-US" dirty="0"/>
              <a:t>Name </a:t>
            </a:r>
            <a:br>
              <a:rPr lang="en-US" dirty="0"/>
            </a:br>
            <a:r>
              <a:rPr lang="en-US" dirty="0"/>
              <a:t>email@all4inc.com // 610.933.5246 x000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2E38906-1AE2-4103-8205-6113074391F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18000" y="5611813"/>
            <a:ext cx="7721600" cy="147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DBB30"/>
                </a:solidFill>
                <a:latin typeface="Optim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DBB30"/>
                </a:solidFill>
                <a:latin typeface="Optim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DBB30"/>
                </a:solidFill>
                <a:latin typeface="Optim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DBB30"/>
                </a:solidFill>
                <a:latin typeface="Opti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DBB30"/>
                </a:solidFill>
                <a:latin typeface="Opti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DBB30"/>
                </a:solidFill>
                <a:latin typeface="Opti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DBB30"/>
                </a:solidFill>
                <a:latin typeface="Opti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DBB30"/>
                </a:solidFill>
                <a:latin typeface="Optima" pitchFamily="34" charset="0"/>
              </a:defRPr>
            </a:lvl9pPr>
          </a:lstStyle>
          <a:p>
            <a:pPr algn="r"/>
            <a:r>
              <a:rPr lang="en-US" sz="3200" kern="0" dirty="0">
                <a:solidFill>
                  <a:srgbClr val="FDBB30"/>
                </a:solidFill>
              </a:rPr>
              <a:t>www.all4inc.com</a:t>
            </a:r>
          </a:p>
        </p:txBody>
      </p:sp>
    </p:spTree>
    <p:extLst>
      <p:ext uri="{BB962C8B-B14F-4D97-AF65-F5344CB8AC3E}">
        <p14:creationId xmlns:p14="http://schemas.microsoft.com/office/powerpoint/2010/main" val="392706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ub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1640119"/>
            <a:ext cx="10464800" cy="1470025"/>
          </a:xfrm>
        </p:spPr>
        <p:txBody>
          <a:bodyPr/>
          <a:lstStyle>
            <a:lvl1pPr algn="ctr">
              <a:defRPr sz="5400">
                <a:solidFill>
                  <a:srgbClr val="005A8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3200" y="3793015"/>
            <a:ext cx="8534400" cy="1447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>
                <a:solidFill>
                  <a:srgbClr val="FDBB3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15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295400"/>
            <a:ext cx="11150600" cy="5334000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057835-7150-4C50-8984-5623BB9259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00200" y="0"/>
            <a:ext cx="9753600" cy="1219200"/>
          </a:xfrm>
        </p:spPr>
        <p:txBody>
          <a:bodyPr anchor="ctr"/>
          <a:lstStyle>
            <a:lvl1pPr marL="0" indent="0">
              <a:buNone/>
              <a:defRPr sz="4400" b="1">
                <a:effectLst/>
                <a:latin typeface="+mn-lt"/>
              </a:defRPr>
            </a:lvl1pPr>
            <a:lvl3pPr marL="914400" indent="0">
              <a:buNone/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0296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ener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057835-7150-4C50-8984-5623BB9259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00200" y="0"/>
            <a:ext cx="9753600" cy="1219200"/>
          </a:xfrm>
        </p:spPr>
        <p:txBody>
          <a:bodyPr anchor="ctr"/>
          <a:lstStyle>
            <a:lvl1pPr marL="0" indent="0">
              <a:buNone/>
              <a:defRPr sz="4400" b="1">
                <a:effectLst/>
                <a:latin typeface="+mn-lt"/>
              </a:defRPr>
            </a:lvl1pPr>
            <a:lvl3pPr marL="914400" indent="0">
              <a:buNone/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C98F5539-B651-4BA0-8714-2B7260D208C2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228600" y="1371600"/>
            <a:ext cx="11125200" cy="5334000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12268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Gener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057835-7150-4C50-8984-5623BB9259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00200" y="0"/>
            <a:ext cx="9753600" cy="1219200"/>
          </a:xfrm>
        </p:spPr>
        <p:txBody>
          <a:bodyPr anchor="ctr"/>
          <a:lstStyle>
            <a:lvl1pPr marL="0" indent="0">
              <a:buNone/>
              <a:defRPr sz="4400" b="1">
                <a:effectLst/>
                <a:latin typeface="+mn-lt"/>
              </a:defRPr>
            </a:lvl1pPr>
            <a:lvl3pPr marL="914400" indent="0">
              <a:buNone/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C98F5539-B651-4BA0-8714-2B7260D208C2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228600" y="1371600"/>
            <a:ext cx="11125200" cy="5334000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48705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544638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t"/>
          <a:lstStyle>
            <a:lvl1pPr marL="0" indent="0">
              <a:buNone/>
              <a:defRPr sz="2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0" y="0"/>
            <a:ext cx="1219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400">
                <a:solidFill>
                  <a:srgbClr val="005A84"/>
                </a:solidFill>
                <a:latin typeface="Cambria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5A84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03452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9400" y="1524000"/>
            <a:ext cx="5384800" cy="4876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524000"/>
            <a:ext cx="5384800" cy="4876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425B5B1-64F6-4346-9187-02E0099333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76400" y="0"/>
            <a:ext cx="9575800" cy="1219200"/>
          </a:xfrm>
        </p:spPr>
        <p:txBody>
          <a:bodyPr anchor="ctr"/>
          <a:lstStyle>
            <a:lvl1pPr marL="0" indent="0">
              <a:buNone/>
              <a:defRPr sz="4400" b="1"/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02210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8FBF3-3CCF-42C9-8FE8-194A10020E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76400" y="0"/>
            <a:ext cx="10311384" cy="1216152"/>
          </a:xfrm>
        </p:spPr>
        <p:txBody>
          <a:bodyPr anchor="ctr"/>
          <a:lstStyle>
            <a:lvl1pPr marL="0" indent="0">
              <a:buNone/>
              <a:defRPr sz="4400" b="1"/>
            </a:lvl1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5874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33486"/>
            <a:ext cx="4055928" cy="781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1933" y="1233487"/>
            <a:ext cx="6891867" cy="547211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2014537"/>
            <a:ext cx="4055928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A3137B7-624F-4817-9702-C1C9D32709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6400" y="0"/>
            <a:ext cx="9677400" cy="1216152"/>
          </a:xfrm>
        </p:spPr>
        <p:txBody>
          <a:bodyPr anchor="ctr"/>
          <a:lstStyle>
            <a:lvl1pPr marL="0" indent="0">
              <a:buNone/>
              <a:defRPr sz="4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9041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0"/>
            <a:ext cx="10311384" cy="1216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11049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72DFC8-6181-44F5-81EC-144086AA0DD1}"/>
              </a:ext>
            </a:extLst>
          </p:cNvPr>
          <p:cNvSpPr txBox="1"/>
          <p:nvPr userDrawn="1"/>
        </p:nvSpPr>
        <p:spPr>
          <a:xfrm>
            <a:off x="152400" y="6629400"/>
            <a:ext cx="3657600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AFE814-5597-48A5-8FCB-334586A6FA41}" type="datetimeyyyy">
              <a:rPr lang="en-US" sz="65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2025</a:t>
            </a:fld>
            <a:r>
              <a:rPr lang="en-US" sz="65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 Company Confidential</a:t>
            </a:r>
          </a:p>
        </p:txBody>
      </p:sp>
    </p:spTree>
    <p:extLst>
      <p:ext uri="{BB962C8B-B14F-4D97-AF65-F5344CB8AC3E}">
        <p14:creationId xmlns:p14="http://schemas.microsoft.com/office/powerpoint/2010/main" val="3582135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5A84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DBB30"/>
          </a:solidFill>
          <a:latin typeface="Opti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DBB30"/>
          </a:solidFill>
          <a:latin typeface="Opti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DBB30"/>
          </a:solidFill>
          <a:latin typeface="Opti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DBB30"/>
          </a:solidFill>
          <a:latin typeface="Opti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DBB30"/>
          </a:solidFill>
          <a:latin typeface="Opti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DBB30"/>
          </a:solidFill>
          <a:latin typeface="Opti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DBB30"/>
          </a:solidFill>
          <a:latin typeface="Opti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DBB30"/>
          </a:solidFill>
          <a:latin typeface="Opti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q"/>
        <a:defRPr sz="3200">
          <a:solidFill>
            <a:srgbClr val="005A8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5A8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§"/>
        <a:defRPr sz="3200">
          <a:solidFill>
            <a:srgbClr val="005A8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5A84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Ø"/>
        <a:defRPr sz="3200">
          <a:solidFill>
            <a:srgbClr val="005A84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Ø"/>
        <a:defRPr sz="3200">
          <a:solidFill>
            <a:srgbClr val="005A84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Ø"/>
        <a:defRPr sz="3200">
          <a:solidFill>
            <a:srgbClr val="005A84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Ø"/>
        <a:defRPr sz="3200">
          <a:solidFill>
            <a:srgbClr val="005A84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Ø"/>
        <a:defRPr sz="3200">
          <a:solidFill>
            <a:srgbClr val="005A8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7E62F-45E4-415F-AFB6-79E660380B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Air Regulatory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60BCE4-A871-4A6D-8D22-2E50738E80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Lizzie Smith / Managing Consultant / lsmith@all4inc.com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B8044A-21AA-4895-9DBF-BE58B6FECF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Manufacture Alabama Conference</a:t>
            </a:r>
          </a:p>
          <a:p>
            <a:r>
              <a:rPr lang="en-US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4128505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E3D81B-D3F2-D025-069E-235D12E89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Changes take effect January 2026 – 40 CFR Part 84, Subpart C</a:t>
            </a:r>
          </a:p>
          <a:p>
            <a:pPr lvl="1"/>
            <a:r>
              <a:rPr lang="en-US" sz="2400" dirty="0"/>
              <a:t>New leak repair requirements for appliances with full charge of 15 pounds or more of certain refrigerants</a:t>
            </a:r>
          </a:p>
          <a:p>
            <a:pPr lvl="1"/>
            <a:r>
              <a:rPr lang="en-US" sz="2400" dirty="0"/>
              <a:t>Facilities need to identify, inventory, and categorize existing appliances</a:t>
            </a:r>
          </a:p>
          <a:p>
            <a:pPr lvl="1"/>
            <a:r>
              <a:rPr lang="en-US" sz="2400" dirty="0"/>
              <a:t>Repairs and maintenance done by certified technicians</a:t>
            </a:r>
          </a:p>
          <a:p>
            <a:pPr lvl="1"/>
            <a:r>
              <a:rPr lang="en-US" sz="2400" dirty="0"/>
              <a:t>Leak rate calcs and tracking, repair timelines, testing, inspections, recordkeeping, and reporting requirements</a:t>
            </a:r>
          </a:p>
          <a:p>
            <a:pPr lvl="1"/>
            <a:r>
              <a:rPr lang="en-US" sz="2400" dirty="0"/>
              <a:t>Utilize trained fire suppression technicians for installations, maintenance, repairs, and disposal of fire suppression equipment containing refrigerants</a:t>
            </a:r>
          </a:p>
          <a:p>
            <a:r>
              <a:rPr lang="en-US" sz="2800" dirty="0"/>
              <a:t>More changes to come under 40 CFR Part 84, Subpart B</a:t>
            </a:r>
          </a:p>
          <a:p>
            <a:pPr lvl="1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6B4620-113D-B5D5-F63B-4F073D3D91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Refrigerant Rules</a:t>
            </a:r>
          </a:p>
        </p:txBody>
      </p:sp>
    </p:spTree>
    <p:extLst>
      <p:ext uri="{BB962C8B-B14F-4D97-AF65-F5344CB8AC3E}">
        <p14:creationId xmlns:p14="http://schemas.microsoft.com/office/powerpoint/2010/main" val="1360356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07F0FB-61EB-E5D3-FA4D-96AA20719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219200"/>
            <a:ext cx="11150600" cy="5410200"/>
          </a:xfrm>
        </p:spPr>
        <p:txBody>
          <a:bodyPr/>
          <a:lstStyle/>
          <a:p>
            <a:r>
              <a:rPr lang="en-US" dirty="0"/>
              <a:t>What gets done/what gets delayed? </a:t>
            </a:r>
          </a:p>
          <a:p>
            <a:pPr lvl="1"/>
            <a:r>
              <a:rPr lang="en-US" dirty="0"/>
              <a:t>Priorities have shifted</a:t>
            </a:r>
          </a:p>
          <a:p>
            <a:pPr lvl="1"/>
            <a:r>
              <a:rPr lang="en-US" dirty="0"/>
              <a:t>Lot of industry associations want their thing done in this administration, but U.S. EPA has lost staff</a:t>
            </a:r>
          </a:p>
          <a:p>
            <a:r>
              <a:rPr lang="en-US" dirty="0"/>
              <a:t>Impact of Loper Bright SCOTUS decision?</a:t>
            </a:r>
          </a:p>
          <a:p>
            <a:pPr lvl="1"/>
            <a:r>
              <a:rPr lang="en-US" dirty="0"/>
              <a:t>Justification for different interpretation/change to record?</a:t>
            </a:r>
          </a:p>
          <a:p>
            <a:r>
              <a:rPr lang="en-US" dirty="0"/>
              <a:t>Rules vs guidance?</a:t>
            </a:r>
          </a:p>
          <a:p>
            <a:r>
              <a:rPr lang="en-US" dirty="0"/>
              <a:t>ENGO’s are unhappy with the announcements, any rollbacks will immediately be litigated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A4CA8-0C0F-4C94-8F89-2B17C8D090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00200" y="0"/>
            <a:ext cx="9829800" cy="1219200"/>
          </a:xfrm>
        </p:spPr>
        <p:txBody>
          <a:bodyPr/>
          <a:lstStyle/>
          <a:p>
            <a:r>
              <a:rPr lang="en-US" dirty="0"/>
              <a:t>What can U.S. EPA get done? What’s durable?</a:t>
            </a:r>
          </a:p>
        </p:txBody>
      </p:sp>
    </p:spTree>
    <p:extLst>
      <p:ext uri="{BB962C8B-B14F-4D97-AF65-F5344CB8AC3E}">
        <p14:creationId xmlns:p14="http://schemas.microsoft.com/office/powerpoint/2010/main" val="3640149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A933CE-4F8C-D038-1D54-A23A8E9DC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371600"/>
            <a:ext cx="11150600" cy="5257800"/>
          </a:xfrm>
        </p:spPr>
        <p:txBody>
          <a:bodyPr/>
          <a:lstStyle/>
          <a:p>
            <a:r>
              <a:rPr lang="en-US" dirty="0"/>
              <a:t>Follow what’s happening</a:t>
            </a:r>
          </a:p>
          <a:p>
            <a:r>
              <a:rPr lang="en-US" dirty="0"/>
              <a:t>Evaluate impacts of changes</a:t>
            </a:r>
          </a:p>
          <a:p>
            <a:r>
              <a:rPr lang="en-US" dirty="0"/>
              <a:t>Decide what issues are important to your company, your sector</a:t>
            </a:r>
          </a:p>
          <a:p>
            <a:r>
              <a:rPr lang="en-US" dirty="0"/>
              <a:t>Engage with your industry association</a:t>
            </a:r>
          </a:p>
          <a:p>
            <a:r>
              <a:rPr lang="en-US" dirty="0"/>
              <a:t>Engage with state/local agency to gauge impacts of U.S. EPA actions</a:t>
            </a:r>
          </a:p>
          <a:p>
            <a:r>
              <a:rPr lang="en-US" dirty="0"/>
              <a:t>Participate in the public comment 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5FDB7-E674-FEA9-ED9C-2F94F471B7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 Should Industry Do?</a:t>
            </a:r>
          </a:p>
        </p:txBody>
      </p:sp>
    </p:spTree>
    <p:extLst>
      <p:ext uri="{BB962C8B-B14F-4D97-AF65-F5344CB8AC3E}">
        <p14:creationId xmlns:p14="http://schemas.microsoft.com/office/powerpoint/2010/main" val="113575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19588-90B1-4B5F-A9EC-2EDE66B456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 or Comments?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78B2AF-E5B7-4A19-80D3-00A100A26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0" y="2971800"/>
            <a:ext cx="6553200" cy="1905000"/>
          </a:xfrm>
        </p:spPr>
        <p:txBody>
          <a:bodyPr/>
          <a:lstStyle/>
          <a:p>
            <a:r>
              <a:rPr lang="en-US" dirty="0"/>
              <a:t>Contact Information:</a:t>
            </a:r>
          </a:p>
          <a:p>
            <a:r>
              <a:rPr lang="en-US" dirty="0"/>
              <a:t>Lizzie Smith</a:t>
            </a:r>
            <a:br>
              <a:rPr lang="en-US" dirty="0"/>
            </a:br>
            <a:r>
              <a:rPr lang="en-US" dirty="0"/>
              <a:t>lsmith@all4inc.com // 770-999-0269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17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CF2B8B-1C26-544D-E0AE-4484BF0E2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990600"/>
            <a:ext cx="11150600" cy="5638800"/>
          </a:xfrm>
        </p:spPr>
        <p:txBody>
          <a:bodyPr/>
          <a:lstStyle/>
          <a:p>
            <a:r>
              <a:rPr lang="en-US" sz="2800" dirty="0"/>
              <a:t>April 8 – Four EOs that promote coal power.</a:t>
            </a:r>
          </a:p>
          <a:p>
            <a:r>
              <a:rPr lang="en-US" sz="2800" dirty="0"/>
              <a:t>April 9 – Presidential memorandum demanding the immediate repeal of any regulations the administration deems unlawful under recent SCOTUS rulings. Bypass APA??</a:t>
            </a:r>
          </a:p>
          <a:p>
            <a:r>
              <a:rPr lang="en-US" sz="2800" dirty="0"/>
              <a:t>April 9 EO – Zero-Based Regulatory Budgeting to Unleash American Energy: “automatic rescission of outdated regulations to unleash American innovation and energy production.”</a:t>
            </a:r>
          </a:p>
          <a:p>
            <a:r>
              <a:rPr lang="en-US" sz="2800" dirty="0"/>
              <a:t>Almost 50 coal plants get 2-year Mercury and Air Toxics Standards (MATS) extension</a:t>
            </a:r>
          </a:p>
          <a:p>
            <a:r>
              <a:rPr lang="en-US" sz="2800" dirty="0"/>
              <a:t>Rules to repeal the GHG EGU rules and MATS updates at OMB</a:t>
            </a:r>
          </a:p>
          <a:p>
            <a:r>
              <a:rPr lang="en-US" sz="2800" dirty="0"/>
              <a:t>EOs issued to spur nuclear energy development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6D478-0330-631D-2155-AF2A721D7D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Focus on Fossil and Nuclear Energy</a:t>
            </a:r>
          </a:p>
        </p:txBody>
      </p:sp>
    </p:spTree>
    <p:extLst>
      <p:ext uri="{BB962C8B-B14F-4D97-AF65-F5344CB8AC3E}">
        <p14:creationId xmlns:p14="http://schemas.microsoft.com/office/powerpoint/2010/main" val="72183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762BF9-7F93-28D7-A97A-12E484AD1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U.S. EPA Administration</a:t>
            </a:r>
          </a:p>
          <a:p>
            <a:r>
              <a:rPr lang="en-US" dirty="0"/>
              <a:t>Early executive orders</a:t>
            </a:r>
          </a:p>
          <a:p>
            <a:r>
              <a:rPr lang="en-US" dirty="0"/>
              <a:t>U.S. EPA priorities list</a:t>
            </a:r>
          </a:p>
          <a:p>
            <a:r>
              <a:rPr lang="en-US" dirty="0"/>
              <a:t>Refrigerant Rules</a:t>
            </a:r>
          </a:p>
          <a:p>
            <a:r>
              <a:rPr lang="en-US" dirty="0"/>
              <a:t>What can industry do?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A571A-B50F-6BD3-96B8-64BA07C7EE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021567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AA0587-1192-43BF-445C-D3AD2C518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Lee Zeldin – sworn in as U.S. EPA Administrator January 29</a:t>
            </a:r>
          </a:p>
          <a:p>
            <a:r>
              <a:rPr lang="en-US" dirty="0"/>
              <a:t>Abigale Tardif – Principal Deputy Assistant Administrator OAR</a:t>
            </a:r>
          </a:p>
          <a:p>
            <a:r>
              <a:rPr lang="en-US" dirty="0"/>
              <a:t>Aaron Szabo – confirmed Assistant Administrator for Air</a:t>
            </a:r>
          </a:p>
          <a:p>
            <a:r>
              <a:rPr lang="en-US" dirty="0"/>
              <a:t>Cost cutting initiatives at U.S. EPA</a:t>
            </a:r>
          </a:p>
          <a:p>
            <a:pPr lvl="1"/>
            <a:r>
              <a:rPr lang="en-US" dirty="0"/>
              <a:t>Early retirements, terminations of probationary, Environmental Justice (EJ) and Diversity, Equity, and Inclusion (DEI) staff</a:t>
            </a:r>
          </a:p>
          <a:p>
            <a:pPr lvl="1"/>
            <a:r>
              <a:rPr lang="en-US" dirty="0"/>
              <a:t>Elimination of certain funding, pending budget cuts (states worried)</a:t>
            </a:r>
          </a:p>
          <a:p>
            <a:pPr lvl="1"/>
            <a:r>
              <a:rPr lang="en-US" dirty="0"/>
              <a:t>Possible elimination of some offices like Office of Research and Development (ORD), staff shuffling/re-org, new offices – July 18 Reduction in Force (RIF) announcement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C3E63-8C90-EFC0-5884-B96399FB0E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U.S. EPA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054201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596E4B-E51B-B841-FEB9-E8407FCDF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143000"/>
            <a:ext cx="11150600" cy="5486400"/>
          </a:xfrm>
        </p:spPr>
        <p:txBody>
          <a:bodyPr/>
          <a:lstStyle/>
          <a:p>
            <a:r>
              <a:rPr lang="en-US" dirty="0"/>
              <a:t>Initial Rescissions of “Harmful” Executive Orders and Actions</a:t>
            </a:r>
          </a:p>
          <a:p>
            <a:pPr lvl="1"/>
            <a:r>
              <a:rPr lang="en-US" dirty="0"/>
              <a:t>Various previous EOs on climate, EJ, DEI, other topics are gone</a:t>
            </a:r>
          </a:p>
          <a:p>
            <a:r>
              <a:rPr lang="en-US" dirty="0"/>
              <a:t>Regulatory Freeze</a:t>
            </a:r>
          </a:p>
          <a:p>
            <a:pPr lvl="1"/>
            <a:r>
              <a:rPr lang="en-US" dirty="0"/>
              <a:t>Withdraw rules at OMB, do not propose or issue new rules</a:t>
            </a:r>
          </a:p>
          <a:p>
            <a:pPr lvl="1"/>
            <a:r>
              <a:rPr lang="en-US" dirty="0"/>
              <a:t>Postpone effective dates, comment deadlines</a:t>
            </a:r>
          </a:p>
          <a:p>
            <a:pPr lvl="1"/>
            <a:r>
              <a:rPr lang="en-US" dirty="0"/>
              <a:t>U.S. EPA staff directed to limit outside communication</a:t>
            </a:r>
          </a:p>
          <a:p>
            <a:r>
              <a:rPr lang="en-US" dirty="0"/>
              <a:t>Unleashing Prosperity Through Deregulation (10 for 1)</a:t>
            </a:r>
          </a:p>
          <a:p>
            <a:r>
              <a:rPr lang="en-US" dirty="0"/>
              <a:t>Unleashing American Energy</a:t>
            </a:r>
          </a:p>
          <a:p>
            <a:r>
              <a:rPr lang="en-US" dirty="0"/>
              <a:t>Declaring a National Energy Emergency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4E03C-B19B-1894-4092-08F2DDDF5C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Early Executive Orders</a:t>
            </a:r>
          </a:p>
        </p:txBody>
      </p:sp>
    </p:spTree>
    <p:extLst>
      <p:ext uri="{BB962C8B-B14F-4D97-AF65-F5344CB8AC3E}">
        <p14:creationId xmlns:p14="http://schemas.microsoft.com/office/powerpoint/2010/main" val="1077489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CF2B8B-1C26-544D-E0AE-4484BF0E2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219200"/>
            <a:ext cx="11150600" cy="5410200"/>
          </a:xfrm>
        </p:spPr>
        <p:txBody>
          <a:bodyPr/>
          <a:lstStyle/>
          <a:p>
            <a:r>
              <a:rPr lang="en-US" sz="2800" dirty="0"/>
              <a:t>Lee Zeldin announced a big deregulatory agenda on March 12</a:t>
            </a:r>
          </a:p>
          <a:p>
            <a:pPr lvl="1"/>
            <a:r>
              <a:rPr lang="en-US" sz="2400" dirty="0"/>
              <a:t>31 flavors/“move fast and break things”</a:t>
            </a:r>
          </a:p>
          <a:p>
            <a:r>
              <a:rPr lang="en-US" sz="2800" dirty="0"/>
              <a:t>Energy-Related</a:t>
            </a:r>
          </a:p>
          <a:p>
            <a:pPr lvl="1"/>
            <a:r>
              <a:rPr lang="en-US" sz="2400" b="1" dirty="0"/>
              <a:t>Reconsidering GHG regulations on power plants</a:t>
            </a:r>
          </a:p>
          <a:p>
            <a:pPr lvl="1"/>
            <a:r>
              <a:rPr lang="en-US" sz="2400" dirty="0"/>
              <a:t>Reconsidering oil and gas NSPS </a:t>
            </a:r>
            <a:r>
              <a:rPr lang="en-US" sz="2400" dirty="0" err="1"/>
              <a:t>OOOOb</a:t>
            </a:r>
            <a:r>
              <a:rPr lang="en-US" sz="2400" dirty="0"/>
              <a:t>/</a:t>
            </a:r>
            <a:r>
              <a:rPr lang="en-US" sz="2400" dirty="0" err="1"/>
              <a:t>OOOOc</a:t>
            </a:r>
            <a:endParaRPr lang="en-US" sz="2400" dirty="0"/>
          </a:p>
          <a:p>
            <a:pPr lvl="1"/>
            <a:r>
              <a:rPr lang="en-US" sz="2400" b="1" dirty="0"/>
              <a:t>Reconsideration of the recently tightened Mercury and Air Toxics Standards (MATS) rule</a:t>
            </a:r>
          </a:p>
          <a:p>
            <a:pPr lvl="1"/>
            <a:r>
              <a:rPr lang="en-US" sz="2400" b="1" dirty="0"/>
              <a:t>Reconsideration of the GHG Reporting Rule</a:t>
            </a:r>
          </a:p>
          <a:p>
            <a:pPr lvl="1"/>
            <a:r>
              <a:rPr lang="en-US" sz="2400" dirty="0"/>
              <a:t>Reconsideration of Power Plant Effluent Limitation Guidelines (ELG)</a:t>
            </a:r>
          </a:p>
          <a:p>
            <a:pPr lvl="1"/>
            <a:r>
              <a:rPr lang="en-US" sz="2400" dirty="0"/>
              <a:t>Reconsideration of Oil and Gas ELG</a:t>
            </a:r>
          </a:p>
          <a:p>
            <a:pPr lvl="1"/>
            <a:r>
              <a:rPr lang="en-US" sz="2400" dirty="0"/>
              <a:t>Reconsideration of the recent Risk Management Plan (RMP) Rule updates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6D478-0330-631D-2155-AF2A721D7D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U.S. EPA Administration Priorities</a:t>
            </a:r>
          </a:p>
        </p:txBody>
      </p:sp>
    </p:spTree>
    <p:extLst>
      <p:ext uri="{BB962C8B-B14F-4D97-AF65-F5344CB8AC3E}">
        <p14:creationId xmlns:p14="http://schemas.microsoft.com/office/powerpoint/2010/main" val="1179759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59192C-3D89-C633-789C-23AF0C4DD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066800"/>
            <a:ext cx="11150600" cy="5334000"/>
          </a:xfrm>
        </p:spPr>
        <p:txBody>
          <a:bodyPr/>
          <a:lstStyle/>
          <a:p>
            <a:r>
              <a:rPr lang="en-US" dirty="0"/>
              <a:t>Cost of Living Related</a:t>
            </a:r>
          </a:p>
          <a:p>
            <a:pPr lvl="1"/>
            <a:r>
              <a:rPr lang="en-US" dirty="0"/>
              <a:t>Reconsideration of vehicle GHG rules</a:t>
            </a:r>
          </a:p>
          <a:p>
            <a:pPr lvl="1"/>
            <a:r>
              <a:rPr lang="en-US" b="1" dirty="0"/>
              <a:t>Reconsideration of the 2009 Endangerment Finding and related rules</a:t>
            </a:r>
          </a:p>
          <a:p>
            <a:pPr lvl="1"/>
            <a:r>
              <a:rPr lang="en-US" dirty="0"/>
              <a:t>Reconsideration of technology transition rules (e.g., refrigeration)</a:t>
            </a:r>
          </a:p>
          <a:p>
            <a:pPr lvl="1"/>
            <a:r>
              <a:rPr lang="en-US" b="1" dirty="0"/>
              <a:t>Reconsideration of PM</a:t>
            </a:r>
            <a:r>
              <a:rPr lang="en-US" b="1" baseline="-25000" dirty="0"/>
              <a:t>2.5</a:t>
            </a:r>
            <a:r>
              <a:rPr lang="en-US" b="1" dirty="0"/>
              <a:t> NAAQS </a:t>
            </a:r>
            <a:r>
              <a:rPr lang="en-US" dirty="0"/>
              <a:t>(also new guidance, NSR reform)</a:t>
            </a:r>
          </a:p>
          <a:p>
            <a:pPr lvl="1"/>
            <a:r>
              <a:rPr lang="en-US" b="1" dirty="0"/>
              <a:t>Reconsider NESHAP</a:t>
            </a:r>
            <a:r>
              <a:rPr lang="en-US" dirty="0"/>
              <a:t>: Iron/Steel, Tires, SOCMI, </a:t>
            </a:r>
            <a:r>
              <a:rPr lang="en-US" dirty="0" err="1"/>
              <a:t>EtO</a:t>
            </a:r>
            <a:r>
              <a:rPr lang="en-US" dirty="0"/>
              <a:t> sterilizers, Lime, Coke Ovens, Taconite, Copper; possibly some NSPS (Kc?)</a:t>
            </a:r>
          </a:p>
          <a:p>
            <a:pPr lvl="1"/>
            <a:r>
              <a:rPr lang="en-US" b="1" dirty="0"/>
              <a:t>Restructuring Regional Haze Program</a:t>
            </a:r>
          </a:p>
          <a:p>
            <a:pPr lvl="1"/>
            <a:r>
              <a:rPr lang="en-US" dirty="0"/>
              <a:t>Overhauling Social Cost of Carbon</a:t>
            </a:r>
          </a:p>
          <a:p>
            <a:pPr lvl="1"/>
            <a:r>
              <a:rPr lang="en-US" dirty="0"/>
              <a:t>Redirecting enforcement resources – revise the NECI</a:t>
            </a:r>
          </a:p>
          <a:p>
            <a:pPr lvl="1"/>
            <a:r>
              <a:rPr lang="en-US" dirty="0"/>
              <a:t>Terminating federal EJ programs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4032BB-2AE5-FD1C-143F-3EE09B4B7D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U.S. EPA Administration Priorities, cont.</a:t>
            </a:r>
          </a:p>
        </p:txBody>
      </p:sp>
    </p:spTree>
    <p:extLst>
      <p:ext uri="{BB962C8B-B14F-4D97-AF65-F5344CB8AC3E}">
        <p14:creationId xmlns:p14="http://schemas.microsoft.com/office/powerpoint/2010/main" val="2219801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A150BA-7F16-5FCB-762E-B32877C2B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Cooperative Federalism</a:t>
            </a:r>
          </a:p>
          <a:p>
            <a:pPr lvl="1"/>
            <a:r>
              <a:rPr lang="en-US" dirty="0"/>
              <a:t>Ending the Good Neighbor Plan (Ozone transport FIP)</a:t>
            </a:r>
          </a:p>
          <a:p>
            <a:pPr lvl="1"/>
            <a:r>
              <a:rPr lang="en-US" dirty="0"/>
              <a:t>Resolve SIP backlog</a:t>
            </a:r>
          </a:p>
          <a:p>
            <a:pPr lvl="1"/>
            <a:r>
              <a:rPr lang="en-US" dirty="0"/>
              <a:t>Improve exceptional events rule to allow prescribed fires</a:t>
            </a:r>
          </a:p>
          <a:p>
            <a:pPr lvl="1"/>
            <a:r>
              <a:rPr lang="en-US" dirty="0"/>
              <a:t>Reconstitute the Science Advisory Board (SAB) and Clean Air Scientific Advisory Committee (CASAC)</a:t>
            </a:r>
          </a:p>
          <a:p>
            <a:pPr lvl="1"/>
            <a:r>
              <a:rPr lang="en-US" dirty="0"/>
              <a:t>Update the coal ash regulations</a:t>
            </a:r>
          </a:p>
          <a:p>
            <a:pPr lvl="1"/>
            <a:r>
              <a:rPr lang="en-US" dirty="0"/>
              <a:t>Enforcement discretion for NC Hurricane Helene recovery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82D06F-9032-65EF-55F6-02C6E3FAA8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U.S. EPA Administration Priorities, cont.</a:t>
            </a:r>
          </a:p>
        </p:txBody>
      </p:sp>
    </p:spTree>
    <p:extLst>
      <p:ext uri="{BB962C8B-B14F-4D97-AF65-F5344CB8AC3E}">
        <p14:creationId xmlns:p14="http://schemas.microsoft.com/office/powerpoint/2010/main" val="962236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F66854-F4C8-B71D-27B3-6128F03D5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066800"/>
            <a:ext cx="11150600" cy="5334000"/>
          </a:xfrm>
        </p:spPr>
        <p:txBody>
          <a:bodyPr/>
          <a:lstStyle/>
          <a:p>
            <a:r>
              <a:rPr lang="en-US" sz="2600" dirty="0"/>
              <a:t>MACT reviews – different approach?</a:t>
            </a:r>
          </a:p>
          <a:p>
            <a:pPr lvl="1"/>
            <a:r>
              <a:rPr lang="en-US" sz="2600" dirty="0"/>
              <a:t>Biden EPA did gap filling on several rules and finalized more stringent standards and monitoring requirements</a:t>
            </a:r>
          </a:p>
          <a:p>
            <a:pPr lvl="1"/>
            <a:r>
              <a:rPr lang="en-US" sz="2600" dirty="0"/>
              <a:t>CRA used to repeal 2024 revisions to Tire MACT, Major MACT to Area (MM2A)</a:t>
            </a:r>
          </a:p>
          <a:p>
            <a:pPr lvl="1"/>
            <a:r>
              <a:rPr lang="en-US" sz="2600" dirty="0"/>
              <a:t>This EPA recently extended compliance deadlines for the Iron and Steel and Coke Ovens NESHAP while they reconsider</a:t>
            </a:r>
          </a:p>
          <a:p>
            <a:pPr lvl="1"/>
            <a:r>
              <a:rPr lang="en-US" sz="2600" dirty="0"/>
              <a:t>Industry associations advocating for different approach to LEAN case that prompted gap filling</a:t>
            </a:r>
          </a:p>
          <a:p>
            <a:r>
              <a:rPr lang="en-US" sz="2600" dirty="0"/>
              <a:t>Pulp and Paper ICR in progress, Wood Products final rule coming</a:t>
            </a:r>
          </a:p>
          <a:p>
            <a:r>
              <a:rPr lang="en-US" sz="2600" dirty="0"/>
              <a:t>Still waiting on Boiler, Turbine, and RICE MACT reviews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8AB46-1700-1EED-2F36-F20D3B5C31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Happening with MACT?</a:t>
            </a:r>
          </a:p>
        </p:txBody>
      </p:sp>
    </p:spTree>
    <p:extLst>
      <p:ext uri="{BB962C8B-B14F-4D97-AF65-F5344CB8AC3E}">
        <p14:creationId xmlns:p14="http://schemas.microsoft.com/office/powerpoint/2010/main" val="546503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509E7C-DE05-6920-E38B-851C92F1C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Industry associations have provided U.S. EPA with their wish lists around NSR and NAAQS.</a:t>
            </a:r>
          </a:p>
          <a:p>
            <a:r>
              <a:rPr lang="en-US" sz="3000" dirty="0"/>
              <a:t>U.S. EPA has rescinded 2024 proposed changes to the NSR program – Project Emissions Accounting Rule (PEAR)</a:t>
            </a:r>
          </a:p>
          <a:p>
            <a:r>
              <a:rPr lang="en-US" sz="3000" dirty="0"/>
              <a:t>We expect U.S. EPA to finalize Begin Actual Construction guidance</a:t>
            </a:r>
          </a:p>
          <a:p>
            <a:r>
              <a:rPr lang="en-US" sz="3000" dirty="0"/>
              <a:t>We are hopeful for additional guidance around NSR and NAAQS that will provide more flexibility for permitting complex projects.</a:t>
            </a:r>
          </a:p>
          <a:p>
            <a:r>
              <a:rPr lang="en-US" sz="3000" dirty="0"/>
              <a:t>PM</a:t>
            </a:r>
            <a:r>
              <a:rPr lang="en-US" sz="3000" baseline="-25000" dirty="0"/>
              <a:t>2.5</a:t>
            </a:r>
            <a:r>
              <a:rPr lang="en-US" sz="3000" dirty="0"/>
              <a:t> annual NAAQS was lowered in 2024 – litigation, reconsideration. Likely no appetite to lower ozone NAAQS.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D37B48-AFE1-C29C-25BF-658F0E3A06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Happening with NSR/NAAQS?</a:t>
            </a:r>
          </a:p>
        </p:txBody>
      </p:sp>
    </p:spTree>
    <p:extLst>
      <p:ext uri="{BB962C8B-B14F-4D97-AF65-F5344CB8AC3E}">
        <p14:creationId xmlns:p14="http://schemas.microsoft.com/office/powerpoint/2010/main" val="1515213413"/>
      </p:ext>
    </p:extLst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Custom 4">
      <a:dk1>
        <a:srgbClr val="005A84"/>
      </a:dk1>
      <a:lt1>
        <a:srgbClr val="FFFFFF"/>
      </a:lt1>
      <a:dk2>
        <a:srgbClr val="005A84"/>
      </a:dk2>
      <a:lt2>
        <a:srgbClr val="FFFFFF"/>
      </a:lt2>
      <a:accent1>
        <a:srgbClr val="D8D8D8"/>
      </a:accent1>
      <a:accent2>
        <a:srgbClr val="FDBB30"/>
      </a:accent2>
      <a:accent3>
        <a:srgbClr val="FFFFFF"/>
      </a:accent3>
      <a:accent4>
        <a:srgbClr val="005A84"/>
      </a:accent4>
      <a:accent5>
        <a:srgbClr val="D8D8D8"/>
      </a:accent5>
      <a:accent6>
        <a:srgbClr val="FDBB30"/>
      </a:accent6>
      <a:hlink>
        <a:srgbClr val="005A84"/>
      </a:hlink>
      <a:folHlink>
        <a:srgbClr val="FDBB3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0" indent="0" algn="l">
          <a:buSzPct val="50000"/>
          <a:buFont typeface="Wingdings" panose="05000000000000000000" pitchFamily="2" charset="2"/>
          <a:buNone/>
          <a:defRPr sz="3200" dirty="0">
            <a:latin typeface="+mn-lt"/>
          </a:defRPr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 Template - Sidebar.potx" id="{76669725-D904-4CB7-91B5-F26F47DC3F59}" vid="{4077CB6A-AFF3-44F9-92EF-A3940F3650B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7A61136AB2D543A0096B1090D7B5C4" ma:contentTypeVersion="6" ma:contentTypeDescription="Create a new document." ma:contentTypeScope="" ma:versionID="793a3dab7989e454fdb6e96a187c7d44">
  <xsd:schema xmlns:xsd="http://www.w3.org/2001/XMLSchema" xmlns:xs="http://www.w3.org/2001/XMLSchema" xmlns:p="http://schemas.microsoft.com/office/2006/metadata/properties" xmlns:ns2="fd44782e-90fb-417c-a602-86d45302dd0f" xmlns:ns3="08f1e6c3-00fb-4e3f-80fc-ca0cc4c0fd8c" targetNamespace="http://schemas.microsoft.com/office/2006/metadata/properties" ma:root="true" ma:fieldsID="f5144cb9d5e6d1d3c04a3107ce5c22d7" ns2:_="" ns3:_="">
    <xsd:import namespace="fd44782e-90fb-417c-a602-86d45302dd0f"/>
    <xsd:import namespace="08f1e6c3-00fb-4e3f-80fc-ca0cc4c0fd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44782e-90fb-417c-a602-86d45302dd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f1e6c3-00fb-4e3f-80fc-ca0cc4c0fd8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E9E0FA-A545-45A0-8F06-DDBB24FB5A58}">
  <ds:schemaRefs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fd44782e-90fb-417c-a602-86d45302dd0f"/>
    <ds:schemaRef ds:uri="http://schemas.microsoft.com/office/infopath/2007/PartnerControls"/>
    <ds:schemaRef ds:uri="http://schemas.microsoft.com/office/2006/metadata/properties"/>
    <ds:schemaRef ds:uri="08f1e6c3-00fb-4e3f-80fc-ca0cc4c0fd8c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7D91C37-4BAD-4756-99F7-2D0684FD7E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44782e-90fb-417c-a602-86d45302dd0f"/>
    <ds:schemaRef ds:uri="08f1e6c3-00fb-4e3f-80fc-ca0cc4c0fd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4698BA-7F4B-4088-B1BB-7845B11C57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 - Sidebar</Template>
  <TotalTime>5108</TotalTime>
  <Words>1693</Words>
  <Application>Microsoft Office PowerPoint</Application>
  <PresentationFormat>Widescreen</PresentationFormat>
  <Paragraphs>142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Optima</vt:lpstr>
      <vt:lpstr>Wingdings</vt:lpstr>
      <vt:lpstr>2_Default Design</vt:lpstr>
      <vt:lpstr>Air Regulatory Updates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 or Comments?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Amy Marshall</dc:creator>
  <cp:lastModifiedBy>Lizzie Smith</cp:lastModifiedBy>
  <cp:revision>30</cp:revision>
  <cp:lastPrinted>2025-04-08T12:27:24Z</cp:lastPrinted>
  <dcterms:created xsi:type="dcterms:W3CDTF">2025-04-07T11:20:41Z</dcterms:created>
  <dcterms:modified xsi:type="dcterms:W3CDTF">2025-07-25T20:50:54Z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0x0101008F7A61136AB2D543A0096B1090D7B5C4</vt:lpwstr>
  </property>
</Properties>
</file>