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  <p:sldMasterId id="2147483729" r:id="rId5"/>
    <p:sldMasterId id="2147483741" r:id="rId6"/>
  </p:sldMasterIdLst>
  <p:notesMasterIdLst>
    <p:notesMasterId r:id="rId31"/>
  </p:notesMasterIdLst>
  <p:handoutMasterIdLst>
    <p:handoutMasterId r:id="rId32"/>
  </p:handoutMasterIdLst>
  <p:sldIdLst>
    <p:sldId id="353" r:id="rId7"/>
    <p:sldId id="505" r:id="rId8"/>
    <p:sldId id="474" r:id="rId9"/>
    <p:sldId id="281" r:id="rId10"/>
    <p:sldId id="501" r:id="rId11"/>
    <p:sldId id="504" r:id="rId12"/>
    <p:sldId id="513" r:id="rId13"/>
    <p:sldId id="483" r:id="rId14"/>
    <p:sldId id="410" r:id="rId15"/>
    <p:sldId id="506" r:id="rId16"/>
    <p:sldId id="508" r:id="rId17"/>
    <p:sldId id="517" r:id="rId18"/>
    <p:sldId id="509" r:id="rId19"/>
    <p:sldId id="510" r:id="rId20"/>
    <p:sldId id="503" r:id="rId21"/>
    <p:sldId id="514" r:id="rId22"/>
    <p:sldId id="516" r:id="rId23"/>
    <p:sldId id="515" r:id="rId24"/>
    <p:sldId id="500" r:id="rId25"/>
    <p:sldId id="495" r:id="rId26"/>
    <p:sldId id="446" r:id="rId27"/>
    <p:sldId id="511" r:id="rId28"/>
    <p:sldId id="447" r:id="rId29"/>
    <p:sldId id="380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37840" cy="466434"/>
          </a:xfrm>
          <a:prstGeom prst="rect">
            <a:avLst/>
          </a:prstGeom>
        </p:spPr>
        <p:txBody>
          <a:bodyPr vert="horz" lIns="92429" tIns="46215" rIns="92429" bIns="462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1"/>
            <a:ext cx="3037840" cy="466434"/>
          </a:xfrm>
          <a:prstGeom prst="rect">
            <a:avLst/>
          </a:prstGeom>
        </p:spPr>
        <p:txBody>
          <a:bodyPr vert="horz" lIns="92429" tIns="46215" rIns="92429" bIns="46215" rtlCol="0"/>
          <a:lstStyle>
            <a:lvl1pPr algn="r">
              <a:defRPr sz="1200"/>
            </a:lvl1pPr>
          </a:lstStyle>
          <a:p>
            <a:fld id="{3AB36D0C-FB4E-455A-9C32-76D37DE7ACB8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974"/>
            <a:ext cx="3037840" cy="466433"/>
          </a:xfrm>
          <a:prstGeom prst="rect">
            <a:avLst/>
          </a:prstGeom>
        </p:spPr>
        <p:txBody>
          <a:bodyPr vert="horz" lIns="92429" tIns="46215" rIns="92429" bIns="462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74"/>
            <a:ext cx="3037840" cy="466433"/>
          </a:xfrm>
          <a:prstGeom prst="rect">
            <a:avLst/>
          </a:prstGeom>
        </p:spPr>
        <p:txBody>
          <a:bodyPr vert="horz" lIns="92429" tIns="46215" rIns="92429" bIns="46215" rtlCol="0" anchor="b"/>
          <a:lstStyle>
            <a:lvl1pPr algn="r">
              <a:defRPr sz="1200"/>
            </a:lvl1pPr>
          </a:lstStyle>
          <a:p>
            <a:fld id="{39C28719-C183-4409-987F-1366F48958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27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37840" cy="466434"/>
          </a:xfrm>
          <a:prstGeom prst="rect">
            <a:avLst/>
          </a:prstGeom>
        </p:spPr>
        <p:txBody>
          <a:bodyPr vert="horz" lIns="92429" tIns="46215" rIns="92429" bIns="462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1"/>
            <a:ext cx="3037840" cy="466434"/>
          </a:xfrm>
          <a:prstGeom prst="rect">
            <a:avLst/>
          </a:prstGeom>
        </p:spPr>
        <p:txBody>
          <a:bodyPr vert="horz" lIns="92429" tIns="46215" rIns="92429" bIns="46215" rtlCol="0"/>
          <a:lstStyle>
            <a:lvl1pPr algn="r">
              <a:defRPr sz="1200"/>
            </a:lvl1pPr>
          </a:lstStyle>
          <a:p>
            <a:fld id="{C77A8111-76F0-46CD-9F27-7AB7BA180AE6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3062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9" tIns="46215" rIns="92429" bIns="462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2429" tIns="46215" rIns="92429" bIns="462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974"/>
            <a:ext cx="3037840" cy="466433"/>
          </a:xfrm>
          <a:prstGeom prst="rect">
            <a:avLst/>
          </a:prstGeom>
        </p:spPr>
        <p:txBody>
          <a:bodyPr vert="horz" lIns="92429" tIns="46215" rIns="92429" bIns="462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74"/>
            <a:ext cx="3037840" cy="466433"/>
          </a:xfrm>
          <a:prstGeom prst="rect">
            <a:avLst/>
          </a:prstGeom>
        </p:spPr>
        <p:txBody>
          <a:bodyPr vert="horz" lIns="92429" tIns="46215" rIns="92429" bIns="46215" rtlCol="0" anchor="b"/>
          <a:lstStyle>
            <a:lvl1pPr algn="r">
              <a:defRPr sz="1200"/>
            </a:lvl1pPr>
          </a:lstStyle>
          <a:p>
            <a:fld id="{50C25844-8253-487E-85AA-9D35B33583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8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26"/>
            <a:fld id="{272EDDF8-9B05-480A-81E6-008B73D441E8}" type="slidenum">
              <a:rPr lang="en-US" smtClean="0">
                <a:solidFill>
                  <a:srgbClr val="000000"/>
                </a:solidFill>
              </a:rPr>
              <a:pPr defTabSz="930726"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57238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548" y="4495591"/>
            <a:ext cx="5608320" cy="418401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56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25844-8253-487E-85AA-9D35B3358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562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25844-8253-487E-85AA-9D35B3358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028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E2BD7-F714-2BCD-5302-616889A9E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0B070A-6B00-D9FD-BE7C-6CF0815558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7D2BFC-6395-9064-A004-4362347DA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182" y="4473892"/>
            <a:ext cx="5505450" cy="4212908"/>
          </a:xfrm>
        </p:spPr>
        <p:txBody>
          <a:bodyPr/>
          <a:lstStyle/>
          <a:p>
            <a:endParaRPr lang="en-US" sz="1300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B1CE4-670C-FED3-0901-9DB19E8885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50420-0120-4C2F-8F15-2AD32B3945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070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44E4F-178E-F606-2C55-8A4E4FF45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FF73A8-94B2-D071-DF50-A92E37877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5A982E-DFAD-E500-18E0-7BBBEB5ED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182" y="4473892"/>
            <a:ext cx="5505450" cy="4212908"/>
          </a:xfrm>
        </p:spPr>
        <p:txBody>
          <a:bodyPr/>
          <a:lstStyle/>
          <a:p>
            <a:endParaRPr lang="en-US" sz="1300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51C2A-E926-7755-BC9D-E78A88D388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50420-0120-4C2F-8F15-2AD32B3945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945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5844-8253-487E-85AA-9D35B335834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81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5844-8253-487E-85AA-9D35B335834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64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5844-8253-487E-85AA-9D35B335834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22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25844-8253-487E-85AA-9D35B3358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390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25844-8253-487E-85AA-9D35B3358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390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3062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5844-8253-487E-85AA-9D35B335834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5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25844-8253-487E-85AA-9D35B3358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41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3062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5844-8253-487E-85AA-9D35B33583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2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CE395-147E-56B6-8B1C-D417525C3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1127E2-4BAC-65AA-22D7-05530B0DC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FBB602-9DCA-168F-B9F7-FAAC01A09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C95D1-7865-47B8-F18B-EA56E06403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5844-8253-487E-85AA-9D35B335834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93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5844-8253-487E-85AA-9D35B335834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17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25844-8253-487E-85AA-9D35B335834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79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25844-8253-487E-85AA-9D35B3358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642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DF3DB-C35C-8BC8-52CD-F33BD1153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15D6A4-4836-6AF8-DBB4-C38A2542F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95061E-5580-E26F-7888-F0888CFEC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2C6DF-81BC-E529-B4B9-EA8AFF1C18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25844-8253-487E-85AA-9D35B3358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44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25844-8253-487E-85AA-9D35B3358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0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9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2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DK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1371610"/>
            <a:ext cx="6324600" cy="1470025"/>
          </a:xfrm>
          <a:effectLst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3886200"/>
            <a:ext cx="5257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7338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172200"/>
            <a:ext cx="2286000" cy="47625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2209800" y="0"/>
            <a:ext cx="0" cy="685800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800"/>
            </a:lvl2pPr>
            <a:lvl3pPr marL="914332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30" indent="0">
              <a:buNone/>
              <a:defRPr sz="1400"/>
            </a:lvl6pPr>
            <a:lvl7pPr marL="2742994" indent="0">
              <a:buNone/>
              <a:defRPr sz="1400"/>
            </a:lvl7pPr>
            <a:lvl8pPr marL="3200160" indent="0">
              <a:buNone/>
              <a:defRPr sz="1400"/>
            </a:lvl8pPr>
            <a:lvl9pPr marL="365732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6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8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6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7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10"/>
            <a:ext cx="211455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10"/>
            <a:ext cx="619125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1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7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2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2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7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 descr="DkGreen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52400"/>
            <a:ext cx="47727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Myriad Pro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  <p:pic>
        <p:nvPicPr>
          <p:cNvPr id="1036" name="Picture 12" descr="ADEM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0563" y="462762"/>
            <a:ext cx="1885950" cy="598488"/>
          </a:xfrm>
          <a:prstGeom prst="rect">
            <a:avLst/>
          </a:prstGeom>
          <a:noFill/>
        </p:spPr>
      </p:pic>
      <p:sp>
        <p:nvSpPr>
          <p:cNvPr id="1037" name="Line 13"/>
          <p:cNvSpPr>
            <a:spLocks noChangeShapeType="1"/>
          </p:cNvSpPr>
          <p:nvPr/>
        </p:nvSpPr>
        <p:spPr bwMode="auto">
          <a:xfrm flipH="1">
            <a:off x="0" y="1676400"/>
            <a:ext cx="9144000" cy="0"/>
          </a:xfrm>
          <a:prstGeom prst="line">
            <a:avLst/>
          </a:prstGeom>
          <a:noFill/>
          <a:ln w="44450">
            <a:solidFill>
              <a:srgbClr val="996633"/>
            </a:solidFill>
            <a:round/>
            <a:headEnd/>
            <a:tailEnd/>
          </a:ln>
          <a:effectLst>
            <a:outerShdw dist="25400" dir="5400000" algn="ctr" rotWithShape="0">
              <a:srgbClr val="777777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9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5pPr>
      <a:lvl6pPr marL="457167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6pPr>
      <a:lvl7pPr marL="914332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7pPr>
      <a:lvl8pPr marL="1371498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8pPr>
      <a:lvl9pPr marL="1828664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405E8-36BA-4FCA-B130-C8463F52CB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55294-E0D4-4674-89C4-5BD2D5466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dem.alabama.gov/compliance-assistan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webmaster@adem.alabama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jannett@adem.alabama.gov" TargetMode="External"/><Relationship Id="rId2" Type="http://schemas.openxmlformats.org/officeDocument/2006/relationships/hyperlink" Target="mailto:jennifer.mccord@adem.alabama.gov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hyperlink" Target="mailto:bbarber@adem.alabama.g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newsreleases/epa-administrator-lee-zeldin-announces-epas-powering-great-american-comeback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newsreleases/epa-announces-it-will-keep-maximum-contaminant-levels-pfoa-pfo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hyperlink" Target="https://www.epa.gov/pfas/key-epa-actions-address-pfa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08486" y="3429000"/>
            <a:ext cx="6835514" cy="26270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>
                <a:latin typeface="Times New Roman"/>
                <a:cs typeface="Times New Roman"/>
              </a:rPr>
              <a:t>Stephen A. Cobb, Chief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latin typeface="Times New Roman"/>
                <a:cs typeface="Times New Roman"/>
              </a:rPr>
              <a:t>Land Division</a:t>
            </a:r>
          </a:p>
          <a:p>
            <a:pPr eaLnBrk="1" hangingPunct="1">
              <a:spcBef>
                <a:spcPts val="0"/>
              </a:spcBef>
            </a:pPr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1800" dirty="0">
                <a:latin typeface="Times New Roman"/>
                <a:cs typeface="Times New Roman"/>
              </a:rPr>
              <a:t>Manufacture Alabama HR, Safety, and Environmental Conference</a:t>
            </a:r>
            <a:endParaRPr lang="en-US" sz="1800" dirty="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/>
                <a:cs typeface="Times New Roman"/>
              </a:rPr>
              <a:t>July 31, 2025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/>
                <a:cs typeface="Times New Roman"/>
              </a:rPr>
              <a:t>Birmingham, Alabama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8486" y="1813585"/>
            <a:ext cx="683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Land Division Update</a:t>
            </a:r>
          </a:p>
        </p:txBody>
      </p:sp>
    </p:spTree>
    <p:extLst>
      <p:ext uri="{BB962C8B-B14F-4D97-AF65-F5344CB8AC3E}">
        <p14:creationId xmlns:p14="http://schemas.microsoft.com/office/powerpoint/2010/main" val="213815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959" y="109489"/>
            <a:ext cx="6953069" cy="1455151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Enforcement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93" y="1857293"/>
            <a:ext cx="8814535" cy="4781632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On-going compliance assistance to reduce the number of significant non-compliers (SNCs) in program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Quarterly outreach to TSDFs and Large/Small Quantity Generators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email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 at various conferences around state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calls/discussions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videos for website posting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 Common Inspection Finding Leading to SNC Determination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TSD Storage &gt; 1 year or storage in unpermitted areas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LQG Storage &gt; 90 days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SQG Storage &gt; 180 days		</a:t>
            </a:r>
          </a:p>
          <a:p>
            <a:pPr marL="457165" lvl="1" indent="0">
              <a:spcBef>
                <a:spcPts val="0"/>
              </a:spcBef>
              <a:buNone/>
            </a:pP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marL="457165" lvl="1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2430" y="5296184"/>
            <a:ext cx="43180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Compliance Assistance Videos can be found on ADEM’s new website: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https://adem.alabama.gov/compliance-assistance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1360" t="21615" r="16760" b="25469"/>
          <a:stretch/>
        </p:blipFill>
        <p:spPr>
          <a:xfrm>
            <a:off x="8300545" y="5274801"/>
            <a:ext cx="745483" cy="6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C5E12-F6FC-FF6C-780A-D715FD701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228A-BA09-8AB0-1CED-63ADF3C42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959" y="109489"/>
            <a:ext cx="6953069" cy="1455151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Hazardous Waste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Enforcement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68067-BBC5-04D0-AA92-88BC4F053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3" y="1781093"/>
            <a:ext cx="8814535" cy="496494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457165" lvl="1" indent="0">
              <a:spcBef>
                <a:spcPts val="0"/>
              </a:spcBef>
              <a:buNone/>
            </a:pP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marL="457165" lvl="1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C140A-6035-EA73-5AC1-3DD4FD4E0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1" y="1874246"/>
            <a:ext cx="6683816" cy="469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A4720-5755-CF98-5632-2AC351FDC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37239-F935-7DEA-EADE-476B241A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520" y="152400"/>
            <a:ext cx="6990080" cy="1351280"/>
          </a:xfrm>
        </p:spPr>
        <p:txBody>
          <a:bodyPr/>
          <a:lstStyle/>
          <a:p>
            <a:r>
              <a:rPr lang="en-US" sz="3600" dirty="0"/>
              <a:t>Land Division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0B3BC-AE77-C97B-0E90-57EFCC02A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80" y="1869440"/>
            <a:ext cx="8453120" cy="471424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 Availability During Inspections</a:t>
            </a:r>
          </a:p>
          <a:p>
            <a:pPr marL="548640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On-site inspections often include reviewing documents or logs at the facility.</a:t>
            </a:r>
          </a:p>
          <a:p>
            <a:pPr marL="548640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today’s technology evolving, document handling methods are evolving too.</a:t>
            </a:r>
          </a:p>
          <a:p>
            <a:pPr marL="548640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facility’s documents are kept electronically, then records should be made available to review electronically from the permittee’s computer.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68" y="108155"/>
            <a:ext cx="6864404" cy="1504335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Waste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Enforcement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28" y="1823070"/>
            <a:ext cx="4416172" cy="5034930"/>
          </a:xfrm>
        </p:spPr>
        <p:txBody>
          <a:bodyPr wrap="square" anchor="t">
            <a:normAutofit fontScale="25000" lnSpcReduction="20000"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Compliance Priorities 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to Cover</a:t>
            </a:r>
          </a:p>
          <a:p>
            <a:pPr marL="1005840"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over at end of day/week</a:t>
            </a:r>
          </a:p>
          <a:p>
            <a:pPr marL="1005840"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Exposing waste during new cell construction/liner tie-in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Leachate</a:t>
            </a:r>
          </a:p>
          <a:p>
            <a:pPr marL="1005840" lvl="2" indent="-2286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to properly collect/dispose</a:t>
            </a:r>
          </a:p>
          <a:p>
            <a:pPr marL="1005840" lvl="2" indent="-2286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on liner &gt; 12 inches</a:t>
            </a:r>
          </a:p>
          <a:p>
            <a:pPr marL="1005840" lvl="2" indent="-2286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 to a water of the State</a:t>
            </a:r>
          </a:p>
          <a:p>
            <a:pPr marL="457200" lvl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Disposal in Unpermitted area</a:t>
            </a:r>
          </a:p>
          <a:p>
            <a:pPr marL="1005840"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certification</a:t>
            </a:r>
          </a:p>
          <a:p>
            <a:pPr marL="1005840"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disposal boundary markers</a:t>
            </a:r>
          </a:p>
          <a:p>
            <a:pPr marL="457200" lvl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Disposal of Hazardous Waste</a:t>
            </a:r>
          </a:p>
          <a:p>
            <a:pPr marL="457200" lvl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57165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500" b="1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15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15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1500" dirty="0"/>
          </a:p>
          <a:p>
            <a:pPr marL="457165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500" dirty="0"/>
          </a:p>
          <a:p>
            <a:pPr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7EA8AA-4B35-373B-2AF8-F5430F0AA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334" y="3103275"/>
            <a:ext cx="4305838" cy="227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00" y="152400"/>
            <a:ext cx="6929120" cy="13716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Waste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Enforcement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147" y="1818640"/>
            <a:ext cx="4305679" cy="4419130"/>
          </a:xfrm>
        </p:spPr>
        <p:txBody>
          <a:bodyPr wrap="square" anchor="t"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Focus Area </a:t>
            </a:r>
          </a:p>
          <a:p>
            <a:pPr marL="457200" lvl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morning inspections</a:t>
            </a:r>
          </a:p>
          <a:p>
            <a:pPr marL="731520" lvl="2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 at the beginning of operations to observe opening conditions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follow-up presence to confirm observations or remedial actions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heightened enforcement/penalties for more serious violations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457165" lvl="1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3A394-5211-A39F-04A9-A3AAEE57C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175" y="2882362"/>
            <a:ext cx="4096867" cy="27312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088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AEE4-F299-65CF-8062-86A0B32C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520" y="152400"/>
            <a:ext cx="6990080" cy="1351280"/>
          </a:xfrm>
        </p:spPr>
        <p:txBody>
          <a:bodyPr/>
          <a:lstStyle/>
          <a:p>
            <a:r>
              <a:rPr lang="en-US" sz="3600" dirty="0"/>
              <a:t>Recycling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E111B-3D54-6979-2F28-27C6FF996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1802765"/>
            <a:ext cx="8453120" cy="4836160"/>
          </a:xfrm>
        </p:spPr>
        <p:txBody>
          <a:bodyPr/>
          <a:lstStyle/>
          <a:p>
            <a:pPr marL="548640">
              <a:spcBef>
                <a:spcPts val="0"/>
              </a:spcBef>
              <a:spcAft>
                <a:spcPts val="0"/>
              </a:spcAft>
            </a:pP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regulations, improving recycling information</a:t>
            </a:r>
          </a:p>
          <a:p>
            <a:pPr marL="948661" lvl="1"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Statewide Recycling Study</a:t>
            </a:r>
          </a:p>
          <a:p>
            <a:pPr marL="948661" lvl="1"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reporting &amp; collection of accurate recycling data</a:t>
            </a:r>
          </a:p>
          <a:p>
            <a:pPr marL="948661" lvl="1"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emphasis on expanding and upgrading collection and processing of recyclable materials</a:t>
            </a:r>
          </a:p>
          <a:p>
            <a:pPr marL="948661" lvl="1"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emphasis on public outreach and education</a:t>
            </a:r>
          </a:p>
          <a:p>
            <a:pPr marL="548640" marR="0" lvl="0" indent="-342874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Alabama is where recycling happens:</a:t>
            </a:r>
          </a:p>
          <a:p>
            <a:pPr marL="1348680" lvl="2">
              <a:spcBef>
                <a:spcPts val="60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and Steel	</a:t>
            </a:r>
          </a:p>
          <a:p>
            <a:pPr marL="1348680" lvl="2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Pulp and Paper</a:t>
            </a:r>
          </a:p>
          <a:p>
            <a:pPr marL="1348680" lvl="2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Plastics</a:t>
            </a:r>
          </a:p>
          <a:p>
            <a:pPr marL="1348680" lvl="2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Aluminum</a:t>
            </a:r>
          </a:p>
          <a:p>
            <a:pPr marL="1348680" lvl="2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Rubber</a:t>
            </a:r>
          </a:p>
          <a:p>
            <a:pPr marL="1348680" lvl="2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Glass</a:t>
            </a:r>
          </a:p>
          <a:p>
            <a:pPr marL="1348680" lvl="2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</a:p>
          <a:p>
            <a:pPr marL="948661"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Increased emphasis on </a:t>
            </a:r>
            <a:r>
              <a:rPr lang="en-US" sz="1800" u="sng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connecting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collection/processing with end 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 manufacturing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1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452" y="123160"/>
            <a:ext cx="6831330" cy="1411333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Rulemaking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77" y="1825074"/>
            <a:ext cx="8635230" cy="4786820"/>
          </a:xfrm>
        </p:spPr>
        <p:txBody>
          <a:bodyPr/>
          <a:lstStyle/>
          <a:p>
            <a:pPr marL="0" lvl="1" indent="0" defTabSz="45720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Scrap Tire (Division 4) –Effective  August 12, 2024</a:t>
            </a:r>
          </a:p>
          <a:p>
            <a:pPr marL="457200" lvl="2" indent="-182880" defTabSz="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scrap tire management requirements, including registration renewals requirements, scrap tire processing incentives, etc.</a:t>
            </a:r>
          </a:p>
          <a:p>
            <a:pPr marL="0" lvl="1" indent="0" defTabSz="457200">
              <a:spcBef>
                <a:spcPts val="1200"/>
              </a:spcBef>
              <a:spcAft>
                <a:spcPts val="0"/>
              </a:spcAft>
              <a:buNone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Solid Waste (Division 13 – Recycling &amp; SWMP) – Effective October 14, 2024</a:t>
            </a:r>
          </a:p>
          <a:p>
            <a:pPr marL="457200" lvl="2" indent="-182880"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Statewide solid waste reduction goal from 25% to 40%, updated state SWMP and waste diversion calculation.</a:t>
            </a:r>
            <a:endParaRPr kumimoji="0" lang="en-US" sz="1400" b="0" i="0" u="sng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defTabSz="457200">
              <a:spcBef>
                <a:spcPts val="1200"/>
              </a:spcBef>
              <a:spcAft>
                <a:spcPts val="0"/>
              </a:spcAft>
              <a:buNone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UST – Tank Trust Fund (Division 6, Volume II) - Effective</a:t>
            </a:r>
            <a:r>
              <a:rPr lang="en-US" sz="2000" u="sng" dirty="0">
                <a:latin typeface="Times New Roman"/>
                <a:cs typeface="Times New Roman"/>
              </a:rPr>
              <a:t> </a:t>
            </a:r>
            <a:r>
              <a:rPr lang="en-US" sz="2000" u="sng" dirty="0">
                <a:solidFill>
                  <a:srgbClr val="006600"/>
                </a:solidFill>
                <a:latin typeface="Times New Roman"/>
                <a:cs typeface="Times New Roman"/>
              </a:rPr>
              <a:t>December 15, 2024</a:t>
            </a: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182880" defTabSz="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Clarified provisions for payment of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Emergency Response Costs up to $150,000 per emergency incident</a:t>
            </a:r>
            <a:endParaRPr kumimoji="0" lang="en-US" sz="1400" b="0" i="0" u="sng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defTabSz="457200">
              <a:spcBef>
                <a:spcPts val="1200"/>
              </a:spcBef>
              <a:spcAft>
                <a:spcPts val="0"/>
              </a:spcAft>
              <a:buNone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Solid Waste (Division 13 – Landfill Disposal) – Effective  December 15, 2024</a:t>
            </a:r>
          </a:p>
          <a:p>
            <a:pPr marL="457200" indent="-18288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Restricts the disposal of whole tires in landfills after December 31, 2027</a:t>
            </a:r>
          </a:p>
          <a:p>
            <a:pPr marL="457200" indent="-18288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that tires be cut into thirds or smaller pieces before disposal</a:t>
            </a:r>
            <a:endParaRPr kumimoji="0" lang="en-US" sz="1400" b="0" i="0" u="sng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lvl="1" indent="0" defTabSz="45720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+mj-lt"/>
            </a:endParaRPr>
          </a:p>
          <a:p>
            <a:pPr marL="182880" lvl="1" indent="0" defTabSz="45720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+mj-lt"/>
            </a:endParaRPr>
          </a:p>
          <a:p>
            <a:pPr marL="400021" lvl="1" indent="-217141" defTabSz="45720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/>
              <a:t>		</a:t>
            </a:r>
          </a:p>
          <a:p>
            <a:pPr marL="400021" lvl="1" indent="-217141">
              <a:spcBef>
                <a:spcPts val="120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 marL="400021" lvl="1" indent="-217141">
              <a:spcBef>
                <a:spcPts val="120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 marL="400021" lvl="1" indent="-217141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400021" lvl="1" indent="-217141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400021" lvl="1" indent="-217141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262910" lvl="1" indent="0">
              <a:spcBef>
                <a:spcPts val="2400"/>
              </a:spcBef>
              <a:spcAft>
                <a:spcPts val="24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87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F251D-E7DD-D0F6-11D5-CE09BECD6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F5A7-5035-2C99-5260-5E921684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998" y="92254"/>
            <a:ext cx="6957392" cy="140392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Division 13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/>
                <a:cs typeface="Times New Roman"/>
              </a:rPr>
              <a:t>Recycling - Chapters 1 and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1A076-B14E-54BB-511A-9F9A7B8B7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31" y="1888946"/>
            <a:ext cx="8732338" cy="4876800"/>
          </a:xfrm>
        </p:spPr>
        <p:txBody>
          <a:bodyPr/>
          <a:lstStyle/>
          <a:p>
            <a:pPr marL="342265" marR="0" lvl="0" indent="-342265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Anticipated Effective Date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– August 14, 2025</a:t>
            </a:r>
          </a:p>
          <a:p>
            <a:pPr marL="742921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</a:t>
            </a:r>
          </a:p>
          <a:p>
            <a:pPr marL="114294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definitions for consistency</a:t>
            </a:r>
          </a:p>
          <a:p>
            <a:pPr marL="114294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Added definitions for Energy Recovery Facilities (ERF), End-Use Manufacturing Facilities, and Whole Tires.  </a:t>
            </a:r>
          </a:p>
          <a:p>
            <a:pPr marL="742921" lvl="1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</a:t>
            </a:r>
          </a:p>
          <a:p>
            <a:pPr marL="1142940" lvl="2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provisions and guidelines for Materials Recovery Facilities (MRF), Recovered Materials Processing Facilities (RMPF), Energy Recovery Facilities (ERF), and End-Use Manufacturing Facilities (EUMF).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21" lvl="1" indent="-3429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21" lvl="1" indent="0">
              <a:spcBef>
                <a:spcPts val="1800"/>
              </a:spcBef>
              <a:spcAft>
                <a:spcPts val="1800"/>
              </a:spcAft>
              <a:buNone/>
            </a:pP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75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99390-EDD2-DD62-EA80-53D8352D5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D6653-8C64-1B7E-6128-90CC2ECE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998" y="92254"/>
            <a:ext cx="6957392" cy="140392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Division 17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/>
                <a:cs typeface="Times New Roman"/>
              </a:rPr>
              <a:t>Medical Waste - Phase 1 &amp;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2D520-921A-A0D2-3C87-6B9CF0C53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31" y="1888946"/>
            <a:ext cx="8732338" cy="4876800"/>
          </a:xfrm>
        </p:spPr>
        <p:txBody>
          <a:bodyPr/>
          <a:lstStyle/>
          <a:p>
            <a:pPr marL="342265" indent="-342265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006600"/>
                </a:solidFill>
                <a:latin typeface="Times New Roman"/>
                <a:cs typeface="Times New Roman"/>
              </a:rPr>
              <a:t>Phase 1 - Effective Date</a:t>
            </a:r>
            <a:r>
              <a:rPr lang="en-US" sz="2000" b="1" dirty="0">
                <a:solidFill>
                  <a:srgbClr val="006600"/>
                </a:solidFill>
                <a:latin typeface="Times New Roman"/>
                <a:cs typeface="Times New Roman"/>
              </a:rPr>
              <a:t> – February 13, 2025</a:t>
            </a:r>
          </a:p>
          <a:p>
            <a:pPr marL="742921" lvl="1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Reorganization and clarification of rules by better grouping and consolidation of various regulatory components</a:t>
            </a:r>
          </a:p>
          <a:p>
            <a:pPr marL="342265" marR="0" lvl="0" indent="-342265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Phase 2 – Anticipated Effective Date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– August 14, 2025</a:t>
            </a:r>
          </a:p>
          <a:p>
            <a:pPr marL="742921" lvl="1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Updates to improve clarity and organization of the rules based upon experience gained and lessons learned. </a:t>
            </a:r>
          </a:p>
          <a:p>
            <a:pPr marL="742921" lvl="1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Added a new chapter, 335-17-8, for registration and permitting of medical waste facilities.</a:t>
            </a:r>
          </a:p>
          <a:p>
            <a:pPr marL="400021" lvl="1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21" lvl="1" indent="-3429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21" lvl="1" indent="0">
              <a:spcBef>
                <a:spcPts val="1800"/>
              </a:spcBef>
              <a:spcAft>
                <a:spcPts val="1800"/>
              </a:spcAft>
              <a:buNone/>
            </a:pP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455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879" y="187011"/>
            <a:ext cx="6857999" cy="1294435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Rulemaking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12" y="1781092"/>
            <a:ext cx="8480611" cy="500932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Hazardous Waste - Div. 335-14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u="sng" dirty="0">
                <a:latin typeface="Times New Roman"/>
                <a:cs typeface="Times New Roman"/>
              </a:rPr>
              <a:t>Anticipated Updates include:</a:t>
            </a:r>
          </a:p>
          <a:p>
            <a:pPr marL="742921" marR="0" lvl="1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Conditional Exclusion for Carbon Dioxide (CO2) Streams in Geologic Sequestration Activities</a:t>
            </a:r>
          </a:p>
          <a:p>
            <a:pPr marL="1142305" marR="0" lvl="2" indent="-34226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Published in the Federal Register on January 3, 2014</a:t>
            </a:r>
          </a:p>
          <a:p>
            <a:pPr marL="742921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Disposal of Coal Combustion Residuals From Electric Utilities</a:t>
            </a:r>
          </a:p>
          <a:p>
            <a:pPr marL="1142305" marR="0" lvl="2" indent="-34226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Published in the Federal Register on April 17, 2015</a:t>
            </a:r>
          </a:p>
          <a:p>
            <a:pPr marL="1142305" lvl="2" indent="-342265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Codifying list of fossil fuel combustion related wastes that are not subject to hazardous waste regulations when co-disposed with CCR.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21" marR="0" lvl="1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Test Method for Standards to Control Organic Emissions</a:t>
            </a:r>
          </a:p>
          <a:p>
            <a:pPr marL="1142305" marR="0" lvl="2" indent="-34226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Published in the Federal Register on March 20, 2023</a:t>
            </a:r>
          </a:p>
          <a:p>
            <a:pPr marL="742921" marR="0" lvl="1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echnical Corrections for the Hazardous Waste Generator Improvements Rule, the Hazardous Waste Pharmaceuticals Rule, and the Definition of Solid Waste Rule</a:t>
            </a:r>
          </a:p>
          <a:p>
            <a:pPr marL="1142305" marR="0" lvl="2" indent="-34226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Published in the Federal Register on August 9, 2023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None/>
            </a:pPr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96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75" y="257359"/>
            <a:ext cx="4772722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Division Update</a:t>
            </a:r>
          </a:p>
        </p:txBody>
      </p:sp>
      <p:pic>
        <p:nvPicPr>
          <p:cNvPr id="1026" name="Picture 2" descr="Creating a table of contents for a long document is easy to do -- just follow these steps!">
            <a:extLst>
              <a:ext uri="{FF2B5EF4-FFF2-40B4-BE49-F238E27FC236}">
                <a16:creationId xmlns:a16="http://schemas.microsoft.com/office/drawing/2014/main" id="{18D6F27D-7C11-6515-62FD-FEB750527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" y="2493027"/>
            <a:ext cx="3526403" cy="305033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00723" y="1908313"/>
            <a:ext cx="5231959" cy="4522656"/>
          </a:xfrm>
        </p:spPr>
        <p:txBody>
          <a:bodyPr wrap="square" anchor="t">
            <a:normAutofit fontScale="92500" lnSpcReduction="20000"/>
          </a:bodyPr>
          <a:lstStyle/>
          <a:p>
            <a:pPr marL="342900" lvl="0" indent="-34290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6600"/>
              </a:buClr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 Update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6600"/>
              </a:buClr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EPA Initiatives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6600"/>
              </a:buClr>
              <a:buSzTx/>
              <a:buFontTx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Emerging Contaminants – PFAS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6600"/>
              </a:buClr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CCR Update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6600"/>
              </a:buClr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 Activities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6600"/>
              </a:buClr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Recycling Update 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6600"/>
              </a:buClr>
              <a:buSzTx/>
              <a:buFontTx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Rulemaking Update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6600"/>
              </a:buClr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Modernization</a:t>
            </a:r>
          </a:p>
        </p:txBody>
      </p:sp>
    </p:spTree>
    <p:extLst>
      <p:ext uri="{BB962C8B-B14F-4D97-AF65-F5344CB8AC3E}">
        <p14:creationId xmlns:p14="http://schemas.microsoft.com/office/powerpoint/2010/main" val="29481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144" y="187011"/>
            <a:ext cx="6889898" cy="1294435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Rulemaking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12" y="1781092"/>
            <a:ext cx="8480611" cy="5009322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u="sng" dirty="0">
              <a:solidFill>
                <a:srgbClr val="006600"/>
              </a:solidFill>
              <a:latin typeface="Times New Roman"/>
              <a:cs typeface="Times New Roman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u="sng" dirty="0">
                <a:latin typeface="Times New Roman"/>
                <a:cs typeface="Times New Roman"/>
              </a:rPr>
              <a:t>Anticipated Updates include (continued):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21" marR="0" lvl="1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Integrating e-Manifest With Hazardous Waste Exports and Other Manifest-Related Reports, PCB Manifest Amendments, and Technical Corrections</a:t>
            </a:r>
          </a:p>
          <a:p>
            <a:pPr marL="1142305" marR="0" lvl="2" indent="-34226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Published in the Federal Register on July 26, 2024</a:t>
            </a:r>
          </a:p>
          <a:p>
            <a:pPr marL="742921" marR="0" lvl="1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Management of Certain Hydrofluorocarbons and Substitutes Under the American Innovation and Manufacturing (AIM) Act of 2020</a:t>
            </a:r>
          </a:p>
          <a:p>
            <a:pPr marL="1142305" marR="0" lvl="2" indent="-34226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Published in the Federal Register on October 11, 2024</a:t>
            </a:r>
          </a:p>
          <a:p>
            <a:pPr marL="742921" marR="0" lvl="1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Second Technical Corrections to Hazardous Waste Generator Improvements, the Hazardous Waste Pharmaceuticals, and the Definition of Solid Waste Rules</a:t>
            </a:r>
          </a:p>
          <a:p>
            <a:pPr marL="1142305" marR="0" lvl="2" indent="-34226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Published in the Federal Register on December 11, 2024</a:t>
            </a:r>
          </a:p>
          <a:p>
            <a:pPr marL="80004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include additional updates and clarifications. 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/>
                <a:cs typeface="Times New Roman"/>
              </a:rPr>
              <a:t>Targeting December EMC Meeting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320" y="100532"/>
            <a:ext cx="7091680" cy="1405812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Modernization: AEPACS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48" y="1925038"/>
            <a:ext cx="8770303" cy="483243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Alabama Environmental Permitting and Compliance System (AEPACS)</a:t>
            </a:r>
          </a:p>
          <a:p>
            <a:pPr marL="225425" indent="-225425">
              <a:spcBef>
                <a:spcPts val="120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Department’s new electronic data system</a:t>
            </a:r>
          </a:p>
          <a:p>
            <a:pPr marL="514350" lvl="1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 can apply for and maintain permits </a:t>
            </a:r>
          </a:p>
          <a:p>
            <a:pPr marL="514350" lvl="1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for registrations and certifications</a:t>
            </a:r>
          </a:p>
          <a:p>
            <a:pPr marL="514350" lvl="1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payment of application fees</a:t>
            </a:r>
          </a:p>
          <a:p>
            <a:pPr marL="514350" lvl="1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facilities to electronically submit required compliance reports and other information to ADEM</a:t>
            </a:r>
          </a:p>
          <a:p>
            <a:pPr marL="225425" lvl="1" indent="-2254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is to reduce paper and improve efficiency</a:t>
            </a:r>
          </a:p>
          <a:p>
            <a:pPr marL="171450" lvl="1" indent="0">
              <a:spcBef>
                <a:spcPts val="1200"/>
              </a:spcBef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270" y="2722912"/>
            <a:ext cx="2598169" cy="20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1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569" y="140826"/>
            <a:ext cx="6881326" cy="1405812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Modernization: AEPACS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30" y="1812897"/>
            <a:ext cx="8716740" cy="4904277"/>
          </a:xfrm>
        </p:spPr>
        <p:txBody>
          <a:bodyPr/>
          <a:lstStyle/>
          <a:p>
            <a:pPr marL="0" indent="0">
              <a:buNone/>
            </a:pPr>
            <a:r>
              <a:rPr lang="en-US" sz="2200" b="1" u="sng" dirty="0">
                <a:solidFill>
                  <a:srgbClr val="006600"/>
                </a:solidFill>
                <a:latin typeface="Times New Roman"/>
                <a:cs typeface="Times New Roman"/>
              </a:rPr>
              <a:t>Land programs currently operating in AEPACS:</a:t>
            </a:r>
          </a:p>
          <a:p>
            <a:pPr marL="515620" lvl="1" indent="-29019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Beneficial Use </a:t>
            </a:r>
          </a:p>
          <a:p>
            <a:pPr marL="515620" lvl="1" indent="-29019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Recycling Program (Registrations and Grant Fund)</a:t>
            </a:r>
          </a:p>
          <a:p>
            <a:pPr marL="515620" lvl="1" indent="-29019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Scrap Tire Program (Registrations/Permits &amp; Grant Fund)</a:t>
            </a:r>
          </a:p>
          <a:p>
            <a:pPr marL="515620" lvl="1" indent="-29019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Unauthorized Dump/Scrap Tire Sites</a:t>
            </a:r>
          </a:p>
          <a:p>
            <a:pPr marL="515620" lvl="1" indent="-29019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County Right of Way Program – Scrap Tire and Unauthorized Dumps</a:t>
            </a:r>
          </a:p>
          <a:p>
            <a:pPr marL="515620" lvl="1" indent="-29019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UST Program (Compliance &amp; Corrective Action)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u="sng" dirty="0">
                <a:solidFill>
                  <a:srgbClr val="006600"/>
                </a:solidFill>
                <a:latin typeface="Times New Roman"/>
                <a:cs typeface="Times New Roman"/>
              </a:rPr>
              <a:t>Development of other Land program components scheduled for 2025/2026:</a:t>
            </a:r>
          </a:p>
          <a:p>
            <a:pPr marL="514350" lvl="1" indent="-2889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Solid Waste (Landfills/CCR/Composting) – September 8, 2025, Production Date</a:t>
            </a:r>
            <a:endParaRPr lang="en-US" sz="1600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14350" lvl="1" indent="-2889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8700-12 (data migration), Hazardous Waste Transporters, and Medical Waste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33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569" y="140826"/>
            <a:ext cx="6881326" cy="1405812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Modernization: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Website (New Look)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643" y="1812897"/>
            <a:ext cx="8716740" cy="5045103"/>
          </a:xfrm>
        </p:spPr>
        <p:txBody>
          <a:bodyPr/>
          <a:lstStyle/>
          <a:p>
            <a:pPr marL="514350" lvl="1" indent="-288925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514350" lvl="1" indent="-288925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514350" lvl="1" indent="-288925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514350" lvl="1" indent="-288925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514350" lvl="1" indent="-288925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514350" lvl="1" indent="-288925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514350" lvl="1" indent="-288925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514350" lvl="1" indent="-288925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514350" lvl="1" indent="-288925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514350" lvl="1" indent="-288925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514350" lvl="1" indent="-288925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514350" lvl="1" indent="-288925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514350" lvl="1" indent="-288925">
              <a:buFont typeface="Arial" panose="020B0604020202020204" pitchFamily="34" charset="0"/>
              <a:buChar char="•"/>
            </a:pPr>
            <a:r>
              <a:rPr lang="en-US" sz="1400" b="1" dirty="0"/>
              <a:t>To Report Website Issues</a:t>
            </a:r>
            <a:r>
              <a:rPr lang="en-US" sz="1400" dirty="0"/>
              <a:t>: email </a:t>
            </a:r>
            <a:r>
              <a:rPr lang="en-US" sz="1400" dirty="0">
                <a:hlinkClick r:id="rId3" tooltip="mailto:webmaster@adem.alabama.gov"/>
              </a:rPr>
              <a:t>webmaster@adem.alabama.gov</a:t>
            </a:r>
            <a:r>
              <a:rPr lang="en-US" sz="1400" dirty="0"/>
              <a:t> with any concerns. </a:t>
            </a:r>
          </a:p>
          <a:p>
            <a:pPr marL="514350" lvl="1" indent="-288925">
              <a:buFont typeface="Arial" panose="020B0604020202020204" pitchFamily="34" charset="0"/>
              <a:buChar char="•"/>
            </a:pPr>
            <a:r>
              <a:rPr lang="en-US" sz="1400" dirty="0"/>
              <a:t>Please note the webmaster </a:t>
            </a:r>
            <a:r>
              <a:rPr lang="en-US" sz="1400" b="1" u="sng" dirty="0"/>
              <a:t>cannot</a:t>
            </a:r>
            <a:r>
              <a:rPr lang="en-US" sz="1400" dirty="0"/>
              <a:t> answer regulatory questions, complaint questions, etc.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53F7C-770B-56BE-D64B-A2F1AB239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29" y="1812897"/>
            <a:ext cx="7645941" cy="41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480" y="128016"/>
            <a:ext cx="6914252" cy="1250463"/>
          </a:xfrm>
        </p:spPr>
        <p:txBody>
          <a:bodyPr/>
          <a:lstStyle/>
          <a:p>
            <a:pPr lvl="1"/>
            <a:r>
              <a:rPr lang="en-US" dirty="0"/>
              <a:t>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71" y="1836296"/>
            <a:ext cx="8787161" cy="4775526"/>
          </a:xfrm>
        </p:spPr>
        <p:txBody>
          <a:bodyPr anchor="ctr"/>
          <a:lstStyle/>
          <a:p>
            <a:pPr marL="342265" indent="-342265" algn="ctr">
              <a:buNone/>
            </a:pPr>
            <a:r>
              <a:rPr lang="en-US" sz="2800" dirty="0">
                <a:latin typeface="Times New Roman"/>
                <a:cs typeface="Times New Roman"/>
              </a:rPr>
              <a:t>Stephen A. Cobb, Chief</a:t>
            </a:r>
          </a:p>
          <a:p>
            <a:pPr marL="342265" indent="-342265" algn="ctr" eaLnBrk="1" hangingPunct="1">
              <a:buFontTx/>
              <a:buNone/>
            </a:pPr>
            <a:r>
              <a:rPr lang="en-US" sz="2800" dirty="0">
                <a:latin typeface="Times New Roman"/>
                <a:cs typeface="Times New Roman"/>
              </a:rPr>
              <a:t>Land Division</a:t>
            </a:r>
          </a:p>
          <a:p>
            <a:pPr marL="342265" indent="-342265" algn="ctr" eaLnBrk="1" hangingPunct="1">
              <a:buFontTx/>
              <a:buNone/>
            </a:pPr>
            <a:r>
              <a:rPr lang="en-US" sz="2800" dirty="0">
                <a:latin typeface="Times New Roman"/>
                <a:cs typeface="Times New Roman"/>
              </a:rPr>
              <a:t>(334) 271-7730</a:t>
            </a:r>
          </a:p>
          <a:p>
            <a:pPr marL="342265" indent="-342265" algn="ctr" eaLnBrk="1" hangingPunct="1">
              <a:buFontTx/>
              <a:buNone/>
            </a:pPr>
            <a:r>
              <a:rPr lang="en-US" sz="2800" u="sng" dirty="0">
                <a:solidFill>
                  <a:srgbClr val="006600"/>
                </a:solidFill>
                <a:latin typeface="Times New Roman"/>
                <a:cs typeface="Times New Roman"/>
              </a:rPr>
              <a:t>sac@adem.alabama.gov</a:t>
            </a:r>
            <a:endParaRPr lang="en-US" sz="2800" dirty="0">
              <a:latin typeface="Times New Roman"/>
              <a:cs typeface="Times New Roman"/>
            </a:endParaRPr>
          </a:p>
          <a:p>
            <a:pPr marL="342265" indent="-342265"/>
            <a:endParaRPr lang="en-US" dirty="0">
              <a:cs typeface="Arial"/>
            </a:endParaRPr>
          </a:p>
        </p:txBody>
      </p:sp>
      <p:pic>
        <p:nvPicPr>
          <p:cNvPr id="4" name="Graphic 4" descr="Employee badge with solid fill">
            <a:extLst>
              <a:ext uri="{FF2B5EF4-FFF2-40B4-BE49-F238E27FC236}">
                <a16:creationId xmlns:a16="http://schemas.microsoft.com/office/drawing/2014/main" id="{CDE71EBB-507B-A7F0-4B16-227F2F3D5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5443" y="5112657"/>
            <a:ext cx="1513114" cy="15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1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D575-70A5-1C73-ECFD-BDA37BA1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897" y="231673"/>
            <a:ext cx="4772722" cy="1143000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Division Organizational Chart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1C5C86-FE86-3208-5CF0-929EED717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" y="1711677"/>
            <a:ext cx="8199120" cy="5065425"/>
          </a:xfrm>
        </p:spPr>
      </p:pic>
    </p:spTree>
    <p:extLst>
      <p:ext uri="{BB962C8B-B14F-4D97-AF65-F5344CB8AC3E}">
        <p14:creationId xmlns:p14="http://schemas.microsoft.com/office/powerpoint/2010/main" val="353321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320" y="71120"/>
            <a:ext cx="6911036" cy="1568579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Division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Branch Chiefs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44" y="2013504"/>
            <a:ext cx="8782712" cy="4773376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Clethes Stallworth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Chief – Environmental Services Branch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334-271-7743 – </a:t>
            </a:r>
            <a:r>
              <a:rPr lang="en-US" sz="1600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cs@adem.alabama.gov</a:t>
            </a:r>
          </a:p>
          <a:p>
            <a:pPr lvl="0">
              <a:spcBef>
                <a:spcPts val="18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Ashley Mastin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Governmental Hazardous Waste Branch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334-271-7789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atmastin@adem.alabama.gov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Chip Crockett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Chief – Groundwater Branch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334-271-7832 – </a:t>
            </a:r>
            <a:r>
              <a:rPr lang="en-US" sz="1600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vhc@adem.alabama.gov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Sonja Favors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Chief – Industrial Hazardous Waste Branch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334-270-5627 – </a:t>
            </a:r>
            <a:r>
              <a:rPr lang="en-US" sz="1600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smb@adem.alabama.gov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Jason Wilson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Chief – Solid Waste Branch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334-271-7755 </a:t>
            </a:r>
            <a:r>
              <a:rPr lang="en-US" sz="1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jwilson@adem.alabama.gov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19AB6-FEE1-8919-0AA4-89517840E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0" y="193040"/>
            <a:ext cx="6959600" cy="1290320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Personnel Changes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4EA20-7C03-20C0-F808-EF2068286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" y="2955851"/>
            <a:ext cx="4480560" cy="298998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IHWB  C&amp;E  Section Chief</a:t>
            </a:r>
          </a:p>
          <a:p>
            <a:pPr marL="0" indent="0" algn="ctr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Jennifer McCord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334-271-7894</a:t>
            </a:r>
            <a:endParaRPr lang="en-US" sz="1800" u="sng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jennifer.mccord@adem.alabama.gov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u="sng" kern="1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u="sng" kern="1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40DE9-0840-5D2A-BE7B-7E50FFDE1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4080" y="2073966"/>
            <a:ext cx="4257040" cy="357844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 Engineering Section Chief</a:t>
            </a:r>
          </a:p>
          <a:p>
            <a:pPr marL="0" indent="0" algn="ctr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Jannett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334-271-7786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richard.jannett@adem.alabama.gov</a:t>
            </a:r>
            <a:endParaRPr lang="en-US" sz="1800" u="sng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u="sng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Remediation Engineering Section Chief</a:t>
            </a:r>
          </a:p>
          <a:p>
            <a:pPr marL="0" indent="0" algn="ctr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 Catherine Muscha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334-271-7797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mary.muscha@adem.alabama.gov</a:t>
            </a:r>
            <a:endParaRPr lang="en-US" sz="1800" u="sng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u="sng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B21EF3-167F-56BF-2C54-851EBBF16E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926"/>
          <a:stretch/>
        </p:blipFill>
        <p:spPr>
          <a:xfrm>
            <a:off x="3368858" y="5652407"/>
            <a:ext cx="1949084" cy="15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F3975-3629-612A-B08A-9AE424B9C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F58B-9262-6732-D6A1-7789A200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960" y="152400"/>
            <a:ext cx="6959600" cy="1452880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EPA’s Powering the Great American Comeback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E994-983A-8432-066D-DD971A5C0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1828800"/>
            <a:ext cx="8930640" cy="4876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Pillar 1: Clean Air, Land, and Water for Every American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Pillar 2: Restore American Energy Dominance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Pillar 3: Permitting Reform, Cooperative Federalism, and Cross-Agency Partnership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Pillar 4: Make the United States the Artificial Intelligence Capital of the World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Pillar 5: Protecting and Bringing Back American Auto Jobs See the link below for additional information: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https://www.epa.gov/newsreleases/epa-administrator-lee-zeldin-announces-epas-powering-great-american-comeback</a:t>
            </a:r>
            <a:endParaRPr lang="en-US" sz="1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6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B1E5E-C924-9506-A3FD-210F8F338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31DD-679C-03AD-801C-B03D52F8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474" y="74427"/>
            <a:ext cx="6982692" cy="1477925"/>
          </a:xfrm>
        </p:spPr>
        <p:txBody>
          <a:bodyPr/>
          <a:lstStyle/>
          <a:p>
            <a:pPr marL="457200" lvl="1">
              <a:spcBef>
                <a:spcPts val="2400"/>
              </a:spcBef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CCR Authorization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D275E-82D0-9292-E16B-EE995A7E1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836295"/>
            <a:ext cx="8931566" cy="4871803"/>
          </a:xfrm>
        </p:spPr>
        <p:txBody>
          <a:bodyPr/>
          <a:lstStyle/>
          <a:p>
            <a:pPr marL="342900" lvl="1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Authorization</a:t>
            </a:r>
          </a:p>
          <a:p>
            <a:pPr marL="662956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Package submitted to EPA - December 29, 2021</a:t>
            </a:r>
          </a:p>
          <a:p>
            <a:pPr marL="662956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denial by EPA (effective July 8, 2024)</a:t>
            </a:r>
          </a:p>
          <a:p>
            <a:pPr marL="342900" lvl="1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  <a:p>
            <a:pPr marL="662956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Appeal EPA Decision ?</a:t>
            </a:r>
          </a:p>
          <a:p>
            <a:pPr marL="662956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Amend state regulations as federal rules are updated</a:t>
            </a:r>
          </a:p>
          <a:p>
            <a:pPr marL="662956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continues implementation of closures and corrective measures</a:t>
            </a:r>
          </a:p>
          <a:p>
            <a:pPr marL="662956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recent developments</a:t>
            </a:r>
          </a:p>
          <a:p>
            <a:pPr marL="914400" lvl="3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EPA’s July 10, 2025, “Disinvestment” from April 22, 2024, EPA’s Free Liquids Memorandum</a:t>
            </a:r>
          </a:p>
          <a:p>
            <a:pPr marL="914400" lvl="3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ND CCR Program Approval</a:t>
            </a:r>
          </a:p>
          <a:p>
            <a:pPr marL="914400" lvl="3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Anticipate Wyoming’s CCR Program Approval</a:t>
            </a:r>
          </a:p>
          <a:p>
            <a:pPr marL="342900" lvl="1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CCR facilities are subject to both state and federal rules</a:t>
            </a:r>
          </a:p>
          <a:p>
            <a:pPr marL="70866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Alabama program approved by EPA</a:t>
            </a:r>
          </a:p>
        </p:txBody>
      </p:sp>
      <p:pic>
        <p:nvPicPr>
          <p:cNvPr id="4" name="Graphic 3" descr="Information with solid fill">
            <a:extLst>
              <a:ext uri="{FF2B5EF4-FFF2-40B4-BE49-F238E27FC236}">
                <a16:creationId xmlns:a16="http://schemas.microsoft.com/office/drawing/2014/main" id="{193DC520-3932-2643-5F7C-C99297484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3823" y="1836295"/>
            <a:ext cx="2060296" cy="20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474" y="74427"/>
            <a:ext cx="6982692" cy="1477925"/>
          </a:xfrm>
        </p:spPr>
        <p:txBody>
          <a:bodyPr/>
          <a:lstStyle/>
          <a:p>
            <a:pPr marL="457200" lvl="1">
              <a:spcBef>
                <a:spcPts val="2400"/>
              </a:spcBef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CCR Authorization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56" y="1836295"/>
            <a:ext cx="8815810" cy="4871803"/>
          </a:xfrm>
        </p:spPr>
        <p:txBody>
          <a:bodyPr/>
          <a:lstStyle/>
          <a:p>
            <a:pPr marL="662956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federal rules:</a:t>
            </a:r>
          </a:p>
          <a:p>
            <a:pPr marL="662956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0122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Legacy Units ( Final Rule Effective November 8, 2024)</a:t>
            </a:r>
          </a:p>
          <a:p>
            <a:pPr marL="1577289" lvl="4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under appeal</a:t>
            </a:r>
          </a:p>
          <a:p>
            <a:pPr marL="1577289" lvl="4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under EPA re-evaluation?</a:t>
            </a:r>
          </a:p>
          <a:p>
            <a:pPr marL="1577289" lvl="4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2972" lvl="3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CCR Management Unit Deadline Extension Rule</a:t>
            </a:r>
          </a:p>
          <a:p>
            <a:pPr marL="1577289" lvl="4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Register publication: July 22, 2025</a:t>
            </a:r>
          </a:p>
          <a:p>
            <a:pPr marL="1062972" lvl="3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2972" lvl="3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permitting program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timeline still uncertain</a:t>
            </a:r>
          </a:p>
        </p:txBody>
      </p:sp>
    </p:spTree>
    <p:extLst>
      <p:ext uri="{BB962C8B-B14F-4D97-AF65-F5344CB8AC3E}">
        <p14:creationId xmlns:p14="http://schemas.microsoft.com/office/powerpoint/2010/main" val="28857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56" y="152400"/>
            <a:ext cx="6906162" cy="1405812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Emerging Contaminants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55" y="2007379"/>
            <a:ext cx="6906161" cy="45991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Designation of PFOA and PFOS as CERCLA Hazardous Substances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in the Federal Register on May 8, 2024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under appeal</a:t>
            </a:r>
          </a:p>
          <a:p>
            <a:pPr marL="338138" marR="0" lvl="1" indent="-284163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MCLs for six PFAS in drinking water</a:t>
            </a:r>
          </a:p>
          <a:p>
            <a:pPr marL="739744" lvl="2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Published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Federal Register on April 26, 2024</a:t>
            </a:r>
          </a:p>
          <a:p>
            <a:pPr marL="739744" lvl="2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14, 2025 -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https://www.epa.gov/newsreleases/epa-announces-it-will-keep-maximum-contaminant-levels-pfoa-pfos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Listing of 9 Specific PFAS as RCRA Hazardous Constituents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rule published February 8, 2024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comment ended April 8, 2024</a:t>
            </a:r>
          </a:p>
          <a:p>
            <a:pPr marL="338138" lvl="1" indent="-284163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EPA Interim Guidance on Destruction and Disposal of PFAS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released March 2024</a:t>
            </a:r>
          </a:p>
          <a:p>
            <a:pPr marL="338138" lvl="1" indent="-284163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PFAS Information can be found at </a:t>
            </a:r>
            <a:r>
              <a:rPr lang="en-US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https://www.epa.gov/pfas/key-epa-actions-address-pfast</a:t>
            </a:r>
            <a:endParaRPr lang="en-US" sz="1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lvl="1" indent="-284163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" lvl="1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53975" lvl="1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6161"/>
          <a:stretch/>
        </p:blipFill>
        <p:spPr>
          <a:xfrm rot="20092130">
            <a:off x="6546920" y="3526714"/>
            <a:ext cx="2378290" cy="15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EM Theme PP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EM Theme PPT" id="{0C2BD144-22BE-43E7-8060-223A366F7F2F}" vid="{38548F89-A5E4-4822-A47A-E099C959E02B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14397DB47554C90C48041C607949F" ma:contentTypeVersion="5" ma:contentTypeDescription="Create a new document." ma:contentTypeScope="" ma:versionID="6ceace31df297c87977274f6a7af89cb">
  <xsd:schema xmlns:xsd="http://www.w3.org/2001/XMLSchema" xmlns:xs="http://www.w3.org/2001/XMLSchema" xmlns:p="http://schemas.microsoft.com/office/2006/metadata/properties" xmlns:ns3="fdfa376c-e087-4582-b0a1-6b4b38a7ecdd" xmlns:ns4="7ff1f6ba-81a0-48a0-b6d2-ec3a66ca66b6" targetNamespace="http://schemas.microsoft.com/office/2006/metadata/properties" ma:root="true" ma:fieldsID="0d0faf959a063c91fcf350b18df62bef" ns3:_="" ns4:_="">
    <xsd:import namespace="fdfa376c-e087-4582-b0a1-6b4b38a7ecdd"/>
    <xsd:import namespace="7ff1f6ba-81a0-48a0-b6d2-ec3a66ca66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a376c-e087-4582-b0a1-6b4b38a7ec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1f6ba-81a0-48a0-b6d2-ec3a66ca66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70A7A0-A77C-45A2-9495-DC9C8CA9A277}">
  <ds:schemaRefs>
    <ds:schemaRef ds:uri="7ff1f6ba-81a0-48a0-b6d2-ec3a66ca66b6"/>
    <ds:schemaRef ds:uri="fdfa376c-e087-4582-b0a1-6b4b38a7ec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E2B12F2-723B-4803-A7A0-77E9807E06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5BB738-5DBA-4784-ADC4-BA0D050608AE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fdfa376c-e087-4582-b0a1-6b4b38a7ecdd"/>
    <ds:schemaRef ds:uri="http://purl.org/dc/elements/1.1/"/>
    <ds:schemaRef ds:uri="http://www.w3.org/XML/1998/namespace"/>
    <ds:schemaRef ds:uri="7ff1f6ba-81a0-48a0-b6d2-ec3a66ca66b6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16237</TotalTime>
  <Words>1629</Words>
  <Application>Microsoft Office PowerPoint</Application>
  <PresentationFormat>On-screen Show (4:3)</PresentationFormat>
  <Paragraphs>279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Myriad Pro</vt:lpstr>
      <vt:lpstr>Symbol</vt:lpstr>
      <vt:lpstr>Times New Roman</vt:lpstr>
      <vt:lpstr>Wingdings</vt:lpstr>
      <vt:lpstr>Custom Design</vt:lpstr>
      <vt:lpstr>ADEM Theme PPT</vt:lpstr>
      <vt:lpstr>1_Custom Design</vt:lpstr>
      <vt:lpstr>PowerPoint Presentation</vt:lpstr>
      <vt:lpstr>Land Division Update</vt:lpstr>
      <vt:lpstr>Land Division Organizational Chart</vt:lpstr>
      <vt:lpstr>Land Division  Branch Chiefs</vt:lpstr>
      <vt:lpstr>Recent Personnel Changes</vt:lpstr>
      <vt:lpstr>EPA’s Powering the Great American Comeback Initiative</vt:lpstr>
      <vt:lpstr>CCR Authorization Update</vt:lpstr>
      <vt:lpstr>CCR Authorization Update</vt:lpstr>
      <vt:lpstr>Emerging Contaminants  PFAS</vt:lpstr>
      <vt:lpstr>Hazardous Waste  Enforcement Update</vt:lpstr>
      <vt:lpstr>Hazardous Waste  Enforcement Update</vt:lpstr>
      <vt:lpstr>Land Division Inspections</vt:lpstr>
      <vt:lpstr> Solid Waste  Enforcement Update</vt:lpstr>
      <vt:lpstr> Solid Waste Enforcement Update</vt:lpstr>
      <vt:lpstr>Recycling Update</vt:lpstr>
      <vt:lpstr>Rulemaking Update</vt:lpstr>
      <vt:lpstr>Division 13 Recycling - Chapters 1 and 3</vt:lpstr>
      <vt:lpstr>Division 17 Medical Waste - Phase 1 &amp; 2</vt:lpstr>
      <vt:lpstr>Future Rulemaking</vt:lpstr>
      <vt:lpstr>Future Rulemaking</vt:lpstr>
      <vt:lpstr>Program Modernization: AEPACS</vt:lpstr>
      <vt:lpstr>Program Modernization: AEPACS</vt:lpstr>
      <vt:lpstr>Program Modernization:  NEW Website (New Look)</vt:lpstr>
      <vt:lpstr>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Division Update</dc:title>
  <dc:creator>Joshua Roper</dc:creator>
  <cp:lastModifiedBy>Cobb, Stephen</cp:lastModifiedBy>
  <cp:revision>101</cp:revision>
  <cp:lastPrinted>2025-07-28T16:50:56Z</cp:lastPrinted>
  <dcterms:created xsi:type="dcterms:W3CDTF">2015-11-11T02:47:41Z</dcterms:created>
  <dcterms:modified xsi:type="dcterms:W3CDTF">2025-07-29T21:31:55Z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0x010100A3514397DB47554C90C48041C607949F</vt:lpwstr>
  </property>
</Properties>
</file>