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6" r:id="rId2"/>
  </p:sldMasterIdLst>
  <p:notesMasterIdLst>
    <p:notesMasterId r:id="rId13"/>
  </p:notesMasterIdLst>
  <p:sldIdLst>
    <p:sldId id="915" r:id="rId3"/>
    <p:sldId id="918" r:id="rId4"/>
    <p:sldId id="916" r:id="rId5"/>
    <p:sldId id="917" r:id="rId6"/>
    <p:sldId id="920" r:id="rId7"/>
    <p:sldId id="924" r:id="rId8"/>
    <p:sldId id="921" r:id="rId9"/>
    <p:sldId id="922" r:id="rId10"/>
    <p:sldId id="923" r:id="rId11"/>
    <p:sldId id="32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ney, Josh" initials="LJ" lastIdx="2" clrIdx="0">
    <p:extLst>
      <p:ext uri="{19B8F6BF-5375-455C-9EA6-DF929625EA0E}">
        <p15:presenceInfo xmlns:p15="http://schemas.microsoft.com/office/powerpoint/2012/main" userId="S::Josh.Laney@commerce.alabama.gov::b082a385-344f-4c7d-aea2-7646ccc35ad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1F26"/>
    <a:srgbClr val="6F9A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03" autoAdjust="0"/>
    <p:restoredTop sz="89310" autoAdjust="0"/>
  </p:normalViewPr>
  <p:slideViewPr>
    <p:cSldViewPr snapToGrid="0">
      <p:cViewPr varScale="1">
        <p:scale>
          <a:sx n="93" d="100"/>
          <a:sy n="93" d="100"/>
        </p:scale>
        <p:origin x="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5BDD2F-155C-452B-A497-A2D03B29D2D7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96FEF2-4852-4E8A-9DBF-B10EB5BB6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945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96FEF2-4852-4E8A-9DBF-B10EB5BB6E1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9893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96FEF2-4852-4E8A-9DBF-B10EB5BB6E1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0221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Nearly two open jobs for every one person looking for work.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96FEF2-4852-4E8A-9DBF-B10EB5BB6E1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0989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96FEF2-4852-4E8A-9DBF-B10EB5BB6E1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5539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June 2024- .19% of employed individuals in Alabama are apprentices (June Labor force “People Counted as Employed” </a:t>
            </a:r>
            <a:r>
              <a:rPr lang="en-US" b="0" i="0" dirty="0">
                <a:solidFill>
                  <a:srgbClr val="364E6C"/>
                </a:solidFill>
                <a:effectLst/>
                <a:latin typeface="Arial" panose="020B0604020202020204" pitchFamily="34" charset="0"/>
              </a:rPr>
              <a:t>2,273,759. 4,339 active apprentices.)</a:t>
            </a:r>
            <a:endParaRPr lang="en-US" dirty="0"/>
          </a:p>
          <a:p>
            <a:r>
              <a:rPr lang="en-US" dirty="0"/>
              <a:t>June 2021- 2693 active apprentices/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96FEF2-4852-4E8A-9DBF-B10EB5BB6E1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5838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96FEF2-4852-4E8A-9DBF-B10EB5BB6E1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809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ack sign with white text&#10;&#10;Description automatically generated">
            <a:extLst>
              <a:ext uri="{FF2B5EF4-FFF2-40B4-BE49-F238E27FC236}">
                <a16:creationId xmlns:a16="http://schemas.microsoft.com/office/drawing/2014/main" id="{1EB9C7F4-25C1-485B-A58B-19BB8CE0EA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252" y="844551"/>
            <a:ext cx="6741495" cy="474345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E8F1DAD-3952-42F9-979C-0E2BD441834D}"/>
              </a:ext>
            </a:extLst>
          </p:cNvPr>
          <p:cNvCxnSpPr/>
          <p:nvPr/>
        </p:nvCxnSpPr>
        <p:spPr>
          <a:xfrm>
            <a:off x="0" y="5803900"/>
            <a:ext cx="12192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5846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bg>
      <p:bgPr>
        <a:blipFill dpi="0" rotWithShape="1">
          <a:blip r:embed="rId2">
            <a:alphaModFix amt="5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>
            <a:extLst>
              <a:ext uri="{FF2B5EF4-FFF2-40B4-BE49-F238E27FC236}">
                <a16:creationId xmlns:a16="http://schemas.microsoft.com/office/drawing/2014/main" id="{9085FCD2-8D85-4E0C-B832-0AEB99231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5114"/>
            <a:ext cx="10515600" cy="628649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940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 l="9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7EA14-E3C8-48D5-B98D-DA63D0CD8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50A829-C413-4241-A92E-CE6064680D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9D1037-0682-4316-8BF1-6B26977507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65176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 r="9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AEE9C-9981-40E8-B7B9-DE817F3DD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CE300E-915A-4EE5-A6FF-BBA786F2D7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918C9A-0B4C-4D2D-B440-9C3EF95798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27746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4B182C-B298-440F-A611-E0C98F3CB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044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DD3FF4-15B2-4CA8-94C2-294543BA4A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368311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bg>
      <p:bgPr>
        <a:blipFill dpi="0" rotWithShape="1">
          <a:blip r:embed="rId2">
            <a:alphaModFix amt="25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51690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18C9D-7B8B-4B09-A44B-9C01927DC5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D27474-584A-4CAE-99C6-138181FB97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06652F-E82E-4E51-B005-569DADE1F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B59D6-EBD0-40FB-B5EA-4F4E3A4D9F76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A05F0A-DD16-4283-81B8-10E67814D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553C6E-0100-451B-85A3-B5EA73A6F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8D9F3-D645-4F37-87A7-308CFD714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4646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B073C6-CD4C-4B5F-A3AD-78A4E868E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5FCC0B-328B-4BDB-BAEB-7EE6794F4C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250799-82DD-40AC-840D-33E7EE02D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B59D6-EBD0-40FB-B5EA-4F4E3A4D9F76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59CA77-C5CA-4D8C-A795-0598D23C6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9C02BE-6D9F-458A-8B0C-9D9F813CF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8D9F3-D645-4F37-87A7-308CFD714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6624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81F3D-C508-4299-8FC7-1670958B6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EDBD8E-008F-4105-89D2-5FBC311D6F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1EE72E-FC35-4CEB-9C55-611001DB4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B59D6-EBD0-40FB-B5EA-4F4E3A4D9F76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C81E3E-E2A9-4609-9229-CEA6857D5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A671CA-06BC-498D-AEE9-AA0B9DF9C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8D9F3-D645-4F37-87A7-308CFD714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3545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7E36E-40A0-4F69-8A2E-AB1483B0D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975C0A-A237-452F-8A70-0A155A0E93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91005B-4CDD-4E14-AD91-D631B2AB78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08C475-123A-452B-BE33-5EBBD517A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B59D6-EBD0-40FB-B5EA-4F4E3A4D9F76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575751-F726-418C-8AB6-2C443CA28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959303-01E7-4045-864A-5706B6EBB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8D9F3-D645-4F37-87A7-308CFD714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788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7A363-8010-4844-B3F1-43ECAC5B7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B7E9B7-29B8-4737-8FD4-82FD2C814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46FE8B-D4A9-416A-BA8C-A554E176A1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7CD8EA-8B7B-49E7-8F0D-7136FDED1A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363373-68BE-4BB8-859A-7D39D03AE5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BA867B-5A72-482C-95CF-5404637F4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B59D6-EBD0-40FB-B5EA-4F4E3A4D9F76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61C8AE1-11A3-47DA-9FC1-5A2E144DF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F0E36C0-3133-4EB1-9767-F35656EE2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8D9F3-D645-4F37-87A7-308CFD714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675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Only">
    <p:bg>
      <p:bgPr>
        <a:blipFill dpi="0" rotWithShape="1">
          <a:blip r:embed="rId2">
            <a:lum/>
          </a:blip>
          <a:srcRect/>
          <a:stretch>
            <a:fillRect t="85000" r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B0B06-E862-43A5-A5E2-8341FCCB5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5114"/>
            <a:ext cx="10515600" cy="628649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F286B-7580-4A94-8AC1-BF9CD5A03E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87425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8917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97D0C-8435-496B-AED6-254A403AC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C23DCE-9336-400F-9871-E8B8E0C70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B59D6-EBD0-40FB-B5EA-4F4E3A4D9F76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1B1287-F4BC-4CBD-8247-69FBED90E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A17AC9-9E4C-465E-8B50-1582C6426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8D9F3-D645-4F37-87A7-308CFD714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333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DC8DD4C-121A-4E96-85BD-0932EE9B3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B59D6-EBD0-40FB-B5EA-4F4E3A4D9F76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5A7E9D-A128-4DCA-AD14-0F3916D17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8F2774-E93C-4FBE-A7F6-271F1D140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8D9F3-D645-4F37-87A7-308CFD714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3209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E884D-3B87-4D52-B980-261FCFC2B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AACBD8-FFAC-40A4-9FB4-2CA8EB945C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26DA18-92C9-48FA-B633-F2A4CC7BB3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7F4723-1F56-404C-855A-AEED867B1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B59D6-EBD0-40FB-B5EA-4F4E3A4D9F76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41DBBF-60DE-43B6-B1CC-05EF9EC9D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1BF280-8478-4E3C-BA29-327335939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8D9F3-D645-4F37-87A7-308CFD714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0948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87575-984C-4C98-85B2-4C59AD570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BF3FC0-DF25-47D4-AB51-6267BF5E0B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62EBA1-0535-47B9-8E59-7FA0B3F471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7DA4CF-2216-4BAB-A030-F1C93B68C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B59D6-EBD0-40FB-B5EA-4F4E3A4D9F76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89A78F-4871-464E-BA50-A719B70A4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D79DB9-7C4D-4DEC-9917-EF1C9EC5C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8D9F3-D645-4F37-87A7-308CFD714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0887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03C25E-F374-4E02-9B48-A8825F89A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869176-47AF-4E16-8462-DBADEFFA64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BFC340-10F9-47A2-A5D0-7A69FB408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B59D6-EBD0-40FB-B5EA-4F4E3A4D9F76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0E5F6C-2342-4B2C-A5A0-66DC98763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F3E51C-9AEC-4283-99F8-AF96B95BD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8D9F3-D645-4F37-87A7-308CFD714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4105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FADD220-DE16-4DB9-A5C8-41D489BB5B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7D6BE1-8AF4-4A3A-A443-4C19BA5473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A3A4DF-BD3F-4356-8109-99933659D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B59D6-EBD0-40FB-B5EA-4F4E3A4D9F76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974288-C9F9-4DC5-B02E-C55DD64C9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ABC635-689A-469B-B46B-0BCC1744A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8D9F3-D645-4F37-87A7-308CFD714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179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bg>
      <p:bgPr>
        <a:blipFill dpi="0" rotWithShape="1">
          <a:blip r:embed="rId2">
            <a:lum/>
          </a:blip>
          <a:srcRect/>
          <a:stretch>
            <a:fillRect l="-1000" t="85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56CAFBC7-444F-4336-8513-D4039158D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3065"/>
            <a:ext cx="10515600" cy="628649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BF25119-C4D9-4271-9A9C-2F4B95721B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42975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18961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 l="1000" t="86000" r="8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57A30-2F78-4B2D-8DBD-51691ADE8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8764"/>
            <a:ext cx="10515600" cy="749299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8759CF-2A2E-41E2-9012-BB9B08754C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962025"/>
            <a:ext cx="5181600" cy="4105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39D20E-D083-49AE-BE95-6FA987B864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962025"/>
            <a:ext cx="5181600" cy="4105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907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bg>
      <p:bgPr>
        <a:blipFill dpi="0" rotWithShape="1">
          <a:blip r:embed="rId2">
            <a:lum/>
          </a:blip>
          <a:srcRect/>
          <a:stretch>
            <a:fillRect l="1000" t="2000" r="61000" b="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2D25D4B-B376-409D-BED6-66D6B4ECA1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0" y="177800"/>
            <a:ext cx="7073900" cy="6521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F3F7F3E7-DB37-4FF7-AEC6-AC73DE4DB5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95975"/>
            <a:ext cx="1465450" cy="962025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6C110C8-2F13-4F8C-8E3D-A59693224A9A}"/>
              </a:ext>
            </a:extLst>
          </p:cNvPr>
          <p:cNvCxnSpPr/>
          <p:nvPr/>
        </p:nvCxnSpPr>
        <p:spPr>
          <a:xfrm>
            <a:off x="223405" y="319887"/>
            <a:ext cx="4395354" cy="0"/>
          </a:xfrm>
          <a:prstGeom prst="line">
            <a:avLst/>
          </a:prstGeom>
          <a:ln w="508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3761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Only">
    <p:bg>
      <p:bgPr>
        <a:blipFill dpi="0" rotWithShape="1">
          <a:blip r:embed="rId2">
            <a:lum/>
          </a:blip>
          <a:srcRect/>
          <a:stretch>
            <a:fillRect l="1000" t="2000" r="61000" b="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97835CF-146C-4921-9673-0EF58D380D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0" y="177800"/>
            <a:ext cx="7073900" cy="6521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74D0827B-E423-4D3E-8C82-3AD5227D14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95975"/>
            <a:ext cx="1465450" cy="962025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6FB852D-4264-4499-9A56-F64093ECCF6E}"/>
              </a:ext>
            </a:extLst>
          </p:cNvPr>
          <p:cNvCxnSpPr/>
          <p:nvPr/>
        </p:nvCxnSpPr>
        <p:spPr>
          <a:xfrm>
            <a:off x="223405" y="319887"/>
            <a:ext cx="4395354" cy="0"/>
          </a:xfrm>
          <a:prstGeom prst="line">
            <a:avLst/>
          </a:prstGeom>
          <a:ln w="508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5820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30A06D-0317-4ADA-AC8E-BD4FE4ED67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829AFF-7FBB-49D8-B155-9E9F109D36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20ACEE-B470-4766-A747-2DC5B0F05A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2944138-1D6F-43D7-872D-4C1E8E51C8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7B9D8FF-18C5-4899-8E90-3440FDCCA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5114"/>
            <a:ext cx="10515600" cy="628649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606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>
            <a:alphaModFix amt="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35C6D-CEF3-4D2D-A259-5F359C06C6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0651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583D2EB-548E-41C6-9CD7-CC6C627E5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5114"/>
            <a:ext cx="10515600" cy="628649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903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alphaModFix amt="5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293BE-029C-4A30-82A3-CA4361B253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BFDB15-4961-41F0-943E-A427ED33FC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87251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C1373AA-77E2-4E4B-AE45-72FBC47F7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5AF02B-6B5F-4E77-96C3-1FD63048A9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10479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2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4248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C09DDF-66F1-4F8D-81E9-EE4170A1C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67BF33-5B37-443F-B8EE-F7735CAB2B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1C1E94-5E2B-40C8-8670-34655F13B8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EB59D6-EBD0-40FB-B5EA-4F4E3A4D9F76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E5163E-2DB0-4E8E-B8F1-66182FE510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821BBE-A445-4660-A6C4-64C516F0A8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48D9F3-D645-4F37-87A7-308CFD714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506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hyperlink" Target="mailto:Josh.Laney@Commerce.Alabama.gov" TargetMode="External"/><Relationship Id="rId4" Type="http://schemas.openxmlformats.org/officeDocument/2006/relationships/image" Target="../media/image25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5D1D4658-32CD-4903-BDA6-7B54EEA4ED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2" name="Freeform: Shape 21">
            <a:extLst>
              <a:ext uri="{FF2B5EF4-FFF2-40B4-BE49-F238E27FC236}">
                <a16:creationId xmlns:a16="http://schemas.microsoft.com/office/drawing/2014/main" id="{7A29A97C-0C3C-4F06-9CA4-68DFD1CE40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0886" y="983228"/>
            <a:ext cx="8301112" cy="5874772"/>
          </a:xfrm>
          <a:custGeom>
            <a:avLst/>
            <a:gdLst>
              <a:gd name="connsiteX0" fmla="*/ 3607511 w 8301112"/>
              <a:gd name="connsiteY0" fmla="*/ 0 h 5874772"/>
              <a:gd name="connsiteX1" fmla="*/ 8106431 w 8301112"/>
              <a:gd name="connsiteY1" fmla="*/ 0 h 5874772"/>
              <a:gd name="connsiteX2" fmla="*/ 8301112 w 8301112"/>
              <a:gd name="connsiteY2" fmla="*/ 0 h 5874772"/>
              <a:gd name="connsiteX3" fmla="*/ 8301112 w 8301112"/>
              <a:gd name="connsiteY3" fmla="*/ 5874772 h 5874772"/>
              <a:gd name="connsiteX4" fmla="*/ 27685 w 8301112"/>
              <a:gd name="connsiteY4" fmla="*/ 5874772 h 5874772"/>
              <a:gd name="connsiteX5" fmla="*/ 24376 w 8301112"/>
              <a:gd name="connsiteY5" fmla="*/ 5862584 h 5874772"/>
              <a:gd name="connsiteX6" fmla="*/ 97502 w 8301112"/>
              <a:gd name="connsiteY6" fmla="*/ 5167850 h 5874772"/>
              <a:gd name="connsiteX7" fmla="*/ 2827510 w 8301112"/>
              <a:gd name="connsiteY7" fmla="*/ 438782 h 5874772"/>
              <a:gd name="connsiteX8" fmla="*/ 3607511 w 8301112"/>
              <a:gd name="connsiteY8" fmla="*/ 0 h 587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01112" h="5874772">
                <a:moveTo>
                  <a:pt x="3607511" y="0"/>
                </a:moveTo>
                <a:cubicBezTo>
                  <a:pt x="3607511" y="0"/>
                  <a:pt x="3607511" y="0"/>
                  <a:pt x="8106431" y="0"/>
                </a:cubicBezTo>
                <a:lnTo>
                  <a:pt x="8301112" y="0"/>
                </a:lnTo>
                <a:lnTo>
                  <a:pt x="8301112" y="5874772"/>
                </a:lnTo>
                <a:lnTo>
                  <a:pt x="27685" y="5874772"/>
                </a:lnTo>
                <a:lnTo>
                  <a:pt x="24376" y="5862584"/>
                </a:lnTo>
                <a:cubicBezTo>
                  <a:pt x="-24375" y="5631005"/>
                  <a:pt x="0" y="5362863"/>
                  <a:pt x="97502" y="5167850"/>
                </a:cubicBezTo>
                <a:cubicBezTo>
                  <a:pt x="97502" y="5167850"/>
                  <a:pt x="97502" y="5167850"/>
                  <a:pt x="2827510" y="438782"/>
                </a:cubicBezTo>
                <a:cubicBezTo>
                  <a:pt x="2973760" y="195014"/>
                  <a:pt x="3331265" y="0"/>
                  <a:pt x="3607511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801292C1-8B12-4AF2-9B59-8851A132E5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6700" y="360023"/>
            <a:ext cx="5342806" cy="4453168"/>
          </a:xfrm>
          <a:custGeom>
            <a:avLst/>
            <a:gdLst>
              <a:gd name="connsiteX0" fmla="*/ 313737 w 5342806"/>
              <a:gd name="connsiteY0" fmla="*/ 2699726 h 4453168"/>
              <a:gd name="connsiteX1" fmla="*/ 775980 w 5342806"/>
              <a:gd name="connsiteY1" fmla="*/ 2699726 h 4453168"/>
              <a:gd name="connsiteX2" fmla="*/ 846865 w 5342806"/>
              <a:gd name="connsiteY2" fmla="*/ 2741502 h 4453168"/>
              <a:gd name="connsiteX3" fmla="*/ 1078485 w 5342806"/>
              <a:gd name="connsiteY3" fmla="*/ 3140369 h 4453168"/>
              <a:gd name="connsiteX4" fmla="*/ 1078485 w 5342806"/>
              <a:gd name="connsiteY4" fmla="*/ 3221933 h 4453168"/>
              <a:gd name="connsiteX5" fmla="*/ 846865 w 5342806"/>
              <a:gd name="connsiteY5" fmla="*/ 3620799 h 4453168"/>
              <a:gd name="connsiteX6" fmla="*/ 775980 w 5342806"/>
              <a:gd name="connsiteY6" fmla="*/ 3662576 h 4453168"/>
              <a:gd name="connsiteX7" fmla="*/ 313737 w 5342806"/>
              <a:gd name="connsiteY7" fmla="*/ 3662576 h 4453168"/>
              <a:gd name="connsiteX8" fmla="*/ 241855 w 5342806"/>
              <a:gd name="connsiteY8" fmla="*/ 3620799 h 4453168"/>
              <a:gd name="connsiteX9" fmla="*/ 11232 w 5342806"/>
              <a:gd name="connsiteY9" fmla="*/ 3221933 h 4453168"/>
              <a:gd name="connsiteX10" fmla="*/ 11232 w 5342806"/>
              <a:gd name="connsiteY10" fmla="*/ 3140369 h 4453168"/>
              <a:gd name="connsiteX11" fmla="*/ 241855 w 5342806"/>
              <a:gd name="connsiteY11" fmla="*/ 2741502 h 4453168"/>
              <a:gd name="connsiteX12" fmla="*/ 313737 w 5342806"/>
              <a:gd name="connsiteY12" fmla="*/ 2699726 h 4453168"/>
              <a:gd name="connsiteX13" fmla="*/ 2150770 w 5342806"/>
              <a:gd name="connsiteY13" fmla="*/ 492430 h 4453168"/>
              <a:gd name="connsiteX14" fmla="*/ 2388454 w 5342806"/>
              <a:gd name="connsiteY14" fmla="*/ 492430 h 4453168"/>
              <a:gd name="connsiteX15" fmla="*/ 2416181 w 5342806"/>
              <a:gd name="connsiteY15" fmla="*/ 492430 h 4453168"/>
              <a:gd name="connsiteX16" fmla="*/ 2442639 w 5342806"/>
              <a:gd name="connsiteY16" fmla="*/ 537992 h 4453168"/>
              <a:gd name="connsiteX17" fmla="*/ 2572233 w 5342806"/>
              <a:gd name="connsiteY17" fmla="*/ 761161 h 4453168"/>
              <a:gd name="connsiteX18" fmla="*/ 2572233 w 5342806"/>
              <a:gd name="connsiteY18" fmla="*/ 886078 h 4453168"/>
              <a:gd name="connsiteX19" fmla="*/ 2217501 w 5342806"/>
              <a:gd name="connsiteY19" fmla="*/ 1496950 h 4453168"/>
              <a:gd name="connsiteX20" fmla="*/ 2108941 w 5342806"/>
              <a:gd name="connsiteY20" fmla="*/ 1560931 h 4453168"/>
              <a:gd name="connsiteX21" fmla="*/ 1401007 w 5342806"/>
              <a:gd name="connsiteY21" fmla="*/ 1560931 h 4453168"/>
              <a:gd name="connsiteX22" fmla="*/ 1367679 w 5342806"/>
              <a:gd name="connsiteY22" fmla="*/ 1556504 h 4453168"/>
              <a:gd name="connsiteX23" fmla="*/ 1344756 w 5342806"/>
              <a:gd name="connsiteY23" fmla="*/ 1546893 h 4453168"/>
              <a:gd name="connsiteX24" fmla="*/ 1358765 w 5342806"/>
              <a:gd name="connsiteY24" fmla="*/ 1522665 h 4453168"/>
              <a:gd name="connsiteX25" fmla="*/ 1855078 w 5342806"/>
              <a:gd name="connsiteY25" fmla="*/ 664281 h 4453168"/>
              <a:gd name="connsiteX26" fmla="*/ 2150770 w 5342806"/>
              <a:gd name="connsiteY26" fmla="*/ 492430 h 4453168"/>
              <a:gd name="connsiteX27" fmla="*/ 1359084 w 5342806"/>
              <a:gd name="connsiteY27" fmla="*/ 0 h 4453168"/>
              <a:gd name="connsiteX28" fmla="*/ 2157630 w 5342806"/>
              <a:gd name="connsiteY28" fmla="*/ 0 h 4453168"/>
              <a:gd name="connsiteX29" fmla="*/ 2280085 w 5342806"/>
              <a:gd name="connsiteY29" fmla="*/ 72172 h 4453168"/>
              <a:gd name="connsiteX30" fmla="*/ 2494708 w 5342806"/>
              <a:gd name="connsiteY30" fmla="*/ 441767 h 4453168"/>
              <a:gd name="connsiteX31" fmla="*/ 2518954 w 5342806"/>
              <a:gd name="connsiteY31" fmla="*/ 483519 h 4453168"/>
              <a:gd name="connsiteX32" fmla="*/ 2499877 w 5342806"/>
              <a:gd name="connsiteY32" fmla="*/ 483519 h 4453168"/>
              <a:gd name="connsiteX33" fmla="*/ 2409708 w 5342806"/>
              <a:gd name="connsiteY33" fmla="*/ 483519 h 4453168"/>
              <a:gd name="connsiteX34" fmla="*/ 2370537 w 5342806"/>
              <a:gd name="connsiteY34" fmla="*/ 416064 h 4453168"/>
              <a:gd name="connsiteX35" fmla="*/ 2220885 w 5342806"/>
              <a:gd name="connsiteY35" fmla="*/ 158353 h 4453168"/>
              <a:gd name="connsiteX36" fmla="*/ 2112324 w 5342806"/>
              <a:gd name="connsiteY36" fmla="*/ 94371 h 4453168"/>
              <a:gd name="connsiteX37" fmla="*/ 1404390 w 5342806"/>
              <a:gd name="connsiteY37" fmla="*/ 94371 h 4453168"/>
              <a:gd name="connsiteX38" fmla="*/ 1294301 w 5342806"/>
              <a:gd name="connsiteY38" fmla="*/ 158353 h 4453168"/>
              <a:gd name="connsiteX39" fmla="*/ 941098 w 5342806"/>
              <a:gd name="connsiteY39" fmla="*/ 769224 h 4453168"/>
              <a:gd name="connsiteX40" fmla="*/ 941098 w 5342806"/>
              <a:gd name="connsiteY40" fmla="*/ 894141 h 4453168"/>
              <a:gd name="connsiteX41" fmla="*/ 1294301 w 5342806"/>
              <a:gd name="connsiteY41" fmla="*/ 1505013 h 4453168"/>
              <a:gd name="connsiteX42" fmla="*/ 1340745 w 5342806"/>
              <a:gd name="connsiteY42" fmla="*/ 1551856 h 4453168"/>
              <a:gd name="connsiteX43" fmla="*/ 1346119 w 5342806"/>
              <a:gd name="connsiteY43" fmla="*/ 1554109 h 4453168"/>
              <a:gd name="connsiteX44" fmla="*/ 1317310 w 5342806"/>
              <a:gd name="connsiteY44" fmla="*/ 1603934 h 4453168"/>
              <a:gd name="connsiteX45" fmla="*/ 1295884 w 5342806"/>
              <a:gd name="connsiteY45" fmla="*/ 1640991 h 4453168"/>
              <a:gd name="connsiteX46" fmla="*/ 1318107 w 5342806"/>
              <a:gd name="connsiteY46" fmla="*/ 1650309 h 4453168"/>
              <a:gd name="connsiteX47" fmla="*/ 1355700 w 5342806"/>
              <a:gd name="connsiteY47" fmla="*/ 1655302 h 4453168"/>
              <a:gd name="connsiteX48" fmla="*/ 2154247 w 5342806"/>
              <a:gd name="connsiteY48" fmla="*/ 1655302 h 4453168"/>
              <a:gd name="connsiteX49" fmla="*/ 2276701 w 5342806"/>
              <a:gd name="connsiteY49" fmla="*/ 1583132 h 4453168"/>
              <a:gd name="connsiteX50" fmla="*/ 2676837 w 5342806"/>
              <a:gd name="connsiteY50" fmla="*/ 894072 h 4453168"/>
              <a:gd name="connsiteX51" fmla="*/ 2676837 w 5342806"/>
              <a:gd name="connsiteY51" fmla="*/ 753167 h 4453168"/>
              <a:gd name="connsiteX52" fmla="*/ 2544761 w 5342806"/>
              <a:gd name="connsiteY52" fmla="*/ 525724 h 4453168"/>
              <a:gd name="connsiteX53" fmla="*/ 2525427 w 5342806"/>
              <a:gd name="connsiteY53" fmla="*/ 492430 h 4453168"/>
              <a:gd name="connsiteX54" fmla="*/ 2614995 w 5342806"/>
              <a:gd name="connsiteY54" fmla="*/ 492430 h 4453168"/>
              <a:gd name="connsiteX55" fmla="*/ 4052233 w 5342806"/>
              <a:gd name="connsiteY55" fmla="*/ 492430 h 4453168"/>
              <a:gd name="connsiteX56" fmla="*/ 4343819 w 5342806"/>
              <a:gd name="connsiteY56" fmla="*/ 664281 h 4453168"/>
              <a:gd name="connsiteX57" fmla="*/ 5296604 w 5342806"/>
              <a:gd name="connsiteY57" fmla="*/ 2305041 h 4453168"/>
              <a:gd name="connsiteX58" fmla="*/ 5296604 w 5342806"/>
              <a:gd name="connsiteY58" fmla="*/ 2640558 h 4453168"/>
              <a:gd name="connsiteX59" fmla="*/ 4343819 w 5342806"/>
              <a:gd name="connsiteY59" fmla="*/ 4281318 h 4453168"/>
              <a:gd name="connsiteX60" fmla="*/ 4052233 w 5342806"/>
              <a:gd name="connsiteY60" fmla="*/ 4453168 h 4453168"/>
              <a:gd name="connsiteX61" fmla="*/ 2150770 w 5342806"/>
              <a:gd name="connsiteY61" fmla="*/ 4453168 h 4453168"/>
              <a:gd name="connsiteX62" fmla="*/ 1855078 w 5342806"/>
              <a:gd name="connsiteY62" fmla="*/ 4281318 h 4453168"/>
              <a:gd name="connsiteX63" fmla="*/ 906399 w 5342806"/>
              <a:gd name="connsiteY63" fmla="*/ 2640558 h 4453168"/>
              <a:gd name="connsiteX64" fmla="*/ 906399 w 5342806"/>
              <a:gd name="connsiteY64" fmla="*/ 2305041 h 4453168"/>
              <a:gd name="connsiteX65" fmla="*/ 1258651 w 5342806"/>
              <a:gd name="connsiteY65" fmla="*/ 1695815 h 4453168"/>
              <a:gd name="connsiteX66" fmla="*/ 1288338 w 5342806"/>
              <a:gd name="connsiteY66" fmla="*/ 1644472 h 4453168"/>
              <a:gd name="connsiteX67" fmla="*/ 1287293 w 5342806"/>
              <a:gd name="connsiteY67" fmla="*/ 1644034 h 4453168"/>
              <a:gd name="connsiteX68" fmla="*/ 1234904 w 5342806"/>
              <a:gd name="connsiteY68" fmla="*/ 1591195 h 4453168"/>
              <a:gd name="connsiteX69" fmla="*/ 836494 w 5342806"/>
              <a:gd name="connsiteY69" fmla="*/ 902135 h 4453168"/>
              <a:gd name="connsiteX70" fmla="*/ 836494 w 5342806"/>
              <a:gd name="connsiteY70" fmla="*/ 761230 h 4453168"/>
              <a:gd name="connsiteX71" fmla="*/ 1234904 w 5342806"/>
              <a:gd name="connsiteY71" fmla="*/ 72172 h 4453168"/>
              <a:gd name="connsiteX72" fmla="*/ 1359084 w 5342806"/>
              <a:gd name="connsiteY72" fmla="*/ 0 h 445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5342806" h="4453168">
                <a:moveTo>
                  <a:pt x="313737" y="2699726"/>
                </a:moveTo>
                <a:cubicBezTo>
                  <a:pt x="313737" y="2699726"/>
                  <a:pt x="313737" y="2699726"/>
                  <a:pt x="775980" y="2699726"/>
                </a:cubicBezTo>
                <a:cubicBezTo>
                  <a:pt x="804933" y="2699726"/>
                  <a:pt x="832887" y="2715641"/>
                  <a:pt x="846865" y="2741502"/>
                </a:cubicBezTo>
                <a:cubicBezTo>
                  <a:pt x="846865" y="2741502"/>
                  <a:pt x="846865" y="2741502"/>
                  <a:pt x="1078485" y="3140369"/>
                </a:cubicBezTo>
                <a:cubicBezTo>
                  <a:pt x="1093461" y="3165236"/>
                  <a:pt x="1093461" y="3197066"/>
                  <a:pt x="1078485" y="3221933"/>
                </a:cubicBezTo>
                <a:cubicBezTo>
                  <a:pt x="1078485" y="3221933"/>
                  <a:pt x="1078485" y="3221933"/>
                  <a:pt x="846865" y="3620799"/>
                </a:cubicBezTo>
                <a:cubicBezTo>
                  <a:pt x="832887" y="3646661"/>
                  <a:pt x="804933" y="3662576"/>
                  <a:pt x="775980" y="3662576"/>
                </a:cubicBezTo>
                <a:cubicBezTo>
                  <a:pt x="775980" y="3662576"/>
                  <a:pt x="775980" y="3662576"/>
                  <a:pt x="313737" y="3662576"/>
                </a:cubicBezTo>
                <a:cubicBezTo>
                  <a:pt x="283786" y="3662576"/>
                  <a:pt x="256830" y="3646661"/>
                  <a:pt x="241855" y="3620799"/>
                </a:cubicBezTo>
                <a:cubicBezTo>
                  <a:pt x="241855" y="3620799"/>
                  <a:pt x="241855" y="3620799"/>
                  <a:pt x="11232" y="3221933"/>
                </a:cubicBezTo>
                <a:cubicBezTo>
                  <a:pt x="-3743" y="3197066"/>
                  <a:pt x="-3743" y="3165236"/>
                  <a:pt x="11232" y="3140369"/>
                </a:cubicBezTo>
                <a:cubicBezTo>
                  <a:pt x="11232" y="3140369"/>
                  <a:pt x="11232" y="3140369"/>
                  <a:pt x="241855" y="2741502"/>
                </a:cubicBezTo>
                <a:cubicBezTo>
                  <a:pt x="256830" y="2715641"/>
                  <a:pt x="283786" y="2699726"/>
                  <a:pt x="313737" y="2699726"/>
                </a:cubicBezTo>
                <a:close/>
                <a:moveTo>
                  <a:pt x="2150770" y="492430"/>
                </a:moveTo>
                <a:cubicBezTo>
                  <a:pt x="2150770" y="492430"/>
                  <a:pt x="2150770" y="492430"/>
                  <a:pt x="2388454" y="492430"/>
                </a:cubicBezTo>
                <a:lnTo>
                  <a:pt x="2416181" y="492430"/>
                </a:lnTo>
                <a:lnTo>
                  <a:pt x="2442639" y="537992"/>
                </a:lnTo>
                <a:cubicBezTo>
                  <a:pt x="2479480" y="601434"/>
                  <a:pt x="2522349" y="675258"/>
                  <a:pt x="2572233" y="761161"/>
                </a:cubicBezTo>
                <a:cubicBezTo>
                  <a:pt x="2595168" y="799246"/>
                  <a:pt x="2595168" y="847994"/>
                  <a:pt x="2572233" y="886078"/>
                </a:cubicBezTo>
                <a:cubicBezTo>
                  <a:pt x="2572233" y="886078"/>
                  <a:pt x="2572233" y="886078"/>
                  <a:pt x="2217501" y="1496950"/>
                </a:cubicBezTo>
                <a:cubicBezTo>
                  <a:pt x="2196094" y="1536558"/>
                  <a:pt x="2153283" y="1560931"/>
                  <a:pt x="2108941" y="1560931"/>
                </a:cubicBezTo>
                <a:cubicBezTo>
                  <a:pt x="2108941" y="1560931"/>
                  <a:pt x="2108941" y="1560931"/>
                  <a:pt x="1401007" y="1560931"/>
                </a:cubicBezTo>
                <a:cubicBezTo>
                  <a:pt x="1389539" y="1560931"/>
                  <a:pt x="1378359" y="1559408"/>
                  <a:pt x="1367679" y="1556504"/>
                </a:cubicBezTo>
                <a:lnTo>
                  <a:pt x="1344756" y="1546893"/>
                </a:lnTo>
                <a:lnTo>
                  <a:pt x="1358765" y="1522665"/>
                </a:lnTo>
                <a:cubicBezTo>
                  <a:pt x="1485427" y="1303600"/>
                  <a:pt x="1647555" y="1023197"/>
                  <a:pt x="1855078" y="664281"/>
                </a:cubicBezTo>
                <a:cubicBezTo>
                  <a:pt x="1916680" y="557897"/>
                  <a:pt x="2027565" y="492430"/>
                  <a:pt x="2150770" y="492430"/>
                </a:cubicBezTo>
                <a:close/>
                <a:moveTo>
                  <a:pt x="1359084" y="0"/>
                </a:moveTo>
                <a:cubicBezTo>
                  <a:pt x="1359084" y="0"/>
                  <a:pt x="1359084" y="0"/>
                  <a:pt x="2157630" y="0"/>
                </a:cubicBezTo>
                <a:cubicBezTo>
                  <a:pt x="2207647" y="0"/>
                  <a:pt x="2255938" y="27495"/>
                  <a:pt x="2280085" y="72172"/>
                </a:cubicBezTo>
                <a:cubicBezTo>
                  <a:pt x="2280085" y="72172"/>
                  <a:pt x="2280085" y="72172"/>
                  <a:pt x="2494708" y="441767"/>
                </a:cubicBezTo>
                <a:lnTo>
                  <a:pt x="2518954" y="483519"/>
                </a:lnTo>
                <a:lnTo>
                  <a:pt x="2499877" y="483519"/>
                </a:lnTo>
                <a:lnTo>
                  <a:pt x="2409708" y="483519"/>
                </a:lnTo>
                <a:lnTo>
                  <a:pt x="2370537" y="416064"/>
                </a:lnTo>
                <a:cubicBezTo>
                  <a:pt x="2220885" y="158353"/>
                  <a:pt x="2220885" y="158353"/>
                  <a:pt x="2220885" y="158353"/>
                </a:cubicBezTo>
                <a:cubicBezTo>
                  <a:pt x="2199478" y="118745"/>
                  <a:pt x="2156666" y="94371"/>
                  <a:pt x="2112324" y="94371"/>
                </a:cubicBezTo>
                <a:cubicBezTo>
                  <a:pt x="1404390" y="94371"/>
                  <a:pt x="1404390" y="94371"/>
                  <a:pt x="1404390" y="94371"/>
                </a:cubicBezTo>
                <a:cubicBezTo>
                  <a:pt x="1358520" y="94371"/>
                  <a:pt x="1317236" y="118745"/>
                  <a:pt x="1294301" y="158353"/>
                </a:cubicBezTo>
                <a:cubicBezTo>
                  <a:pt x="941098" y="769224"/>
                  <a:pt x="941098" y="769224"/>
                  <a:pt x="941098" y="769224"/>
                </a:cubicBezTo>
                <a:cubicBezTo>
                  <a:pt x="918163" y="807309"/>
                  <a:pt x="918163" y="856057"/>
                  <a:pt x="941098" y="894141"/>
                </a:cubicBezTo>
                <a:cubicBezTo>
                  <a:pt x="1294301" y="1505013"/>
                  <a:pt x="1294301" y="1505013"/>
                  <a:pt x="1294301" y="1505013"/>
                </a:cubicBezTo>
                <a:cubicBezTo>
                  <a:pt x="1305769" y="1524817"/>
                  <a:pt x="1321823" y="1540812"/>
                  <a:pt x="1340745" y="1551856"/>
                </a:cubicBezTo>
                <a:lnTo>
                  <a:pt x="1346119" y="1554109"/>
                </a:lnTo>
                <a:lnTo>
                  <a:pt x="1317310" y="1603934"/>
                </a:lnTo>
                <a:lnTo>
                  <a:pt x="1295884" y="1640991"/>
                </a:lnTo>
                <a:lnTo>
                  <a:pt x="1318107" y="1650309"/>
                </a:lnTo>
                <a:cubicBezTo>
                  <a:pt x="1330154" y="1653584"/>
                  <a:pt x="1342766" y="1655302"/>
                  <a:pt x="1355700" y="1655302"/>
                </a:cubicBezTo>
                <a:cubicBezTo>
                  <a:pt x="2154247" y="1655302"/>
                  <a:pt x="2154247" y="1655302"/>
                  <a:pt x="2154247" y="1655302"/>
                </a:cubicBezTo>
                <a:cubicBezTo>
                  <a:pt x="2204264" y="1655302"/>
                  <a:pt x="2252555" y="1627810"/>
                  <a:pt x="2276701" y="1583132"/>
                </a:cubicBezTo>
                <a:cubicBezTo>
                  <a:pt x="2676837" y="894072"/>
                  <a:pt x="2676837" y="894072"/>
                  <a:pt x="2676837" y="894072"/>
                </a:cubicBezTo>
                <a:cubicBezTo>
                  <a:pt x="2702708" y="851114"/>
                  <a:pt x="2702708" y="796127"/>
                  <a:pt x="2676837" y="753167"/>
                </a:cubicBezTo>
                <a:cubicBezTo>
                  <a:pt x="2626820" y="667035"/>
                  <a:pt x="2583056" y="591669"/>
                  <a:pt x="2544761" y="525724"/>
                </a:cubicBezTo>
                <a:lnTo>
                  <a:pt x="2525427" y="492430"/>
                </a:lnTo>
                <a:lnTo>
                  <a:pt x="2614995" y="492430"/>
                </a:lnTo>
                <a:cubicBezTo>
                  <a:pt x="2893530" y="492430"/>
                  <a:pt x="3339185" y="492430"/>
                  <a:pt x="4052233" y="492430"/>
                </a:cubicBezTo>
                <a:cubicBezTo>
                  <a:pt x="4171332" y="492430"/>
                  <a:pt x="4286323" y="557897"/>
                  <a:pt x="4343819" y="664281"/>
                </a:cubicBezTo>
                <a:cubicBezTo>
                  <a:pt x="4343819" y="664281"/>
                  <a:pt x="4343819" y="664281"/>
                  <a:pt x="5296604" y="2305041"/>
                </a:cubicBezTo>
                <a:cubicBezTo>
                  <a:pt x="5358207" y="2407332"/>
                  <a:pt x="5358207" y="2538266"/>
                  <a:pt x="5296604" y="2640558"/>
                </a:cubicBezTo>
                <a:cubicBezTo>
                  <a:pt x="5296604" y="2640558"/>
                  <a:pt x="5296604" y="2640558"/>
                  <a:pt x="4343819" y="4281318"/>
                </a:cubicBezTo>
                <a:cubicBezTo>
                  <a:pt x="4286323" y="4387702"/>
                  <a:pt x="4171332" y="4453168"/>
                  <a:pt x="4052233" y="4453168"/>
                </a:cubicBezTo>
                <a:cubicBezTo>
                  <a:pt x="4052233" y="4453168"/>
                  <a:pt x="4052233" y="4453168"/>
                  <a:pt x="2150770" y="4453168"/>
                </a:cubicBezTo>
                <a:cubicBezTo>
                  <a:pt x="2027565" y="4453168"/>
                  <a:pt x="1916680" y="4387702"/>
                  <a:pt x="1855078" y="4281318"/>
                </a:cubicBezTo>
                <a:cubicBezTo>
                  <a:pt x="1855078" y="4281318"/>
                  <a:pt x="1855078" y="4281318"/>
                  <a:pt x="906399" y="2640558"/>
                </a:cubicBezTo>
                <a:cubicBezTo>
                  <a:pt x="844796" y="2538266"/>
                  <a:pt x="844796" y="2407332"/>
                  <a:pt x="906399" y="2305041"/>
                </a:cubicBezTo>
                <a:cubicBezTo>
                  <a:pt x="906399" y="2305041"/>
                  <a:pt x="906399" y="2305041"/>
                  <a:pt x="1258651" y="1695815"/>
                </a:cubicBezTo>
                <a:lnTo>
                  <a:pt x="1288338" y="1644472"/>
                </a:lnTo>
                <a:lnTo>
                  <a:pt x="1287293" y="1644034"/>
                </a:lnTo>
                <a:cubicBezTo>
                  <a:pt x="1265949" y="1631576"/>
                  <a:pt x="1247840" y="1613534"/>
                  <a:pt x="1234904" y="1591195"/>
                </a:cubicBezTo>
                <a:cubicBezTo>
                  <a:pt x="1234904" y="1591195"/>
                  <a:pt x="1234904" y="1591195"/>
                  <a:pt x="836494" y="902135"/>
                </a:cubicBezTo>
                <a:cubicBezTo>
                  <a:pt x="810622" y="859177"/>
                  <a:pt x="810622" y="804190"/>
                  <a:pt x="836494" y="761230"/>
                </a:cubicBezTo>
                <a:cubicBezTo>
                  <a:pt x="836494" y="761230"/>
                  <a:pt x="836494" y="761230"/>
                  <a:pt x="1234904" y="72172"/>
                </a:cubicBezTo>
                <a:cubicBezTo>
                  <a:pt x="1260775" y="27495"/>
                  <a:pt x="1307343" y="0"/>
                  <a:pt x="1359084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Flowchart: Alternate Process 26">
            <a:extLst>
              <a:ext uri="{FF2B5EF4-FFF2-40B4-BE49-F238E27FC236}">
                <a16:creationId xmlns:a16="http://schemas.microsoft.com/office/drawing/2014/main" id="{1668C8EF-620D-6A8E-949E-52E311A224DD}"/>
              </a:ext>
            </a:extLst>
          </p:cNvPr>
          <p:cNvSpPr/>
          <p:nvPr/>
        </p:nvSpPr>
        <p:spPr>
          <a:xfrm>
            <a:off x="1150707" y="1330503"/>
            <a:ext cx="3688422" cy="2727789"/>
          </a:xfrm>
          <a:prstGeom prst="flowChartAlternateProcess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0509E99-2DC7-D968-6FC3-9BBF73588CFC}"/>
              </a:ext>
            </a:extLst>
          </p:cNvPr>
          <p:cNvGrpSpPr/>
          <p:nvPr/>
        </p:nvGrpSpPr>
        <p:grpSpPr>
          <a:xfrm>
            <a:off x="6493513" y="731007"/>
            <a:ext cx="4807470" cy="6079895"/>
            <a:chOff x="6493513" y="731007"/>
            <a:chExt cx="4807470" cy="6079895"/>
          </a:xfr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4" name="Rectangle: Diagonal Corners Snipped 3">
              <a:extLst>
                <a:ext uri="{FF2B5EF4-FFF2-40B4-BE49-F238E27FC236}">
                  <a16:creationId xmlns:a16="http://schemas.microsoft.com/office/drawing/2014/main" id="{C7106E43-88B8-BF9A-CFF2-CE95E8487423}"/>
                </a:ext>
              </a:extLst>
            </p:cNvPr>
            <p:cNvSpPr/>
            <p:nvPr/>
          </p:nvSpPr>
          <p:spPr>
            <a:xfrm rot="1783539">
              <a:off x="6493513" y="3945552"/>
              <a:ext cx="1013160" cy="2744359"/>
            </a:xfrm>
            <a:prstGeom prst="snip2Diag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: Diagonal Corners Snipped 9">
              <a:extLst>
                <a:ext uri="{FF2B5EF4-FFF2-40B4-BE49-F238E27FC236}">
                  <a16:creationId xmlns:a16="http://schemas.microsoft.com/office/drawing/2014/main" id="{46ED5E1C-F555-A418-955D-098D84FB77AA}"/>
                </a:ext>
              </a:extLst>
            </p:cNvPr>
            <p:cNvSpPr/>
            <p:nvPr/>
          </p:nvSpPr>
          <p:spPr>
            <a:xfrm rot="1783539">
              <a:off x="8046078" y="1411833"/>
              <a:ext cx="1013160" cy="2762905"/>
            </a:xfrm>
            <a:prstGeom prst="snip2Diag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Diagonal Corners Snipped 10">
              <a:extLst>
                <a:ext uri="{FF2B5EF4-FFF2-40B4-BE49-F238E27FC236}">
                  <a16:creationId xmlns:a16="http://schemas.microsoft.com/office/drawing/2014/main" id="{7F8A3530-DC78-457C-946E-A9ABD6DABC0F}"/>
                </a:ext>
              </a:extLst>
            </p:cNvPr>
            <p:cNvSpPr/>
            <p:nvPr/>
          </p:nvSpPr>
          <p:spPr>
            <a:xfrm rot="1783539">
              <a:off x="6590901" y="731007"/>
              <a:ext cx="1013160" cy="4192500"/>
            </a:xfrm>
            <a:prstGeom prst="snip2Diag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: Diagonal Corners Snipped 11">
              <a:extLst>
                <a:ext uri="{FF2B5EF4-FFF2-40B4-BE49-F238E27FC236}">
                  <a16:creationId xmlns:a16="http://schemas.microsoft.com/office/drawing/2014/main" id="{655349EB-F76B-CE6C-35CE-577F09430B47}"/>
                </a:ext>
              </a:extLst>
            </p:cNvPr>
            <p:cNvSpPr/>
            <p:nvPr/>
          </p:nvSpPr>
          <p:spPr>
            <a:xfrm rot="1783539">
              <a:off x="8285275" y="2618402"/>
              <a:ext cx="1013160" cy="4192500"/>
            </a:xfrm>
            <a:prstGeom prst="snip2Diag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: Diagonal Corners Snipped 12">
              <a:extLst>
                <a:ext uri="{FF2B5EF4-FFF2-40B4-BE49-F238E27FC236}">
                  <a16:creationId xmlns:a16="http://schemas.microsoft.com/office/drawing/2014/main" id="{C0953458-70BC-F2CE-BDC7-68CFC26520F2}"/>
                </a:ext>
              </a:extLst>
            </p:cNvPr>
            <p:cNvSpPr/>
            <p:nvPr/>
          </p:nvSpPr>
          <p:spPr>
            <a:xfrm rot="1783539">
              <a:off x="9219356" y="4719428"/>
              <a:ext cx="1013160" cy="1617234"/>
            </a:xfrm>
            <a:prstGeom prst="snip2Diag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: Diagonal Corners Snipped 13">
              <a:extLst>
                <a:ext uri="{FF2B5EF4-FFF2-40B4-BE49-F238E27FC236}">
                  <a16:creationId xmlns:a16="http://schemas.microsoft.com/office/drawing/2014/main" id="{DBC676FB-6ACC-F340-4D14-783DEC5E4567}"/>
                </a:ext>
              </a:extLst>
            </p:cNvPr>
            <p:cNvSpPr/>
            <p:nvPr/>
          </p:nvSpPr>
          <p:spPr>
            <a:xfrm rot="1783539">
              <a:off x="10287823" y="2374605"/>
              <a:ext cx="1013160" cy="2535249"/>
            </a:xfrm>
            <a:prstGeom prst="snip2Diag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: Diagonal Corners Snipped 14">
              <a:extLst>
                <a:ext uri="{FF2B5EF4-FFF2-40B4-BE49-F238E27FC236}">
                  <a16:creationId xmlns:a16="http://schemas.microsoft.com/office/drawing/2014/main" id="{FD774401-34D9-5DF9-7772-2D18EAF90CB1}"/>
                </a:ext>
              </a:extLst>
            </p:cNvPr>
            <p:cNvSpPr/>
            <p:nvPr/>
          </p:nvSpPr>
          <p:spPr>
            <a:xfrm rot="1783539">
              <a:off x="9751143" y="1511267"/>
              <a:ext cx="1013160" cy="1177234"/>
            </a:xfrm>
            <a:prstGeom prst="snip2Diag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83032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 descr="Customer review RTL">
            <a:extLst>
              <a:ext uri="{FF2B5EF4-FFF2-40B4-BE49-F238E27FC236}">
                <a16:creationId xmlns:a16="http://schemas.microsoft.com/office/drawing/2014/main" id="{434FF590-6727-42FA-B26C-8CCEFCDEB9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95675" y="789800"/>
            <a:ext cx="3801250" cy="3801250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1AA67FE-4230-40C6-A9CF-DED8607B93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0" y="4794250"/>
            <a:ext cx="7073900" cy="19050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hlinkClick r:id="rId5"/>
              </a:rPr>
              <a:t>Josh.Laney@Commerce.Alabama.gov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Cell: 706-326-1324</a:t>
            </a:r>
          </a:p>
          <a:p>
            <a:pPr marL="0" indent="0">
              <a:buNone/>
            </a:pPr>
            <a:r>
              <a:rPr lang="en-US" dirty="0"/>
              <a:t>       LinkedIn.com/in/</a:t>
            </a:r>
            <a:r>
              <a:rPr lang="en-US" dirty="0" err="1"/>
              <a:t>LaneyWorks</a:t>
            </a:r>
            <a:endParaRPr lang="en-US" dirty="0"/>
          </a:p>
        </p:txBody>
      </p:sp>
      <p:pic>
        <p:nvPicPr>
          <p:cNvPr id="3" name="Picture 2" descr="Logo, icon&#10;&#10;Description automatically generated">
            <a:extLst>
              <a:ext uri="{FF2B5EF4-FFF2-40B4-BE49-F238E27FC236}">
                <a16:creationId xmlns:a16="http://schemas.microsoft.com/office/drawing/2014/main" id="{A6AC0D48-904F-DBE4-0278-E613059F6D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067" y="5746750"/>
            <a:ext cx="619240" cy="61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3476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C67459-2651-7E9F-CF08-C83B805F2A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4872" y="263137"/>
            <a:ext cx="7337128" cy="524381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700" dirty="0"/>
          </a:p>
          <a:p>
            <a:pPr marL="0" indent="0">
              <a:buNone/>
            </a:pPr>
            <a:r>
              <a:rPr lang="en-US" sz="4700" dirty="0"/>
              <a:t>Youth Apprentices in Manufacturing</a:t>
            </a:r>
          </a:p>
          <a:p>
            <a:r>
              <a:rPr lang="en-US" sz="4700" dirty="0"/>
              <a:t>Employment Landscape</a:t>
            </a:r>
          </a:p>
          <a:p>
            <a:r>
              <a:rPr lang="en-US" sz="4700" dirty="0"/>
              <a:t>Typical Objections</a:t>
            </a:r>
          </a:p>
          <a:p>
            <a:r>
              <a:rPr lang="en-US" sz="4700" dirty="0"/>
              <a:t>Strategies for implementation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622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E82B2BBA-B1B3-3105-985F-C3559A3C826D}"/>
              </a:ext>
            </a:extLst>
          </p:cNvPr>
          <p:cNvGrpSpPr/>
          <p:nvPr/>
        </p:nvGrpSpPr>
        <p:grpSpPr>
          <a:xfrm>
            <a:off x="2614773" y="138700"/>
            <a:ext cx="6832490" cy="5681609"/>
            <a:chOff x="2614773" y="128427"/>
            <a:chExt cx="6832490" cy="568160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42BB975-51C9-8029-7A6F-05B084C09DD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44737" y="128427"/>
              <a:ext cx="6702526" cy="5578867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D000019-5495-166E-B91A-916101A53324}"/>
                </a:ext>
              </a:extLst>
            </p:cNvPr>
            <p:cNvSpPr/>
            <p:nvPr/>
          </p:nvSpPr>
          <p:spPr>
            <a:xfrm>
              <a:off x="2614773" y="5183313"/>
              <a:ext cx="3200400" cy="62672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B24A7D4E-8622-2D13-67E9-187F10B8F7E3}"/>
              </a:ext>
            </a:extLst>
          </p:cNvPr>
          <p:cNvSpPr txBox="1"/>
          <p:nvPr/>
        </p:nvSpPr>
        <p:spPr>
          <a:xfrm>
            <a:off x="9765587" y="2575820"/>
            <a:ext cx="23733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2.4%</a:t>
            </a:r>
          </a:p>
          <a:p>
            <a:r>
              <a:rPr lang="en-US" sz="2800" dirty="0"/>
              <a:t>~55k people</a:t>
            </a:r>
          </a:p>
        </p:txBody>
      </p:sp>
      <p:sp>
        <p:nvSpPr>
          <p:cNvPr id="9" name="Arrow: Left 8">
            <a:extLst>
              <a:ext uri="{FF2B5EF4-FFF2-40B4-BE49-F238E27FC236}">
                <a16:creationId xmlns:a16="http://schemas.microsoft.com/office/drawing/2014/main" id="{48990F43-BDEA-5DD2-FCD1-33C32C8AA301}"/>
              </a:ext>
            </a:extLst>
          </p:cNvPr>
          <p:cNvSpPr/>
          <p:nvPr/>
        </p:nvSpPr>
        <p:spPr>
          <a:xfrm rot="21119235">
            <a:off x="7494592" y="3191732"/>
            <a:ext cx="2329451" cy="307059"/>
          </a:xfrm>
          <a:prstGeom prst="leftArrow">
            <a:avLst>
              <a:gd name="adj1" fmla="val 17441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59F82F3-5350-5232-843E-36EC1E16DE9F}"/>
              </a:ext>
            </a:extLst>
          </p:cNvPr>
          <p:cNvSpPr txBox="1"/>
          <p:nvPr/>
        </p:nvSpPr>
        <p:spPr>
          <a:xfrm>
            <a:off x="1453793" y="5586762"/>
            <a:ext cx="44384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Source: U.S. Bureau of Labor Statistics.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283200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9CD7FE0-B2C3-A5BC-2E0D-2C84AF62342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16" y="584985"/>
            <a:ext cx="8572500" cy="5143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3C40345-E78D-332D-10A0-9ECD5C73774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rgbClr val="6F9ABA">
                <a:tint val="45000"/>
                <a:satMod val="400000"/>
              </a:srgbClr>
            </a:duotone>
          </a:blip>
          <a:srcRect t="14304"/>
          <a:stretch/>
        </p:blipFill>
        <p:spPr>
          <a:xfrm>
            <a:off x="8825716" y="1808252"/>
            <a:ext cx="3269130" cy="315416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2FF2BF1-7CB8-D268-739B-5B806C686529}"/>
              </a:ext>
            </a:extLst>
          </p:cNvPr>
          <p:cNvSpPr txBox="1"/>
          <p:nvPr/>
        </p:nvSpPr>
        <p:spPr>
          <a:xfrm>
            <a:off x="2625047" y="215757"/>
            <a:ext cx="4839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Labor Force Participation Rate- June 2023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7979840-985F-2A1B-B0CB-31B22F6C61D9}"/>
              </a:ext>
            </a:extLst>
          </p:cNvPr>
          <p:cNvSpPr txBox="1"/>
          <p:nvPr/>
        </p:nvSpPr>
        <p:spPr>
          <a:xfrm>
            <a:off x="8825716" y="1438920"/>
            <a:ext cx="2736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National Avg: 62.8%</a:t>
            </a:r>
          </a:p>
        </p:txBody>
      </p:sp>
    </p:spTree>
    <p:extLst>
      <p:ext uri="{BB962C8B-B14F-4D97-AF65-F5344CB8AC3E}">
        <p14:creationId xmlns:p14="http://schemas.microsoft.com/office/powerpoint/2010/main" val="1465754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5AC69DA-0830-8785-EEAB-2A151CEE81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5225" y="3006285"/>
            <a:ext cx="7553218" cy="27236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F1129E8-E00F-2CE7-ADAF-BE9F2B42031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1797"/>
          <a:stretch/>
        </p:blipFill>
        <p:spPr>
          <a:xfrm>
            <a:off x="3576263" y="878440"/>
            <a:ext cx="6351142" cy="2127845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300315E-A793-E51C-CE52-78A5D4A0F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3065"/>
            <a:ext cx="10515600" cy="628649"/>
          </a:xfrm>
        </p:spPr>
        <p:txBody>
          <a:bodyPr>
            <a:normAutofit fontScale="90000"/>
          </a:bodyPr>
          <a:lstStyle/>
          <a:p>
            <a:r>
              <a:rPr lang="en-US" dirty="0"/>
              <a:t>Disconnected Young Adults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A948B7C-2677-F395-3FA8-DAF0E510179B}"/>
              </a:ext>
            </a:extLst>
          </p:cNvPr>
          <p:cNvSpPr txBox="1"/>
          <p:nvPr/>
        </p:nvSpPr>
        <p:spPr>
          <a:xfrm>
            <a:off x="1453793" y="5586762"/>
            <a:ext cx="44384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Source: Dallas Federal Reserve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40506490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AF23BE1-EB5F-2EEC-4AE7-241D7EF144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926" y="1312297"/>
            <a:ext cx="11966148" cy="446178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E8A3B4F-A782-E9B4-C190-52AC015C2985}"/>
              </a:ext>
            </a:extLst>
          </p:cNvPr>
          <p:cNvSpPr txBox="1"/>
          <p:nvPr/>
        </p:nvSpPr>
        <p:spPr>
          <a:xfrm>
            <a:off x="333910" y="3236360"/>
            <a:ext cx="53476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548 (12.6%) of these apprentices are 16-18</a:t>
            </a:r>
          </a:p>
        </p:txBody>
      </p:sp>
    </p:spTree>
    <p:extLst>
      <p:ext uri="{BB962C8B-B14F-4D97-AF65-F5344CB8AC3E}">
        <p14:creationId xmlns:p14="http://schemas.microsoft.com/office/powerpoint/2010/main" val="19919089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61CC8B-4537-76CC-A3C8-CCAC332E7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Typical Objections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D1BAAB-3166-53AC-AE83-A081EE2E41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489" y="942974"/>
            <a:ext cx="5433773" cy="4747357"/>
          </a:xfrm>
        </p:spPr>
        <p:txBody>
          <a:bodyPr/>
          <a:lstStyle/>
          <a:p>
            <a:pPr marL="0" indent="0" algn="ctr">
              <a:buNone/>
            </a:pPr>
            <a:r>
              <a:rPr lang="en-US" b="1" u="sng" dirty="0"/>
              <a:t>#1 - “THE LAW”</a:t>
            </a:r>
          </a:p>
          <a:p>
            <a:r>
              <a:rPr lang="en-US" dirty="0"/>
              <a:t>Alabama law does not restrict the employment of youth (16+) beyond the federal restrictions. </a:t>
            </a:r>
          </a:p>
          <a:p>
            <a:r>
              <a:rPr lang="en-US" dirty="0"/>
              <a:t>Federal law has specific exemptions for apprentices in many of the hazardous occupations.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70A46F2-3C20-15C8-C658-7AEE69F9E7EB}"/>
              </a:ext>
            </a:extLst>
          </p:cNvPr>
          <p:cNvSpPr txBox="1">
            <a:spLocks/>
          </p:cNvSpPr>
          <p:nvPr/>
        </p:nvSpPr>
        <p:spPr>
          <a:xfrm>
            <a:off x="6650780" y="942975"/>
            <a:ext cx="543377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b="1" u="sng" dirty="0"/>
              <a:t>#2 – “THE INSURANCE”</a:t>
            </a:r>
          </a:p>
          <a:p>
            <a:r>
              <a:rPr lang="en-US" dirty="0"/>
              <a:t>Worker’s compensation insurance is not calculated based on the age of the employee. </a:t>
            </a:r>
          </a:p>
          <a:p>
            <a:r>
              <a:rPr lang="en-US" dirty="0"/>
              <a:t>Younger workers typically recover more quickly from injury and have fewer days lost to injury. 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6BB7387-7F71-67CE-3467-414ACDD9E35B}"/>
              </a:ext>
            </a:extLst>
          </p:cNvPr>
          <p:cNvSpPr txBox="1">
            <a:spLocks/>
          </p:cNvSpPr>
          <p:nvPr/>
        </p:nvSpPr>
        <p:spPr>
          <a:xfrm>
            <a:off x="838200" y="5294313"/>
            <a:ext cx="10450364" cy="5210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b="1" u="sng" dirty="0"/>
              <a:t>#3 – Corporate Policy</a:t>
            </a:r>
            <a:r>
              <a:rPr lang="en-US" dirty="0"/>
              <a:t>: THIS ONE IS ON YOU!</a:t>
            </a:r>
          </a:p>
        </p:txBody>
      </p:sp>
    </p:spTree>
    <p:extLst>
      <p:ext uri="{BB962C8B-B14F-4D97-AF65-F5344CB8AC3E}">
        <p14:creationId xmlns:p14="http://schemas.microsoft.com/office/powerpoint/2010/main" val="16316918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29435F1-93E2-9C60-8372-6FADE21F56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908" y="133065"/>
            <a:ext cx="3781272" cy="348750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7B6320F-4688-DE0D-B56A-0A60F148E5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506" y="2533220"/>
            <a:ext cx="4817293" cy="3020603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9D3FE6F-6CC4-EFE0-47DC-1EF5F48045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1079196"/>
              </p:ext>
            </p:extLst>
          </p:nvPr>
        </p:nvGraphicFramePr>
        <p:xfrm>
          <a:off x="6096000" y="302649"/>
          <a:ext cx="5818909" cy="5443944"/>
        </p:xfrm>
        <a:graphic>
          <a:graphicData uri="http://schemas.openxmlformats.org/drawingml/2006/table">
            <a:tbl>
              <a:tblPr/>
              <a:tblGrid>
                <a:gridCol w="5818909">
                  <a:extLst>
                    <a:ext uri="{9D8B030D-6E8A-4147-A177-3AD203B41FA5}">
                      <a16:colId xmlns:a16="http://schemas.microsoft.com/office/drawing/2014/main" val="419415974"/>
                    </a:ext>
                  </a:extLst>
                </a:gridCol>
              </a:tblGrid>
              <a:tr h="19410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4581" marR="4581" marT="45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0925007"/>
                  </a:ext>
                </a:extLst>
              </a:tr>
              <a:tr h="19410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Hartselle High School (Sonoco)</a:t>
                      </a:r>
                    </a:p>
                  </a:txBody>
                  <a:tcPr marL="96188" marR="4581" marT="458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4323957"/>
                  </a:ext>
                </a:extLst>
              </a:tr>
              <a:tr h="19410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Marathon Electrical Contractors</a:t>
                      </a:r>
                    </a:p>
                  </a:txBody>
                  <a:tcPr marL="96188" marR="4581" marT="45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4295148"/>
                  </a:ext>
                </a:extLst>
              </a:tr>
              <a:tr h="19410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Mercedes-Benz U.S. International, Inc.</a:t>
                      </a:r>
                    </a:p>
                  </a:txBody>
                  <a:tcPr marL="96188" marR="4581" marT="45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0540880"/>
                  </a:ext>
                </a:extLst>
              </a:tr>
              <a:tr h="19410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Southland International Trucks, INC. Southland Transportation Group</a:t>
                      </a:r>
                    </a:p>
                  </a:txBody>
                  <a:tcPr marL="96188" marR="4581" marT="45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2620856"/>
                  </a:ext>
                </a:extLst>
              </a:tr>
              <a:tr h="19410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4581" marR="4581" marT="45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6142257"/>
                  </a:ext>
                </a:extLst>
              </a:tr>
              <a:tr h="19410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Airbus Americas, Inc.</a:t>
                      </a:r>
                    </a:p>
                  </a:txBody>
                  <a:tcPr marL="96188" marR="4581" marT="458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3669222"/>
                  </a:ext>
                </a:extLst>
              </a:tr>
              <a:tr h="194103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BASF Mobile Emissions Catalysts LLC</a:t>
                      </a:r>
                    </a:p>
                  </a:txBody>
                  <a:tcPr marL="96188" marR="4581" marT="45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0707757"/>
                  </a:ext>
                </a:extLst>
              </a:tr>
              <a:tr h="19410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Big River Electric, Inc.</a:t>
                      </a:r>
                    </a:p>
                  </a:txBody>
                  <a:tcPr marL="96188" marR="4581" marT="45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2710580"/>
                  </a:ext>
                </a:extLst>
              </a:tr>
              <a:tr h="19410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Birmingham &amp; Associates Inc.</a:t>
                      </a:r>
                    </a:p>
                  </a:txBody>
                  <a:tcPr marL="96188" marR="4581" marT="45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4571521"/>
                  </a:ext>
                </a:extLst>
              </a:tr>
              <a:tr h="19410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Birmingham Ironworker Training Program Trust</a:t>
                      </a:r>
                    </a:p>
                  </a:txBody>
                  <a:tcPr marL="96188" marR="4581" marT="45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0920253"/>
                  </a:ext>
                </a:extLst>
              </a:tr>
              <a:tr h="19410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Chickasaw City Schools</a:t>
                      </a:r>
                    </a:p>
                  </a:txBody>
                  <a:tcPr marL="96188" marR="4581" marT="45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4704870"/>
                  </a:ext>
                </a:extLst>
              </a:tr>
              <a:tr h="19410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Coastal Alabama Community College</a:t>
                      </a:r>
                    </a:p>
                  </a:txBody>
                  <a:tcPr marL="96188" marR="4581" marT="45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9416001"/>
                  </a:ext>
                </a:extLst>
              </a:tr>
              <a:tr h="19410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Dallas County/Selma City Schools</a:t>
                      </a:r>
                    </a:p>
                  </a:txBody>
                  <a:tcPr marL="96188" marR="4581" marT="45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8651297"/>
                  </a:ext>
                </a:extLst>
              </a:tr>
              <a:tr h="19410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Hydro Green Erosion Control, LLC</a:t>
                      </a:r>
                    </a:p>
                  </a:txBody>
                  <a:tcPr marL="96188" marR="4581" marT="45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1731652"/>
                  </a:ext>
                </a:extLst>
              </a:tr>
              <a:tr h="19410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Marathon Electrical Contractors</a:t>
                      </a:r>
                    </a:p>
                  </a:txBody>
                  <a:tcPr marL="96188" marR="4581" marT="45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6566975"/>
                  </a:ext>
                </a:extLst>
              </a:tr>
              <a:tr h="19410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Mercedes-Benz U.S. International, Inc.</a:t>
                      </a:r>
                    </a:p>
                  </a:txBody>
                  <a:tcPr marL="96188" marR="4581" marT="45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6594554"/>
                  </a:ext>
                </a:extLst>
              </a:tr>
              <a:tr h="19410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Midsouth Carpenters JATC (Birmingham)</a:t>
                      </a:r>
                    </a:p>
                  </a:txBody>
                  <a:tcPr marL="96188" marR="4581" marT="45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9562966"/>
                  </a:ext>
                </a:extLst>
              </a:tr>
              <a:tr h="19410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Mid-South Carpenters Regional Council Training Trust Fund w/ N AL Carpenters (Florence) LU 1209 JATC</a:t>
                      </a:r>
                    </a:p>
                  </a:txBody>
                  <a:tcPr marL="96188" marR="4581" marT="45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6688641"/>
                  </a:ext>
                </a:extLst>
              </a:tr>
              <a:tr h="19410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 Alabama Electrical Training Alliance</a:t>
                      </a:r>
                    </a:p>
                  </a:txBody>
                  <a:tcPr marL="96188" marR="4581" marT="45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817446"/>
                  </a:ext>
                </a:extLst>
              </a:tr>
              <a:tr h="19410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Northeast Alabama CC</a:t>
                      </a:r>
                    </a:p>
                  </a:txBody>
                  <a:tcPr marL="96188" marR="4581" marT="45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2210302"/>
                  </a:ext>
                </a:extLst>
              </a:tr>
              <a:tr h="19410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Plumbers &amp; Steamfitters Local Union 760 JAC</a:t>
                      </a:r>
                    </a:p>
                  </a:txBody>
                  <a:tcPr marL="96188" marR="4581" marT="45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6985466"/>
                  </a:ext>
                </a:extLst>
              </a:tr>
              <a:tr h="19410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Southland International Trucks, INC. Southland Transportation Group</a:t>
                      </a:r>
                    </a:p>
                  </a:txBody>
                  <a:tcPr marL="96188" marR="4581" marT="45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8874995"/>
                  </a:ext>
                </a:extLst>
              </a:tr>
              <a:tr h="19410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Southland Training Solutions, LLC.</a:t>
                      </a:r>
                    </a:p>
                  </a:txBody>
                  <a:tcPr marL="96188" marR="4581" marT="45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92759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32130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508DE-A1BA-4493-4EE9-B698BA98C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Strategies </a:t>
            </a:r>
            <a:r>
              <a:rPr lang="en-US"/>
              <a:t>for Implementation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EC10460-2A2E-51F2-EA26-62C3EA9ACD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071" y="942975"/>
            <a:ext cx="7556643" cy="4351338"/>
          </a:xfrm>
        </p:spPr>
        <p:txBody>
          <a:bodyPr>
            <a:normAutofit/>
          </a:bodyPr>
          <a:lstStyle/>
          <a:p>
            <a:r>
              <a:rPr lang="en-US" sz="3900" dirty="0"/>
              <a:t>Envision your workforce pipeline like your material supply chain</a:t>
            </a:r>
          </a:p>
          <a:p>
            <a:r>
              <a:rPr lang="en-US" sz="3900" dirty="0"/>
              <a:t>Let AOA help you design a program to meet YOUR needs</a:t>
            </a:r>
          </a:p>
          <a:p>
            <a:r>
              <a:rPr lang="en-US" sz="3900" dirty="0"/>
              <a:t>Designate a POC and make time for them </a:t>
            </a:r>
          </a:p>
          <a:p>
            <a:r>
              <a:rPr lang="en-US" sz="3900" dirty="0"/>
              <a:t>Start small</a:t>
            </a:r>
          </a:p>
          <a:p>
            <a:endParaRPr lang="en-US" dirty="0"/>
          </a:p>
        </p:txBody>
      </p:sp>
      <p:pic>
        <p:nvPicPr>
          <p:cNvPr id="4" name="Graphic 3" descr="Checklist with solid fill">
            <a:extLst>
              <a:ext uri="{FF2B5EF4-FFF2-40B4-BE49-F238E27FC236}">
                <a16:creationId xmlns:a16="http://schemas.microsoft.com/office/drawing/2014/main" id="{46339891-E931-8EDC-8F56-5CB3BE8485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47398" y="654978"/>
            <a:ext cx="3849384" cy="3849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084548"/>
      </p:ext>
    </p:extLst>
  </p:cSld>
  <p:clrMapOvr>
    <a:masterClrMapping/>
  </p:clrMapOvr>
</p:sld>
</file>

<file path=ppt/theme/theme1.xml><?xml version="1.0" encoding="utf-8"?>
<a:theme xmlns:a="http://schemas.openxmlformats.org/drawingml/2006/main" name="AOA Template">
  <a:themeElements>
    <a:clrScheme name="AOA Colors">
      <a:dk1>
        <a:sysClr val="windowText" lastClr="000000"/>
      </a:dk1>
      <a:lt1>
        <a:sysClr val="window" lastClr="FFFFFF"/>
      </a:lt1>
      <a:dk2>
        <a:srgbClr val="062830"/>
      </a:dk2>
      <a:lt2>
        <a:srgbClr val="E7E6E6"/>
      </a:lt2>
      <a:accent1>
        <a:srgbClr val="DF1F26"/>
      </a:accent1>
      <a:accent2>
        <a:srgbClr val="D8D8D8"/>
      </a:accent2>
      <a:accent3>
        <a:srgbClr val="A5A5A5"/>
      </a:accent3>
      <a:accent4>
        <a:srgbClr val="2F5496"/>
      </a:accent4>
      <a:accent5>
        <a:srgbClr val="5D9CD5"/>
      </a:accent5>
      <a:accent6>
        <a:srgbClr val="761015"/>
      </a:accent6>
      <a:hlink>
        <a:srgbClr val="0563C1"/>
      </a:hlink>
      <a:folHlink>
        <a:srgbClr val="A1557B"/>
      </a:folHlink>
    </a:clrScheme>
    <a:fontScheme name="AOA Fonts">
      <a:majorFont>
        <a:latin typeface="Arial Nov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9C223DD1-35F4-4F11-BA30-D881D4C92CE2}" vid="{B17B31BD-5988-4810-8CB3-A0FF6323DE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AOA Template</Template>
  <TotalTime>4152</TotalTime>
  <Words>389</Words>
  <Application>Microsoft Office PowerPoint</Application>
  <PresentationFormat>Widescreen</PresentationFormat>
  <Paragraphs>62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Arial Nova</vt:lpstr>
      <vt:lpstr>Calibri</vt:lpstr>
      <vt:lpstr>Calibri Light</vt:lpstr>
      <vt:lpstr>AOA Template</vt:lpstr>
      <vt:lpstr>Office Theme</vt:lpstr>
      <vt:lpstr>PowerPoint Presentation</vt:lpstr>
      <vt:lpstr>PowerPoint Presentation</vt:lpstr>
      <vt:lpstr>PowerPoint Presentation</vt:lpstr>
      <vt:lpstr>PowerPoint Presentation</vt:lpstr>
      <vt:lpstr>Disconnected Young Adults</vt:lpstr>
      <vt:lpstr>PowerPoint Presentation</vt:lpstr>
      <vt:lpstr>Typical Objections</vt:lpstr>
      <vt:lpstr>PowerPoint Presentation</vt:lpstr>
      <vt:lpstr>Strategies for Implementation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Laney, Josh</dc:creator>
  <cp:lastModifiedBy>Laney, Josh</cp:lastModifiedBy>
  <cp:revision>97</cp:revision>
  <dcterms:created xsi:type="dcterms:W3CDTF">2021-03-25T14:47:43Z</dcterms:created>
  <dcterms:modified xsi:type="dcterms:W3CDTF">2024-09-09T17:01:33Z</dcterms:modified>
</cp:coreProperties>
</file>