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68" r:id="rId2"/>
    <p:sldId id="3239" r:id="rId3"/>
    <p:sldId id="259" r:id="rId4"/>
    <p:sldId id="1483" r:id="rId5"/>
    <p:sldId id="269" r:id="rId6"/>
    <p:sldId id="3253" r:id="rId7"/>
    <p:sldId id="1519" r:id="rId8"/>
    <p:sldId id="318" r:id="rId9"/>
    <p:sldId id="3254" r:id="rId10"/>
    <p:sldId id="312" r:id="rId11"/>
    <p:sldId id="1790" r:id="rId12"/>
    <p:sldId id="3255" r:id="rId13"/>
    <p:sldId id="294" r:id="rId14"/>
    <p:sldId id="3257" r:id="rId15"/>
    <p:sldId id="3211" r:id="rId16"/>
    <p:sldId id="1491" r:id="rId17"/>
    <p:sldId id="3251" r:id="rId18"/>
    <p:sldId id="3256" r:id="rId19"/>
    <p:sldId id="3237" r:id="rId20"/>
    <p:sldId id="1522" r:id="rId21"/>
    <p:sldId id="265" r:id="rId22"/>
  </p:sldIdLst>
  <p:sldSz cx="6400800" cy="4800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showGuides="1">
      <p:cViewPr varScale="1">
        <p:scale>
          <a:sx n="81" d="100"/>
          <a:sy n="81" d="100"/>
        </p:scale>
        <p:origin x="20" y="446"/>
      </p:cViewPr>
      <p:guideLst/>
    </p:cSldViewPr>
  </p:slideViewPr>
  <p:notesTextViewPr>
    <p:cViewPr>
      <p:scale>
        <a:sx n="1" d="1"/>
        <a:sy n="1" d="1"/>
      </p:scale>
      <p:origin x="0" y="0"/>
    </p:cViewPr>
  </p:notesTextViewPr>
  <p:sorterViewPr>
    <p:cViewPr>
      <p:scale>
        <a:sx n="180" d="100"/>
        <a:sy n="180" d="100"/>
      </p:scale>
      <p:origin x="0" y="-30948"/>
    </p:cViewPr>
  </p:sorterViewPr>
  <p:notesViewPr>
    <p:cSldViewPr snapToGrid="0" showGuides="1">
      <p:cViewPr varScale="1">
        <p:scale>
          <a:sx n="85" d="100"/>
          <a:sy n="85" d="100"/>
        </p:scale>
        <p:origin x="14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0.2339549832652375"/>
          <c:w val="0.93452380952380953"/>
          <c:h val="0.47473105188383502"/>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D6BC-4EF9-8C26-ED24171A1849}"/>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D6BC-4EF9-8C26-ED24171A1849}"/>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D6BC-4EF9-8C26-ED24171A1849}"/>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D6BC-4EF9-8C26-ED24171A1849}"/>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D6BC-4EF9-8C26-ED24171A1849}"/>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D6BC-4EF9-8C26-ED24171A1849}"/>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03EA881-2F91-7CC1-1C03-92B1AFA13A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D337AE-C108-61F2-175C-78CA51AD70B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6A5985-859B-4393-AA85-3C6CF9C21301}" type="datetimeFigureOut">
              <a:rPr lang="en-US" smtClean="0"/>
              <a:t>5/3/2024</a:t>
            </a:fld>
            <a:endParaRPr lang="en-US"/>
          </a:p>
        </p:txBody>
      </p:sp>
      <p:sp>
        <p:nvSpPr>
          <p:cNvPr id="4" name="Footer Placeholder 3">
            <a:extLst>
              <a:ext uri="{FF2B5EF4-FFF2-40B4-BE49-F238E27FC236}">
                <a16:creationId xmlns:a16="http://schemas.microsoft.com/office/drawing/2014/main" id="{4E36AA81-65D1-0C31-71CA-AEAEE8BDE4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1110916-1FC9-6A7B-8638-33BF880CBF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1E3B3C-1FD5-41F6-BC1D-2B5030C87C7F}" type="slidenum">
              <a:rPr lang="en-US" smtClean="0"/>
              <a:t>‹#›</a:t>
            </a:fld>
            <a:endParaRPr lang="en-US"/>
          </a:p>
        </p:txBody>
      </p:sp>
    </p:spTree>
    <p:extLst>
      <p:ext uri="{BB962C8B-B14F-4D97-AF65-F5344CB8AC3E}">
        <p14:creationId xmlns:p14="http://schemas.microsoft.com/office/powerpoint/2010/main" val="8542619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CE21E-60E4-4C2A-B7AA-515F7335A63D}" type="datetimeFigureOut">
              <a:rPr lang="en-US" smtClean="0"/>
              <a:t>5/3/2024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7F73B-D47E-4284-9FD1-C3F3534F315F}" type="slidenum">
              <a:rPr lang="en-US" smtClean="0"/>
              <a:t>‹#›</a:t>
            </a:fld>
            <a:endParaRPr lang="en-US"/>
          </a:p>
        </p:txBody>
      </p:sp>
    </p:spTree>
    <p:extLst>
      <p:ext uri="{BB962C8B-B14F-4D97-AF65-F5344CB8AC3E}">
        <p14:creationId xmlns:p14="http://schemas.microsoft.com/office/powerpoint/2010/main" val="1847935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JAMES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Before we get to today’s topic, let me spend 1-2 minutes on Seramount—and introduce you to who we are, what we do, and what motivates our work.</a:t>
            </a:r>
          </a:p>
          <a:p>
            <a:pPr marL="0" indent="0">
              <a:buFontTx/>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last 40 years, Seramount has been a driving force of Diversity, Equity, and Inclusion. </a:t>
            </a:r>
            <a:r>
              <a:rPr lang="en-US" i="0" dirty="0"/>
              <a:t>Our aspiration now and across our history—you can see at the top of this page— is to empower inclusive workplaces—helping you build a culture where all employees thrive.</a:t>
            </a:r>
            <a:endParaRPr lang="en-US" dirty="0"/>
          </a:p>
          <a:p>
            <a:pPr marL="0" indent="0">
              <a:buFontTx/>
              <a:buNone/>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dirty="0"/>
              <a:t>When you add the extensive research providing deep insight from our partners and the cumulative experience of our 100+ DEI and talent professionals, our work to empower inclusive workplaces is frankly unparalleled.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dirty="0"/>
              <a:t>We’re very proud of the impact we’re having with our partners and continue using our unique position to help corporate leaders address their most pressing needs. This journey looks different for each organization. We guide our partners wherever they are on this journey and support their unique priorities and challenges with our comprehensive portfolio of assessment, research and learning solutions.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i="0" dirty="0"/>
              <a:t>This is one reason we like to call our partners Organizational Change Agents. DEI is a dynamic topic and a difficult one to lead—we know because we’ve been there. Our partners propel fundamental shifts in mindset and accountability.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i="0" dirty="0"/>
          </a:p>
        </p:txBody>
      </p:sp>
      <p:sp>
        <p:nvSpPr>
          <p:cNvPr id="4" name="Slide Number Placeholder 3"/>
          <p:cNvSpPr>
            <a:spLocks noGrp="1"/>
          </p:cNvSpPr>
          <p:nvPr>
            <p:ph type="sldNum" sz="quarter" idx="5"/>
          </p:nvPr>
        </p:nvSpPr>
        <p:spPr/>
        <p:txBody>
          <a:bodyPr/>
          <a:lstStyle/>
          <a:p>
            <a:fld id="{69B7F73B-D47E-4284-9FD1-C3F3534F315F}" type="slidenum">
              <a:rPr lang="en-US" smtClean="0"/>
              <a:t>3</a:t>
            </a:fld>
            <a:endParaRPr lang="en-US"/>
          </a:p>
        </p:txBody>
      </p:sp>
    </p:spTree>
    <p:extLst>
      <p:ext uri="{BB962C8B-B14F-4D97-AF65-F5344CB8AC3E}">
        <p14:creationId xmlns:p14="http://schemas.microsoft.com/office/powerpoint/2010/main" val="415438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2800" b="0" i="0" dirty="0">
                <a:solidFill>
                  <a:srgbClr val="1D1C1D"/>
                </a:solidFill>
                <a:effectLst/>
                <a:highlight>
                  <a:srgbClr val="F8F8F8"/>
                </a:highlight>
                <a:latin typeface="Arial" panose="020B0604020202020204" pitchFamily="34" charset="0"/>
              </a:rPr>
              <a:t>Code-switching is a widespread phenomenon where individuals adjust their speech patterns, appearance, and communication styles to align with social or professional norms. While acknowledging and adapting to these "appropriate" behaviors, often set by others in the "in-group," can lead to broader social acceptance, enhanced employment prospects, and increased leadership opportunities, this practice can also come with significant psychological and emotional costs for those who feel compelled to conform to the expectations of those in positions of power. In this highly interactive session, Dr. Shyama </a:t>
            </a:r>
            <a:r>
              <a:rPr lang="en-US" sz="2800" b="0" i="0" dirty="0" err="1">
                <a:solidFill>
                  <a:srgbClr val="1D1C1D"/>
                </a:solidFill>
                <a:effectLst/>
                <a:highlight>
                  <a:srgbClr val="F8F8F8"/>
                </a:highlight>
                <a:latin typeface="Arial" panose="020B0604020202020204" pitchFamily="34" charset="0"/>
              </a:rPr>
              <a:t>Venkateswar</a:t>
            </a:r>
            <a:r>
              <a:rPr lang="en-US" sz="2800" b="0" i="0" dirty="0">
                <a:solidFill>
                  <a:srgbClr val="1D1C1D"/>
                </a:solidFill>
                <a:effectLst/>
                <a:highlight>
                  <a:srgbClr val="F8F8F8"/>
                </a:highlight>
                <a:latin typeface="Arial" panose="020B0604020202020204" pitchFamily="34" charset="0"/>
              </a:rPr>
              <a:t>, Senior Director of Learning Solutions at </a:t>
            </a:r>
            <a:r>
              <a:rPr lang="en-US" sz="2800" b="0" i="0" dirty="0" err="1">
                <a:solidFill>
                  <a:srgbClr val="1D1C1D"/>
                </a:solidFill>
                <a:effectLst/>
                <a:highlight>
                  <a:srgbClr val="F8F8F8"/>
                </a:highlight>
                <a:latin typeface="Arial" panose="020B0604020202020204" pitchFamily="34" charset="0"/>
              </a:rPr>
              <a:t>Seramount</a:t>
            </a:r>
            <a:r>
              <a:rPr lang="en-US" sz="2800" b="0" i="0" dirty="0">
                <a:solidFill>
                  <a:srgbClr val="1D1C1D"/>
                </a:solidFill>
                <a:effectLst/>
                <a:highlight>
                  <a:srgbClr val="F8F8F8"/>
                </a:highlight>
                <a:latin typeface="Arial" panose="020B0604020202020204" pitchFamily="34" charset="0"/>
              </a:rPr>
              <a:t>, will lead a thoughtful and nuanced discussion on the participants’ experiences with code-switching—from the everyday to occasions of deep significance. Participants will learn how expectations of historically excluded talent to conform their behavior, speech, dress, and action can create an unhealthy work environment affecting employee well-being, productivity, innovation, and retention. The session will provide key recommendations on building inclusion and belonging across lines of difference, and most importantly, provide action steps on how employees can set expectations and boundaries to empower themselves.</a:t>
            </a:r>
            <a:endParaRPr lang="en-US" sz="2800" b="0" i="0" dirty="0">
              <a:solidFill>
                <a:srgbClr val="242424"/>
              </a:solidFill>
              <a:effectLst/>
              <a:highlight>
                <a:srgbClr val="FFFFFF"/>
              </a:highlight>
              <a:latin typeface="Calibri" panose="020F050202020403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149272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500148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Raise your hand if at least one of these quotes resonates with an experience you have had </a:t>
            </a:r>
          </a:p>
        </p:txBody>
      </p:sp>
      <p:sp>
        <p:nvSpPr>
          <p:cNvPr id="4" name="Slide Number Placeholder 3"/>
          <p:cNvSpPr>
            <a:spLocks noGrp="1"/>
          </p:cNvSpPr>
          <p:nvPr>
            <p:ph type="sldNum" sz="quarter" idx="5"/>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3547070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2619248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Is this surprising? (Yes/No)</a:t>
            </a:r>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3381722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do this already? </a:t>
            </a:r>
          </a:p>
          <a:p>
            <a:endParaRPr lang="en-US" dirty="0"/>
          </a:p>
          <a:p>
            <a:r>
              <a:rPr lang="en-US" dirty="0"/>
              <a:t>We have different levels of psychological safety in distinct relationships. When it’s lack – for whatever reason, here are some tips we can tap into </a:t>
            </a:r>
          </a:p>
          <a:p>
            <a:pPr marL="171450" indent="-171450">
              <a:buFont typeface="Arial" panose="020B0604020202020204" pitchFamily="34" charset="0"/>
              <a:buChar char="•"/>
            </a:pPr>
            <a:r>
              <a:rPr lang="en-US" dirty="0"/>
              <a:t>Everyone has a role to play in creating an office where everyone can thrive</a:t>
            </a:r>
          </a:p>
          <a:p>
            <a:pPr marL="171450" indent="-171450">
              <a:buFont typeface="Arial" panose="020B0604020202020204" pitchFamily="34" charset="0"/>
              <a:buChar char="•"/>
            </a:pPr>
            <a:r>
              <a:rPr lang="en-US" dirty="0"/>
              <a:t>It is ok for you to find your bliss in your work – and focus on the impact of your work </a:t>
            </a:r>
          </a:p>
          <a:p>
            <a:pPr marL="171450" indent="-171450">
              <a:buFont typeface="Arial" panose="020B0604020202020204" pitchFamily="34" charset="0"/>
              <a:buChar char="•"/>
            </a:pPr>
            <a:r>
              <a:rPr lang="en-US" dirty="0"/>
              <a:t>I want to be clear that what we are conveying is not that you have a role to play if your boss is being racist or misogynist. Finding ways to find meaning in your work, so that at least at that level you are building your capabilities and improving your day-to-day by focusing on what you can control.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3981107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couple slides before, I asked you how neurodiversity relates to your role as an inclusive colleague. Now that you’ve seen these statistics, and we’ve thought together about neurotypical privilege in the workplace I want to ask….</a:t>
            </a:r>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31017394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tmp"/><Relationship Id="rId3" Type="http://schemas.openxmlformats.org/officeDocument/2006/relationships/image" Target="../media/image1.tmp"/><Relationship Id="rId7" Type="http://schemas.openxmlformats.org/officeDocument/2006/relationships/image" Target="../media/image5.tmp"/><Relationship Id="rId2" Type="http://schemas.openxmlformats.org/officeDocument/2006/relationships/slideMaster" Target="../slideMasters/slideMaster1.xml"/><Relationship Id="rId1" Type="http://schemas.openxmlformats.org/officeDocument/2006/relationships/tags" Target="../tags/tag2.xml"/><Relationship Id="rId6" Type="http://schemas.openxmlformats.org/officeDocument/2006/relationships/image" Target="../media/image4.tmp"/><Relationship Id="rId5" Type="http://schemas.openxmlformats.org/officeDocument/2006/relationships/image" Target="../media/image3.tmp"/><Relationship Id="rId10" Type="http://schemas.openxmlformats.org/officeDocument/2006/relationships/image" Target="../media/image8.tmp"/><Relationship Id="rId4" Type="http://schemas.openxmlformats.org/officeDocument/2006/relationships/image" Target="../media/image2.tmp"/><Relationship Id="rId9" Type="http://schemas.openxmlformats.org/officeDocument/2006/relationships/image" Target="../media/image7.tm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22.svg"/></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eab.box.com/v/Seramount-Template-Resources" TargetMode="External"/><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chart" Target="../charts/chart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eab.box.com/v/seramount-in-brief-one-pager" TargetMode="External"/><Relationship Id="rId7" Type="http://schemas.openxmlformats.org/officeDocument/2006/relationships/image" Target="../media/image15.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2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22.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Pr>
        <a:solidFill>
          <a:schemeClr val="accent5"/>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E3EC63-E66F-A2E8-D1B7-A21EC2D11582}"/>
              </a:ext>
            </a:extLst>
          </p:cNvPr>
          <p:cNvSpPr>
            <a:spLocks noGrp="1"/>
          </p:cNvSpPr>
          <p:nvPr>
            <p:ph type="title" hasCustomPrompt="1"/>
          </p:nvPr>
        </p:nvSpPr>
        <p:spPr>
          <a:xfrm>
            <a:off x="277812" y="-654601"/>
            <a:ext cx="5853991" cy="498598"/>
          </a:xfrm>
        </p:spPr>
        <p:txBody>
          <a:bodyPr/>
          <a:lstStyle/>
          <a:p>
            <a:r>
              <a:rPr lang="en-US" dirty="0"/>
              <a:t>Add “Template Name” (this is a hidden title for accessibility)</a:t>
            </a:r>
          </a:p>
        </p:txBody>
      </p:sp>
      <p:pic>
        <p:nvPicPr>
          <p:cNvPr id="50" name="Picture 49">
            <a:extLst>
              <a:ext uri="{FF2B5EF4-FFF2-40B4-BE49-F238E27FC236}">
                <a16:creationId xmlns:a16="http://schemas.microsoft.com/office/drawing/2014/main" id="{590BB046-55AA-4754-D7BC-FB227D7E4F4E}"/>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01855" y="2800253"/>
            <a:ext cx="705961" cy="914400"/>
          </a:xfrm>
          <a:prstGeom prst="rect">
            <a:avLst/>
          </a:prstGeom>
          <a:ln w="6350">
            <a:solidFill>
              <a:schemeClr val="accent1"/>
            </a:solidFill>
          </a:ln>
        </p:spPr>
      </p:pic>
      <p:pic>
        <p:nvPicPr>
          <p:cNvPr id="16" name="Picture 15">
            <a:extLst>
              <a:ext uri="{FF2B5EF4-FFF2-40B4-BE49-F238E27FC236}">
                <a16:creationId xmlns:a16="http://schemas.microsoft.com/office/drawing/2014/main" id="{0729E864-7D0F-48A6-F803-6BDA13DDEC9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760" y="2631923"/>
            <a:ext cx="914400" cy="686673"/>
          </a:xfrm>
          <a:prstGeom prst="rect">
            <a:avLst/>
          </a:prstGeom>
          <a:ln w="6350">
            <a:solidFill>
              <a:schemeClr val="accent1"/>
            </a:solidFill>
          </a:ln>
        </p:spPr>
      </p:pic>
      <p:pic>
        <p:nvPicPr>
          <p:cNvPr id="5" name="Picture 4">
            <a:extLst>
              <a:ext uri="{FF2B5EF4-FFF2-40B4-BE49-F238E27FC236}">
                <a16:creationId xmlns:a16="http://schemas.microsoft.com/office/drawing/2014/main" id="{5C03E84E-8B67-2AF2-CF95-CC3B37F361C7}"/>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4307" y="3087516"/>
            <a:ext cx="914400" cy="685365"/>
          </a:xfrm>
          <a:prstGeom prst="rect">
            <a:avLst/>
          </a:prstGeom>
          <a:ln w="6350">
            <a:solidFill>
              <a:schemeClr val="accent1"/>
            </a:solidFill>
          </a:ln>
        </p:spPr>
      </p:pic>
      <p:sp>
        <p:nvSpPr>
          <p:cNvPr id="47" name="Rectangle 46">
            <a:extLst>
              <a:ext uri="{FF2B5EF4-FFF2-40B4-BE49-F238E27FC236}">
                <a16:creationId xmlns:a16="http://schemas.microsoft.com/office/drawing/2014/main" id="{A0FB3B94-5A8A-9EFC-D50C-6617220A4F76}"/>
              </a:ext>
              <a:ext uri="{C183D7F6-B498-43B3-948B-1728B52AA6E4}">
                <adec:decorative xmlns:adec="http://schemas.microsoft.com/office/drawing/2017/decorative" val="1"/>
              </a:ext>
            </a:extLst>
          </p:cNvPr>
          <p:cNvSpPr/>
          <p:nvPr userDrawn="1"/>
        </p:nvSpPr>
        <p:spPr bwMode="gray">
          <a:xfrm>
            <a:off x="281400" y="1905487"/>
            <a:ext cx="1463040" cy="1989459"/>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Slide title">
            <a:extLst>
              <a:ext uri="{FF2B5EF4-FFF2-40B4-BE49-F238E27FC236}">
                <a16:creationId xmlns:a16="http://schemas.microsoft.com/office/drawing/2014/main" id="{00624C82-B3E8-10BB-F7E3-222745151B5E}"/>
              </a:ext>
              <a:ext uri="{C183D7F6-B498-43B3-948B-1728B52AA6E4}">
                <adec:decorative xmlns:adec="http://schemas.microsoft.com/office/drawing/2017/decorative" val="1"/>
              </a:ext>
            </a:extLst>
          </p:cNvPr>
          <p:cNvSpPr txBox="1"/>
          <p:nvPr userDrawn="1"/>
        </p:nvSpPr>
        <p:spPr bwMode="gray">
          <a:xfrm>
            <a:off x="264105" y="1937991"/>
            <a:ext cx="1480335" cy="602729"/>
          </a:xfrm>
          <a:prstGeom prst="rect">
            <a:avLst/>
          </a:prstGeom>
          <a:noFill/>
        </p:spPr>
        <p:txBody>
          <a:bodyPr wrap="square" lIns="0" tIns="0" rIns="0" bIns="0" rtlCol="0">
            <a:spAutoFit/>
          </a:bodyPr>
          <a:lstStyle/>
          <a:p>
            <a:pPr algn="ctr">
              <a:spcBef>
                <a:spcPts val="500"/>
              </a:spcBef>
            </a:pPr>
            <a:r>
              <a:rPr lang="en-US" sz="1200" b="1" dirty="0">
                <a:solidFill>
                  <a:schemeClr val="bg1"/>
                </a:solidFill>
              </a:rPr>
              <a:t>Presentation Template 4x3</a:t>
            </a:r>
          </a:p>
          <a:p>
            <a:pPr algn="ctr">
              <a:spcBef>
                <a:spcPts val="500"/>
              </a:spcBef>
            </a:pPr>
            <a:r>
              <a:rPr lang="en-US" sz="1100" b="0" dirty="0">
                <a:solidFill>
                  <a:schemeClr val="bg1"/>
                </a:solidFill>
              </a:rPr>
              <a:t>(7"x5.25")</a:t>
            </a:r>
          </a:p>
        </p:txBody>
      </p:sp>
      <p:sp>
        <p:nvSpPr>
          <p:cNvPr id="6" name="Green box - decorative">
            <a:extLst>
              <a:ext uri="{FF2B5EF4-FFF2-40B4-BE49-F238E27FC236}">
                <a16:creationId xmlns:a16="http://schemas.microsoft.com/office/drawing/2014/main" id="{39CEA069-BCFB-356D-2999-F6AB352812F9}"/>
              </a:ext>
              <a:ext uri="{C183D7F6-B498-43B3-948B-1728B52AA6E4}">
                <adec:decorative xmlns:adec="http://schemas.microsoft.com/office/drawing/2017/decorative" val="1"/>
              </a:ext>
            </a:extLst>
          </p:cNvPr>
          <p:cNvSpPr/>
          <p:nvPr userDrawn="1"/>
        </p:nvSpPr>
        <p:spPr bwMode="gray">
          <a:xfrm>
            <a:off x="-1" y="4038927"/>
            <a:ext cx="6400801" cy="767851"/>
          </a:xfrm>
          <a:prstGeom prst="rect">
            <a:avLst/>
          </a:prstGeom>
          <a:solidFill>
            <a:srgbClr val="008A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Save time">
            <a:extLst>
              <a:ext uri="{FF2B5EF4-FFF2-40B4-BE49-F238E27FC236}">
                <a16:creationId xmlns:a16="http://schemas.microsoft.com/office/drawing/2014/main" id="{84874D13-B86D-4E85-47C3-9AD30C118052}"/>
              </a:ext>
              <a:ext uri="{C183D7F6-B498-43B3-948B-1728B52AA6E4}">
                <adec:decorative xmlns:adec="http://schemas.microsoft.com/office/drawing/2017/decorative" val="1"/>
              </a:ext>
            </a:extLst>
          </p:cNvPr>
          <p:cNvSpPr txBox="1"/>
          <p:nvPr userDrawn="1"/>
        </p:nvSpPr>
        <p:spPr bwMode="gray">
          <a:xfrm>
            <a:off x="430715" y="4148519"/>
            <a:ext cx="3735387" cy="553998"/>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900" b="1" dirty="0">
                <a:solidFill>
                  <a:schemeClr val="bg1"/>
                </a:solidFill>
              </a:rPr>
              <a:t>SAVE TIME: Use the Graphic and Layout Guide (GLG)! </a:t>
            </a:r>
            <a:r>
              <a:rPr lang="en-US" sz="900" b="0" dirty="0">
                <a:solidFill>
                  <a:schemeClr val="bg1"/>
                </a:solidFill>
              </a:rPr>
              <a:t>Find it in the same folder you found this template. </a:t>
            </a: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p:txBody>
      </p:sp>
      <p:sp>
        <p:nvSpPr>
          <p:cNvPr id="8" name="Need help">
            <a:extLst>
              <a:ext uri="{FF2B5EF4-FFF2-40B4-BE49-F238E27FC236}">
                <a16:creationId xmlns:a16="http://schemas.microsoft.com/office/drawing/2014/main" id="{8FE48E6D-4E69-6E76-F451-A211C5379D3D}"/>
              </a:ext>
              <a:ext uri="{C183D7F6-B498-43B3-948B-1728B52AA6E4}">
                <adec:decorative xmlns:adec="http://schemas.microsoft.com/office/drawing/2017/decorative" val="1"/>
              </a:ext>
            </a:extLst>
          </p:cNvPr>
          <p:cNvSpPr txBox="1">
            <a:spLocks/>
          </p:cNvSpPr>
          <p:nvPr userDrawn="1"/>
        </p:nvSpPr>
        <p:spPr bwMode="gray">
          <a:xfrm>
            <a:off x="4546057" y="4272093"/>
            <a:ext cx="1474787"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a:t>
            </a:r>
            <a:r>
              <a:rPr lang="en-US" sz="900" b="0" dirty="0">
                <a:solidFill>
                  <a:schemeClr val="bg1"/>
                </a:solidFill>
              </a:rPr>
              <a:t>Email </a:t>
            </a:r>
            <a:br>
              <a:rPr lang="en-US" sz="900" b="0" dirty="0">
                <a:solidFill>
                  <a:schemeClr val="bg1"/>
                </a:solidFill>
              </a:rPr>
            </a:br>
            <a:r>
              <a:rPr lang="en-US" sz="900" b="0" dirty="0">
                <a:solidFill>
                  <a:schemeClr val="bg1"/>
                </a:solidFill>
              </a:rPr>
              <a:t>DSS-Requests@eab.com</a:t>
            </a:r>
          </a:p>
        </p:txBody>
      </p:sp>
      <p:cxnSp>
        <p:nvCxnSpPr>
          <p:cNvPr id="9" name="Line - decorative">
            <a:extLst>
              <a:ext uri="{FF2B5EF4-FFF2-40B4-BE49-F238E27FC236}">
                <a16:creationId xmlns:a16="http://schemas.microsoft.com/office/drawing/2014/main" id="{68FA79F4-8FC3-94D2-BB41-A91FF0630CDF}"/>
              </a:ext>
              <a:ext uri="{C183D7F6-B498-43B3-948B-1728B52AA6E4}">
                <adec:decorative xmlns:adec="http://schemas.microsoft.com/office/drawing/2017/decorative" val="1"/>
              </a:ext>
            </a:extLst>
          </p:cNvPr>
          <p:cNvCxnSpPr>
            <a:cxnSpLocks/>
          </p:cNvCxnSpPr>
          <p:nvPr userDrawn="1"/>
        </p:nvCxnSpPr>
        <p:spPr bwMode="gray">
          <a:xfrm>
            <a:off x="281400" y="1826977"/>
            <a:ext cx="146304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Line - decorative">
            <a:extLst>
              <a:ext uri="{FF2B5EF4-FFF2-40B4-BE49-F238E27FC236}">
                <a16:creationId xmlns:a16="http://schemas.microsoft.com/office/drawing/2014/main" id="{A177C347-7577-AD80-3AF8-4090D505DE24}"/>
              </a:ext>
              <a:ext uri="{C183D7F6-B498-43B3-948B-1728B52AA6E4}">
                <adec:decorative xmlns:adec="http://schemas.microsoft.com/office/drawing/2017/decorative" val="1"/>
              </a:ext>
            </a:extLst>
          </p:cNvPr>
          <p:cNvCxnSpPr>
            <a:cxnSpLocks/>
          </p:cNvCxnSpPr>
          <p:nvPr userDrawn="1"/>
        </p:nvCxnSpPr>
        <p:spPr bwMode="gray">
          <a:xfrm>
            <a:off x="1951936" y="1826977"/>
            <a:ext cx="21945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 name="Line - decorative">
            <a:extLst>
              <a:ext uri="{FF2B5EF4-FFF2-40B4-BE49-F238E27FC236}">
                <a16:creationId xmlns:a16="http://schemas.microsoft.com/office/drawing/2014/main" id="{8B14FDFE-732D-9273-307B-3FAF49FCEC6A}"/>
              </a:ext>
              <a:ext uri="{C183D7F6-B498-43B3-948B-1728B52AA6E4}">
                <adec:decorative xmlns:adec="http://schemas.microsoft.com/office/drawing/2017/decorative" val="1"/>
              </a:ext>
            </a:extLst>
          </p:cNvPr>
          <p:cNvCxnSpPr>
            <a:cxnSpLocks/>
          </p:cNvCxnSpPr>
          <p:nvPr userDrawn="1"/>
        </p:nvCxnSpPr>
        <p:spPr bwMode="gray">
          <a:xfrm>
            <a:off x="4338399" y="1826977"/>
            <a:ext cx="177611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Slide title">
            <a:extLst>
              <a:ext uri="{FF2B5EF4-FFF2-40B4-BE49-F238E27FC236}">
                <a16:creationId xmlns:a16="http://schemas.microsoft.com/office/drawing/2014/main" id="{B8FEB54E-A137-C676-A597-FC470F617355}"/>
              </a:ext>
              <a:ext uri="{C183D7F6-B498-43B3-948B-1728B52AA6E4}">
                <adec:decorative xmlns:adec="http://schemas.microsoft.com/office/drawing/2017/decorative" val="1"/>
              </a:ext>
            </a:extLst>
          </p:cNvPr>
          <p:cNvSpPr txBox="1"/>
          <p:nvPr userDrawn="1"/>
        </p:nvSpPr>
        <p:spPr bwMode="gray">
          <a:xfrm>
            <a:off x="281400" y="743818"/>
            <a:ext cx="5841588" cy="556563"/>
          </a:xfrm>
          <a:prstGeom prst="rect">
            <a:avLst/>
          </a:prstGeom>
          <a:noFill/>
        </p:spPr>
        <p:txBody>
          <a:bodyPr wrap="square" lIns="0" tIns="0" rIns="0" bIns="0" rtlCol="0">
            <a:spAutoFit/>
          </a:bodyPr>
          <a:lstStyle/>
          <a:p>
            <a:pPr algn="ctr">
              <a:spcBef>
                <a:spcPts val="500"/>
              </a:spcBef>
            </a:pPr>
            <a:r>
              <a:rPr lang="en-US" sz="1100" b="1" dirty="0">
                <a:solidFill>
                  <a:schemeClr val="bg1"/>
                </a:solidFill>
              </a:rPr>
              <a:t>This is the: </a:t>
            </a:r>
          </a:p>
          <a:p>
            <a:pPr algn="ctr">
              <a:spcBef>
                <a:spcPts val="500"/>
              </a:spcBef>
            </a:pPr>
            <a:r>
              <a:rPr lang="en-US" sz="2000" b="0" dirty="0">
                <a:solidFill>
                  <a:schemeClr val="tx2"/>
                </a:solidFill>
              </a:rPr>
              <a:t>Presentation Template 4x3</a:t>
            </a:r>
          </a:p>
        </p:txBody>
      </p:sp>
      <p:sp>
        <p:nvSpPr>
          <p:cNvPr id="13" name="Arrow: Down 12">
            <a:extLst>
              <a:ext uri="{FF2B5EF4-FFF2-40B4-BE49-F238E27FC236}">
                <a16:creationId xmlns:a16="http://schemas.microsoft.com/office/drawing/2014/main" id="{3436D5CE-44F1-739B-3DBE-7C88A6DAE3A9}"/>
              </a:ext>
              <a:ext uri="{C183D7F6-B498-43B3-948B-1728B52AA6E4}">
                <adec:decorative xmlns:adec="http://schemas.microsoft.com/office/drawing/2017/decorative" val="1"/>
              </a:ext>
            </a:extLst>
          </p:cNvPr>
          <p:cNvSpPr/>
          <p:nvPr userDrawn="1"/>
        </p:nvSpPr>
        <p:spPr bwMode="gray">
          <a:xfrm>
            <a:off x="736695" y="1395663"/>
            <a:ext cx="552450" cy="355597"/>
          </a:xfrm>
          <a:prstGeom prst="downArrow">
            <a:avLst/>
          </a:prstGeom>
          <a:solidFill>
            <a:schemeClr val="tx2"/>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Slide title">
            <a:extLst>
              <a:ext uri="{FF2B5EF4-FFF2-40B4-BE49-F238E27FC236}">
                <a16:creationId xmlns:a16="http://schemas.microsoft.com/office/drawing/2014/main" id="{B0AE16BE-3AAB-B1BF-46F2-B4324BBADFB0}"/>
              </a:ext>
              <a:ext uri="{C183D7F6-B498-43B3-948B-1728B52AA6E4}">
                <adec:decorative xmlns:adec="http://schemas.microsoft.com/office/drawing/2017/decorative" val="1"/>
              </a:ext>
            </a:extLst>
          </p:cNvPr>
          <p:cNvSpPr txBox="1"/>
          <p:nvPr userDrawn="1"/>
        </p:nvSpPr>
        <p:spPr bwMode="gray">
          <a:xfrm>
            <a:off x="2141284" y="1937991"/>
            <a:ext cx="1815865" cy="184666"/>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1200" b="1" dirty="0">
                <a:solidFill>
                  <a:schemeClr val="bg1"/>
                </a:solidFill>
              </a:rPr>
              <a:t>Landscape </a:t>
            </a:r>
            <a:r>
              <a:rPr lang="en-US" sz="1200" b="0" dirty="0">
                <a:solidFill>
                  <a:schemeClr val="bg1"/>
                </a:solidFill>
              </a:rPr>
              <a:t>(11"x8.5")</a:t>
            </a:r>
          </a:p>
        </p:txBody>
      </p:sp>
      <p:sp>
        <p:nvSpPr>
          <p:cNvPr id="15" name="Slide title">
            <a:extLst>
              <a:ext uri="{FF2B5EF4-FFF2-40B4-BE49-F238E27FC236}">
                <a16:creationId xmlns:a16="http://schemas.microsoft.com/office/drawing/2014/main" id="{A925365D-3691-BF38-BB7C-6B0B1DBFE3E2}"/>
              </a:ext>
              <a:ext uri="{C183D7F6-B498-43B3-948B-1728B52AA6E4}">
                <adec:decorative xmlns:adec="http://schemas.microsoft.com/office/drawing/2017/decorative" val="1"/>
              </a:ext>
            </a:extLst>
          </p:cNvPr>
          <p:cNvSpPr txBox="1"/>
          <p:nvPr userDrawn="1"/>
        </p:nvSpPr>
        <p:spPr bwMode="gray">
          <a:xfrm>
            <a:off x="4338399" y="1937991"/>
            <a:ext cx="1793405" cy="184666"/>
          </a:xfrm>
          <a:prstGeom prst="rect">
            <a:avLst/>
          </a:prstGeom>
          <a:noFill/>
        </p:spPr>
        <p:txBody>
          <a:bodyPr wrap="square" lIns="0" tIns="0" rIns="0" bIns="0" rtlCol="0">
            <a:spAutoFit/>
          </a:bodyPr>
          <a:lstStyle/>
          <a:p>
            <a:pPr algn="ctr">
              <a:spcBef>
                <a:spcPts val="500"/>
              </a:spcBef>
            </a:pPr>
            <a:r>
              <a:rPr lang="en-US" sz="1200" b="1" dirty="0">
                <a:solidFill>
                  <a:schemeClr val="bg1"/>
                </a:solidFill>
              </a:rPr>
              <a:t>Portrait </a:t>
            </a:r>
            <a:r>
              <a:rPr lang="en-US" sz="1200" b="0" dirty="0">
                <a:solidFill>
                  <a:schemeClr val="bg1"/>
                </a:solidFill>
              </a:rPr>
              <a:t>(</a:t>
            </a:r>
            <a:r>
              <a:rPr lang="en-US" sz="1100" b="0" dirty="0">
                <a:solidFill>
                  <a:schemeClr val="bg1"/>
                </a:solidFill>
              </a:rPr>
              <a:t>8.5"x11")</a:t>
            </a:r>
          </a:p>
        </p:txBody>
      </p:sp>
      <p:sp>
        <p:nvSpPr>
          <p:cNvPr id="20" name="Slide title">
            <a:extLst>
              <a:ext uri="{FF2B5EF4-FFF2-40B4-BE49-F238E27FC236}">
                <a16:creationId xmlns:a16="http://schemas.microsoft.com/office/drawing/2014/main" id="{FCA42BAE-EA23-8A2E-F4D1-3642D7EBF11A}"/>
              </a:ext>
              <a:ext uri="{C183D7F6-B498-43B3-948B-1728B52AA6E4}">
                <adec:decorative xmlns:adec="http://schemas.microsoft.com/office/drawing/2017/decorative" val="1"/>
              </a:ext>
            </a:extLst>
          </p:cNvPr>
          <p:cNvSpPr txBox="1"/>
          <p:nvPr userDrawn="1"/>
        </p:nvSpPr>
        <p:spPr bwMode="gray">
          <a:xfrm>
            <a:off x="2037754"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21" name="Slide title">
            <a:extLst>
              <a:ext uri="{FF2B5EF4-FFF2-40B4-BE49-F238E27FC236}">
                <a16:creationId xmlns:a16="http://schemas.microsoft.com/office/drawing/2014/main" id="{535D62C4-BC73-8D3C-0E87-237A9977ED49}"/>
              </a:ext>
              <a:ext uri="{C183D7F6-B498-43B3-948B-1728B52AA6E4}">
                <adec:decorative xmlns:adec="http://schemas.microsoft.com/office/drawing/2017/decorative" val="1"/>
              </a:ext>
            </a:extLst>
          </p:cNvPr>
          <p:cNvSpPr txBox="1"/>
          <p:nvPr userDrawn="1"/>
        </p:nvSpPr>
        <p:spPr bwMode="gray">
          <a:xfrm>
            <a:off x="3199314"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sp>
        <p:nvSpPr>
          <p:cNvPr id="37" name="Slide title">
            <a:extLst>
              <a:ext uri="{FF2B5EF4-FFF2-40B4-BE49-F238E27FC236}">
                <a16:creationId xmlns:a16="http://schemas.microsoft.com/office/drawing/2014/main" id="{9360D760-4302-0A2E-E28D-D799752FBD7E}"/>
              </a:ext>
              <a:ext uri="{C183D7F6-B498-43B3-948B-1728B52AA6E4}">
                <adec:decorative xmlns:adec="http://schemas.microsoft.com/office/drawing/2017/decorative" val="1"/>
              </a:ext>
            </a:extLst>
          </p:cNvPr>
          <p:cNvSpPr txBox="1"/>
          <p:nvPr userDrawn="1"/>
        </p:nvSpPr>
        <p:spPr bwMode="gray">
          <a:xfrm>
            <a:off x="4320257" y="2280844"/>
            <a:ext cx="92162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Long Document Template</a:t>
            </a:r>
          </a:p>
        </p:txBody>
      </p:sp>
      <p:sp>
        <p:nvSpPr>
          <p:cNvPr id="38" name="Slide title">
            <a:extLst>
              <a:ext uri="{FF2B5EF4-FFF2-40B4-BE49-F238E27FC236}">
                <a16:creationId xmlns:a16="http://schemas.microsoft.com/office/drawing/2014/main" id="{7DD91ADC-4BC6-E110-09A5-4A5C657CEB2C}"/>
              </a:ext>
              <a:ext uri="{C183D7F6-B498-43B3-948B-1728B52AA6E4}">
                <adec:decorative xmlns:adec="http://schemas.microsoft.com/office/drawing/2017/decorative" val="1"/>
              </a:ext>
            </a:extLst>
          </p:cNvPr>
          <p:cNvSpPr txBox="1"/>
          <p:nvPr userDrawn="1"/>
        </p:nvSpPr>
        <p:spPr bwMode="gray">
          <a:xfrm>
            <a:off x="5345151" y="2280844"/>
            <a:ext cx="822391" cy="415498"/>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500"/>
              </a:spcBef>
              <a:spcAft>
                <a:spcPts val="0"/>
              </a:spcAft>
              <a:buClrTx/>
              <a:buSzTx/>
              <a:buFontTx/>
              <a:buNone/>
              <a:tabLst/>
              <a:defRPr/>
            </a:pPr>
            <a:r>
              <a:rPr lang="en-US" sz="900" b="1" dirty="0">
                <a:solidFill>
                  <a:schemeClr val="bg1"/>
                </a:solidFill>
              </a:rPr>
              <a:t>Branded One-Pager Template</a:t>
            </a:r>
          </a:p>
        </p:txBody>
      </p:sp>
      <p:sp>
        <p:nvSpPr>
          <p:cNvPr id="24" name="Template edition">
            <a:extLst>
              <a:ext uri="{FF2B5EF4-FFF2-40B4-BE49-F238E27FC236}">
                <a16:creationId xmlns:a16="http://schemas.microsoft.com/office/drawing/2014/main" id="{85C10477-393C-49C1-AA9F-B7EBCDC0D8A3}"/>
              </a:ext>
              <a:ext uri="{C183D7F6-B498-43B3-948B-1728B52AA6E4}">
                <adec:decorative xmlns:adec="http://schemas.microsoft.com/office/drawing/2017/decorative" val="1"/>
              </a:ext>
            </a:extLst>
          </p:cNvPr>
          <p:cNvSpPr/>
          <p:nvPr userDrawn="1"/>
        </p:nvSpPr>
        <p:spPr bwMode="gray">
          <a:xfrm>
            <a:off x="0" y="-5798"/>
            <a:ext cx="64008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l">
              <a:spcBef>
                <a:spcPts val="500"/>
              </a:spcBef>
            </a:pPr>
            <a:r>
              <a:rPr lang="en-US" sz="1400" b="1" dirty="0">
                <a:solidFill>
                  <a:schemeClr val="accent5"/>
                </a:solidFill>
              </a:rPr>
              <a:t>      March 2024 </a:t>
            </a:r>
            <a:r>
              <a:rPr lang="en-US" sz="1400" b="1" baseline="0" dirty="0">
                <a:solidFill>
                  <a:schemeClr val="accent5"/>
                </a:solidFill>
              </a:rPr>
              <a:t>Edition</a:t>
            </a:r>
            <a:endParaRPr lang="en-US" sz="1400" b="1" dirty="0">
              <a:solidFill>
                <a:schemeClr val="accent5"/>
              </a:solidFill>
            </a:endParaRPr>
          </a:p>
        </p:txBody>
      </p:sp>
      <p:sp>
        <p:nvSpPr>
          <p:cNvPr id="2" name="TextBox 1">
            <a:extLst>
              <a:ext uri="{FF2B5EF4-FFF2-40B4-BE49-F238E27FC236}">
                <a16:creationId xmlns:a16="http://schemas.microsoft.com/office/drawing/2014/main" id="{437E2D11-0F16-7009-01CE-AA14584E9B7A}"/>
              </a:ext>
              <a:ext uri="{C183D7F6-B498-43B3-948B-1728B52AA6E4}">
                <adec:decorative xmlns:adec="http://schemas.microsoft.com/office/drawing/2017/decorative" val="1"/>
              </a:ext>
            </a:extLst>
          </p:cNvPr>
          <p:cNvSpPr txBox="1"/>
          <p:nvPr userDrawn="1"/>
        </p:nvSpPr>
        <p:spPr>
          <a:xfrm>
            <a:off x="3071718" y="100523"/>
            <a:ext cx="2882454" cy="276999"/>
          </a:xfrm>
          <a:prstGeom prst="rect">
            <a:avLst/>
          </a:prstGeom>
          <a:noFill/>
        </p:spPr>
        <p:txBody>
          <a:bodyPr wrap="square" lIns="0" tIns="0" rIns="0" bIns="0" rtlCol="0" anchor="ctr">
            <a:spAutoFit/>
          </a:bodyPr>
          <a:lstStyle/>
          <a:p>
            <a:pPr>
              <a:spcBef>
                <a:spcPts val="500"/>
              </a:spcBef>
            </a:pPr>
            <a:r>
              <a:rPr lang="en-US" sz="900" b="1" dirty="0">
                <a:solidFill>
                  <a:schemeClr val="accent5"/>
                </a:solidFill>
              </a:rPr>
              <a:t>Main edits: </a:t>
            </a:r>
            <a:r>
              <a:rPr lang="en-US" sz="900" b="0" dirty="0">
                <a:solidFill>
                  <a:schemeClr val="accent5"/>
                </a:solidFill>
              </a:rPr>
              <a:t>NEW Seramount in Brief one-pager;</a:t>
            </a:r>
            <a:br>
              <a:rPr lang="en-US" sz="900" b="0" dirty="0">
                <a:solidFill>
                  <a:schemeClr val="accent5"/>
                </a:solidFill>
              </a:rPr>
            </a:br>
            <a:r>
              <a:rPr lang="en-US" sz="900" b="0" dirty="0">
                <a:solidFill>
                  <a:sysClr val="windowText" lastClr="000000"/>
                </a:solidFill>
              </a:rPr>
              <a:t>blue value tweaked for accessibility </a:t>
            </a:r>
            <a:endParaRPr lang="en-US" sz="900" b="0" dirty="0">
              <a:solidFill>
                <a:schemeClr val="accent5"/>
              </a:solidFill>
            </a:endParaRPr>
          </a:p>
        </p:txBody>
      </p:sp>
      <p:pic>
        <p:nvPicPr>
          <p:cNvPr id="18" name="Picture 17">
            <a:extLst>
              <a:ext uri="{FF2B5EF4-FFF2-40B4-BE49-F238E27FC236}">
                <a16:creationId xmlns:a16="http://schemas.microsoft.com/office/drawing/2014/main" id="{2B12A634-DACF-29B8-B1FD-488FD6E86F7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59987" y="2804796"/>
            <a:ext cx="914400" cy="705238"/>
          </a:xfrm>
          <a:prstGeom prst="rect">
            <a:avLst/>
          </a:prstGeom>
          <a:ln w="6350">
            <a:solidFill>
              <a:schemeClr val="accent1"/>
            </a:solidFill>
          </a:ln>
        </p:spPr>
      </p:pic>
      <p:grpSp>
        <p:nvGrpSpPr>
          <p:cNvPr id="30" name="Group 29">
            <a:extLst>
              <a:ext uri="{FF2B5EF4-FFF2-40B4-BE49-F238E27FC236}">
                <a16:creationId xmlns:a16="http://schemas.microsoft.com/office/drawing/2014/main" id="{2987EF81-C74B-9DCC-912C-6B7A208C6E1E}"/>
              </a:ext>
              <a:ext uri="{C183D7F6-B498-43B3-948B-1728B52AA6E4}">
                <adec:decorative xmlns:adec="http://schemas.microsoft.com/office/drawing/2017/decorative" val="1"/>
              </a:ext>
            </a:extLst>
          </p:cNvPr>
          <p:cNvGrpSpPr/>
          <p:nvPr userDrawn="1"/>
        </p:nvGrpSpPr>
        <p:grpSpPr>
          <a:xfrm>
            <a:off x="1983412" y="2804796"/>
            <a:ext cx="1019004" cy="842470"/>
            <a:chOff x="1983412" y="2804796"/>
            <a:chExt cx="1019004" cy="842470"/>
          </a:xfrm>
        </p:grpSpPr>
        <p:pic>
          <p:nvPicPr>
            <p:cNvPr id="29" name="Picture 28" descr="A white background with black dots&#10;&#10;Description automatically generated">
              <a:extLst>
                <a:ext uri="{FF2B5EF4-FFF2-40B4-BE49-F238E27FC236}">
                  <a16:creationId xmlns:a16="http://schemas.microsoft.com/office/drawing/2014/main" id="{1A92E004-1AE5-A4AE-0C88-C455BDF0B30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88016" y="2940933"/>
              <a:ext cx="914400" cy="706333"/>
            </a:xfrm>
            <a:prstGeom prst="rect">
              <a:avLst/>
            </a:prstGeom>
            <a:ln w="6350">
              <a:solidFill>
                <a:schemeClr val="accent1"/>
              </a:solidFill>
            </a:ln>
          </p:spPr>
        </p:pic>
        <p:pic>
          <p:nvPicPr>
            <p:cNvPr id="28" name="Picture 27" descr="A white background with black dots&#10;&#10;Description automatically generated">
              <a:extLst>
                <a:ext uri="{FF2B5EF4-FFF2-40B4-BE49-F238E27FC236}">
                  <a16:creationId xmlns:a16="http://schemas.microsoft.com/office/drawing/2014/main" id="{2AA6700C-34CB-5703-097A-884E074DB60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035714" y="2873589"/>
              <a:ext cx="914400" cy="706333"/>
            </a:xfrm>
            <a:prstGeom prst="rect">
              <a:avLst/>
            </a:prstGeom>
            <a:ln w="6350">
              <a:solidFill>
                <a:schemeClr val="accent1"/>
              </a:solidFill>
            </a:ln>
          </p:spPr>
        </p:pic>
        <p:pic>
          <p:nvPicPr>
            <p:cNvPr id="23" name="Picture 22" descr="A purple and white cover&#10;&#10;Description automatically generated">
              <a:extLst>
                <a:ext uri="{FF2B5EF4-FFF2-40B4-BE49-F238E27FC236}">
                  <a16:creationId xmlns:a16="http://schemas.microsoft.com/office/drawing/2014/main" id="{35ED2EFA-4E94-9E33-5771-8F93A820B27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983412" y="2804796"/>
              <a:ext cx="914400" cy="707781"/>
            </a:xfrm>
            <a:prstGeom prst="rect">
              <a:avLst/>
            </a:prstGeom>
            <a:ln w="6350">
              <a:solidFill>
                <a:schemeClr val="accent1"/>
              </a:solidFill>
            </a:ln>
          </p:spPr>
        </p:pic>
      </p:grpSp>
      <p:pic>
        <p:nvPicPr>
          <p:cNvPr id="51" name="Picture 50">
            <a:extLst>
              <a:ext uri="{FF2B5EF4-FFF2-40B4-BE49-F238E27FC236}">
                <a16:creationId xmlns:a16="http://schemas.microsoft.com/office/drawing/2014/main" id="{F4F36555-FE1B-31B3-8B63-814E336F98DC}"/>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79470" y="2920796"/>
            <a:ext cx="706638" cy="914400"/>
          </a:xfrm>
          <a:prstGeom prst="rect">
            <a:avLst/>
          </a:prstGeom>
          <a:ln w="6350">
            <a:solidFill>
              <a:schemeClr val="accent1"/>
            </a:solidFill>
          </a:ln>
        </p:spPr>
      </p:pic>
      <p:pic>
        <p:nvPicPr>
          <p:cNvPr id="34" name="Picture 33">
            <a:extLst>
              <a:ext uri="{FF2B5EF4-FFF2-40B4-BE49-F238E27FC236}">
                <a16:creationId xmlns:a16="http://schemas.microsoft.com/office/drawing/2014/main" id="{B5F3F1A1-3DFF-E77E-5115-93EE455548D0}"/>
              </a:ext>
              <a:ext uri="{C183D7F6-B498-43B3-948B-1728B52AA6E4}">
                <adec:decorative xmlns:adec="http://schemas.microsoft.com/office/drawing/2017/decorative" val="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423969" y="2868623"/>
            <a:ext cx="706638" cy="914400"/>
          </a:xfrm>
          <a:prstGeom prst="rect">
            <a:avLst/>
          </a:prstGeom>
          <a:ln w="6350">
            <a:solidFill>
              <a:schemeClr val="accent1"/>
            </a:solidFill>
          </a:ln>
        </p:spPr>
      </p:pic>
      <p:pic>
        <p:nvPicPr>
          <p:cNvPr id="32" name="Picture 31">
            <a:extLst>
              <a:ext uri="{FF2B5EF4-FFF2-40B4-BE49-F238E27FC236}">
                <a16:creationId xmlns:a16="http://schemas.microsoft.com/office/drawing/2014/main" id="{A33ED71B-3206-7530-51D6-4723697503B8}"/>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374727" y="2792844"/>
            <a:ext cx="707882" cy="914400"/>
          </a:xfrm>
          <a:prstGeom prst="rect">
            <a:avLst/>
          </a:prstGeom>
          <a:ln w="6350">
            <a:solidFill>
              <a:schemeClr val="accent1"/>
            </a:solidFill>
          </a:ln>
        </p:spPr>
      </p:pic>
    </p:spTree>
    <p:custDataLst>
      <p:tags r:id="rId1"/>
    </p:custDataLst>
    <p:extLst>
      <p:ext uri="{BB962C8B-B14F-4D97-AF65-F5344CB8AC3E}">
        <p14:creationId xmlns:p14="http://schemas.microsoft.com/office/powerpoint/2010/main" val="3476953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pic>
        <p:nvPicPr>
          <p:cNvPr id="33" name="Graphic 32">
            <a:extLst>
              <a:ext uri="{FF2B5EF4-FFF2-40B4-BE49-F238E27FC236}">
                <a16:creationId xmlns:a16="http://schemas.microsoft.com/office/drawing/2014/main" id="{3A6E8DDB-0468-4CF2-95FC-D24811F07FC8}"/>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45062" y="26568"/>
            <a:ext cx="523330" cy="523330"/>
          </a:xfrm>
          <a:prstGeom prst="rect">
            <a:avLst/>
          </a:prstGeom>
        </p:spPr>
      </p:pic>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6"/>
            </a:solidFill>
            <a:prstDash val="solid"/>
            <a:miter lim="800000"/>
          </a:ln>
          <a:effectLst/>
        </p:spPr>
      </p:cxn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no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3" name="Title 2">
            <a:extLst>
              <a:ext uri="{FF2B5EF4-FFF2-40B4-BE49-F238E27FC236}">
                <a16:creationId xmlns:a16="http://schemas.microsoft.com/office/drawing/2014/main" id="{C7DB3CBD-6610-C86F-5D82-B8E6A506EED1}"/>
              </a:ext>
            </a:extLst>
          </p:cNvPr>
          <p:cNvSpPr>
            <a:spLocks noGrp="1"/>
          </p:cNvSpPr>
          <p:nvPr>
            <p:ph type="title" hasCustomPrompt="1"/>
          </p:nvPr>
        </p:nvSpPr>
        <p:spPr/>
        <p:txBody>
          <a:bodyPr/>
          <a:lstStyle>
            <a:lvl1pPr>
              <a:defRPr>
                <a:solidFill>
                  <a:schemeClr val="bg1"/>
                </a:solidFill>
              </a:defRPr>
            </a:lvl1pPr>
          </a:lstStyle>
          <a:p>
            <a:r>
              <a:rPr lang="en-US" dirty="0"/>
              <a:t>Click to add “Notes”</a:t>
            </a:r>
          </a:p>
        </p:txBody>
      </p:sp>
    </p:spTree>
    <p:custDataLst>
      <p:tags r:id="rId1"/>
    </p:custDataLst>
    <p:extLst>
      <p:ext uri="{BB962C8B-B14F-4D97-AF65-F5344CB8AC3E}">
        <p14:creationId xmlns:p14="http://schemas.microsoft.com/office/powerpoint/2010/main" val="4175990927"/>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09" y="309824"/>
            <a:ext cx="3718949" cy="249299"/>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Add “Project Contributors”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a:extLst>
              <a:ext uri="{C183D7F6-B498-43B3-948B-1728B52AA6E4}">
                <adec:decorative xmlns:adec="http://schemas.microsoft.com/office/drawing/2017/decorative" val="1"/>
              </a:ext>
            </a:extLst>
          </p:cNvPr>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4073061344"/>
      </p:ext>
    </p:extLst>
  </p:cSld>
  <p:clrMapOvr>
    <a:masterClrMapping/>
  </p:clrMapOvr>
  <p:extLst>
    <p:ext uri="{DCECCB84-F9BA-43D5-87BE-67443E8EF086}">
      <p15:sldGuideLst xmlns:p15="http://schemas.microsoft.com/office/powerpoint/2012/main">
        <p15:guide id="1" pos="370">
          <p15:clr>
            <a:srgbClr val="FBAE40"/>
          </p15:clr>
        </p15:guide>
        <p15:guide id="2" orient="horz" pos="195">
          <p15:clr>
            <a:srgbClr val="FBAE40"/>
          </p15:clr>
        </p15:guide>
        <p15:guide id="3" pos="241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98B25-C551-D36C-E05A-01A250681A76}"/>
              </a:ext>
            </a:extLst>
          </p:cNvPr>
          <p:cNvSpPr>
            <a:spLocks noGrp="1"/>
          </p:cNvSpPr>
          <p:nvPr>
            <p:ph type="title" hasCustomPrompt="1"/>
          </p:nvPr>
        </p:nvSpPr>
        <p:spPr>
          <a:xfrm>
            <a:off x="277813" y="-905493"/>
            <a:ext cx="5486400" cy="747897"/>
          </a:xfrm>
        </p:spPr>
        <p:txBody>
          <a:bodyPr/>
          <a:lstStyle/>
          <a:p>
            <a:r>
              <a:rPr lang="en-US" dirty="0"/>
              <a:t>Add a title, Ex: “Page Left Blank Intentionally #1” (this is a hidden title for accessibility; needs to be unique so add a number)</a:t>
            </a:r>
          </a:p>
        </p:txBody>
      </p:sp>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162379171"/>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D464-88F4-8CA0-1699-C6AB512BDED8}"/>
              </a:ext>
            </a:extLst>
          </p:cNvPr>
          <p:cNvSpPr>
            <a:spLocks noGrp="1"/>
          </p:cNvSpPr>
          <p:nvPr>
            <p:ph type="title" hasCustomPrompt="1"/>
          </p:nvPr>
        </p:nvSpPr>
        <p:spPr>
          <a:xfrm>
            <a:off x="277813" y="-905493"/>
            <a:ext cx="5486400" cy="747897"/>
          </a:xfrm>
        </p:spPr>
        <p:txBody>
          <a:bodyPr/>
          <a:lstStyle/>
          <a:p>
            <a:r>
              <a:rPr lang="en-US" dirty="0"/>
              <a:t>Add a title, Ex: “Page Left Blank Intentionally #1” (this is a hidden title for accessibility; needs to be unique so add a number)</a:t>
            </a:r>
          </a:p>
        </p:txBody>
      </p:sp>
    </p:spTree>
    <p:custDataLst>
      <p:tags r:id="rId1"/>
    </p:custDataLst>
    <p:extLst>
      <p:ext uri="{BB962C8B-B14F-4D97-AF65-F5344CB8AC3E}">
        <p14:creationId xmlns:p14="http://schemas.microsoft.com/office/powerpoint/2010/main" val="114207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pic>
        <p:nvPicPr>
          <p:cNvPr id="12" name="Background image">
            <a:extLst>
              <a:ext uri="{FF2B5EF4-FFF2-40B4-BE49-F238E27FC236}">
                <a16:creationId xmlns:a16="http://schemas.microsoft.com/office/drawing/2014/main" id="{5DB73C3D-06A9-46D9-BDFE-E64BB6198B0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rot="10800000">
            <a:off x="0" y="0"/>
            <a:ext cx="6399784" cy="4800600"/>
          </a:xfrm>
          <a:prstGeom prst="rect">
            <a:avLst/>
          </a:prstGeom>
        </p:spPr>
      </p:pic>
      <p:pic>
        <p:nvPicPr>
          <p:cNvPr id="13" name="Seramount logo" descr="Seramount logo">
            <a:extLst>
              <a:ext uri="{FF2B5EF4-FFF2-40B4-BE49-F238E27FC236}">
                <a16:creationId xmlns:a16="http://schemas.microsoft.com/office/drawing/2014/main" id="{DFF62B81-DDB6-4A1A-922C-2DF37C481A41}"/>
              </a:ext>
              <a:ext uri="{C183D7F6-B498-43B3-948B-1728B52AA6E4}">
                <adec:decorative xmlns:adec="http://schemas.microsoft.com/office/drawing/2017/decorative" val="0"/>
              </a:ext>
            </a:extLst>
          </p:cNvPr>
          <p:cNvPicPr>
            <a:picLocks noChangeAspect="1"/>
          </p:cNvPicPr>
          <p:nvPr userDrawn="1"/>
        </p:nvPicPr>
        <p:blipFill>
          <a:blip r:embed="rId4"/>
          <a:srcRect/>
          <a:stretch/>
        </p:blipFill>
        <p:spPr>
          <a:xfrm>
            <a:off x="289080" y="3744811"/>
            <a:ext cx="2011680" cy="341808"/>
          </a:xfrm>
          <a:prstGeom prst="rect">
            <a:avLst/>
          </a:prstGeom>
        </p:spPr>
      </p:pic>
      <p:sp>
        <p:nvSpPr>
          <p:cNvPr id="19" name="Seramount phone website">
            <a:extLst>
              <a:ext uri="{FF2B5EF4-FFF2-40B4-BE49-F238E27FC236}">
                <a16:creationId xmlns:a16="http://schemas.microsoft.com/office/drawing/2014/main" id="{606B6337-5B50-4706-ADD8-79C4A4DD6399}"/>
              </a:ext>
              <a:ext uri="{C183D7F6-B498-43B3-948B-1728B52AA6E4}">
                <adec:decorative xmlns:adec="http://schemas.microsoft.com/office/drawing/2017/decorative" val="0"/>
              </a:ext>
            </a:extLst>
          </p:cNvPr>
          <p:cNvSpPr txBox="1"/>
          <p:nvPr userDrawn="1"/>
        </p:nvSpPr>
        <p:spPr bwMode="gray">
          <a:xfrm>
            <a:off x="289080" y="4368900"/>
            <a:ext cx="3403923" cy="153888"/>
          </a:xfrm>
          <a:prstGeom prst="rect">
            <a:avLst/>
          </a:prstGeom>
          <a:noFill/>
        </p:spPr>
        <p:txBody>
          <a:bodyPr wrap="square" lIns="0" tIns="0" rIns="0" bIns="0" rtlCol="0">
            <a:spAutoFit/>
          </a:bodyPr>
          <a:lstStyle/>
          <a:p>
            <a:pPr algn="l">
              <a:spcBef>
                <a:spcPts val="500"/>
              </a:spcBef>
            </a:pPr>
            <a:r>
              <a:rPr lang="en-US" sz="1000" spc="0" baseline="0" dirty="0">
                <a:solidFill>
                  <a:schemeClr val="bg1"/>
                </a:solidFill>
                <a:latin typeface="+mj-lt"/>
              </a:rPr>
              <a:t>202-747-1000   seramount.com</a:t>
            </a:r>
          </a:p>
        </p:txBody>
      </p:sp>
      <p:sp>
        <p:nvSpPr>
          <p:cNvPr id="3" name="Title 2">
            <a:extLst>
              <a:ext uri="{FF2B5EF4-FFF2-40B4-BE49-F238E27FC236}">
                <a16:creationId xmlns:a16="http://schemas.microsoft.com/office/drawing/2014/main" id="{B945B503-FCBA-6B0D-9866-5D9DADC32908}"/>
              </a:ext>
            </a:extLst>
          </p:cNvPr>
          <p:cNvSpPr>
            <a:spLocks noGrp="1"/>
          </p:cNvSpPr>
          <p:nvPr>
            <p:ph type="title" hasCustomPrompt="1"/>
          </p:nvPr>
        </p:nvSpPr>
        <p:spPr>
          <a:xfrm>
            <a:off x="277813" y="-641473"/>
            <a:ext cx="5486400" cy="498598"/>
          </a:xfrm>
        </p:spPr>
        <p:txBody>
          <a:bodyPr/>
          <a:lstStyle/>
          <a:p>
            <a:r>
              <a:rPr lang="en-US" dirty="0"/>
              <a:t>Add “Seramount Contact Info” (this is a hidden title for accessibility)</a:t>
            </a:r>
          </a:p>
        </p:txBody>
      </p:sp>
    </p:spTree>
    <p:custDataLst>
      <p:tags r:id="rId1"/>
    </p:custDataLst>
    <p:extLst>
      <p:ext uri="{BB962C8B-B14F-4D97-AF65-F5344CB8AC3E}">
        <p14:creationId xmlns:p14="http://schemas.microsoft.com/office/powerpoint/2010/main" val="1828244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Impact Slide">
    <p:bg bwMode="gray">
      <p:bgPr>
        <a:solidFill>
          <a:schemeClr val="accent5"/>
        </a:solid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8EA50593-CAF6-4930-9A19-9BA79FB07378}"/>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910773"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082594584"/>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custGeom>
            <a:avLst/>
            <a:gdLst>
              <a:gd name="connsiteX0" fmla="*/ 81382 w 843487"/>
              <a:gd name="connsiteY0" fmla="*/ 0 h 296918"/>
              <a:gd name="connsiteX1" fmla="*/ 762105 w 843487"/>
              <a:gd name="connsiteY1" fmla="*/ 0 h 296918"/>
              <a:gd name="connsiteX2" fmla="*/ 843487 w 843487"/>
              <a:gd name="connsiteY2" fmla="*/ 81382 h 296918"/>
              <a:gd name="connsiteX3" fmla="*/ 843487 w 843487"/>
              <a:gd name="connsiteY3" fmla="*/ 296918 h 296918"/>
              <a:gd name="connsiteX4" fmla="*/ 843487 w 843487"/>
              <a:gd name="connsiteY4" fmla="*/ 296918 h 296918"/>
              <a:gd name="connsiteX5" fmla="*/ 0 w 843487"/>
              <a:gd name="connsiteY5" fmla="*/ 296918 h 296918"/>
              <a:gd name="connsiteX6" fmla="*/ 0 w 843487"/>
              <a:gd name="connsiteY6" fmla="*/ 296918 h 296918"/>
              <a:gd name="connsiteX7" fmla="*/ 0 w 843487"/>
              <a:gd name="connsiteY7" fmla="*/ 81382 h 296918"/>
              <a:gd name="connsiteX8" fmla="*/ 81382 w 843487"/>
              <a:gd name="connsiteY8" fmla="*/ 0 h 296918"/>
              <a:gd name="connsiteX0" fmla="*/ 0 w 843487"/>
              <a:gd name="connsiteY0" fmla="*/ 296918 h 388358"/>
              <a:gd name="connsiteX1" fmla="*/ 0 w 843487"/>
              <a:gd name="connsiteY1" fmla="*/ 81382 h 388358"/>
              <a:gd name="connsiteX2" fmla="*/ 81382 w 843487"/>
              <a:gd name="connsiteY2" fmla="*/ 0 h 388358"/>
              <a:gd name="connsiteX3" fmla="*/ 762105 w 843487"/>
              <a:gd name="connsiteY3" fmla="*/ 0 h 388358"/>
              <a:gd name="connsiteX4" fmla="*/ 843487 w 843487"/>
              <a:gd name="connsiteY4" fmla="*/ 81382 h 388358"/>
              <a:gd name="connsiteX5" fmla="*/ 843487 w 843487"/>
              <a:gd name="connsiteY5" fmla="*/ 296918 h 388358"/>
              <a:gd name="connsiteX6" fmla="*/ 843487 w 843487"/>
              <a:gd name="connsiteY6" fmla="*/ 296918 h 388358"/>
              <a:gd name="connsiteX7" fmla="*/ 0 w 843487"/>
              <a:gd name="connsiteY7" fmla="*/ 296918 h 388358"/>
              <a:gd name="connsiteX8" fmla="*/ 91440 w 843487"/>
              <a:gd name="connsiteY8" fmla="*/ 388358 h 388358"/>
              <a:gd name="connsiteX0" fmla="*/ 0 w 843487"/>
              <a:gd name="connsiteY0" fmla="*/ 296918 h 296918"/>
              <a:gd name="connsiteX1" fmla="*/ 0 w 843487"/>
              <a:gd name="connsiteY1" fmla="*/ 81382 h 296918"/>
              <a:gd name="connsiteX2" fmla="*/ 81382 w 843487"/>
              <a:gd name="connsiteY2" fmla="*/ 0 h 296918"/>
              <a:gd name="connsiteX3" fmla="*/ 762105 w 843487"/>
              <a:gd name="connsiteY3" fmla="*/ 0 h 296918"/>
              <a:gd name="connsiteX4" fmla="*/ 843487 w 843487"/>
              <a:gd name="connsiteY4" fmla="*/ 81382 h 296918"/>
              <a:gd name="connsiteX5" fmla="*/ 843487 w 843487"/>
              <a:gd name="connsiteY5" fmla="*/ 296918 h 296918"/>
              <a:gd name="connsiteX6" fmla="*/ 843487 w 843487"/>
              <a:gd name="connsiteY6" fmla="*/ 296918 h 296918"/>
              <a:gd name="connsiteX7" fmla="*/ 0 w 843487"/>
              <a:gd name="connsiteY7" fmla="*/ 296918 h 296918"/>
              <a:gd name="connsiteX0" fmla="*/ 0 w 843487"/>
              <a:gd name="connsiteY0" fmla="*/ 296918 h 296918"/>
              <a:gd name="connsiteX1" fmla="*/ 0 w 843487"/>
              <a:gd name="connsiteY1" fmla="*/ 81382 h 296918"/>
              <a:gd name="connsiteX2" fmla="*/ 81382 w 843487"/>
              <a:gd name="connsiteY2" fmla="*/ 0 h 296918"/>
              <a:gd name="connsiteX3" fmla="*/ 762105 w 843487"/>
              <a:gd name="connsiteY3" fmla="*/ 0 h 296918"/>
              <a:gd name="connsiteX4" fmla="*/ 843487 w 843487"/>
              <a:gd name="connsiteY4" fmla="*/ 81382 h 296918"/>
              <a:gd name="connsiteX5" fmla="*/ 843487 w 843487"/>
              <a:gd name="connsiteY5" fmla="*/ 296918 h 296918"/>
              <a:gd name="connsiteX6" fmla="*/ 843487 w 843487"/>
              <a:gd name="connsiteY6" fmla="*/ 296918 h 29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487" h="296918">
                <a:moveTo>
                  <a:pt x="0" y="296918"/>
                </a:moveTo>
                <a:lnTo>
                  <a:pt x="0" y="81382"/>
                </a:lnTo>
                <a:cubicBezTo>
                  <a:pt x="0" y="36436"/>
                  <a:pt x="36436" y="0"/>
                  <a:pt x="81382" y="0"/>
                </a:cubicBezTo>
                <a:lnTo>
                  <a:pt x="762105" y="0"/>
                </a:lnTo>
                <a:cubicBezTo>
                  <a:pt x="807051" y="0"/>
                  <a:pt x="843487" y="36436"/>
                  <a:pt x="843487" y="81382"/>
                </a:cubicBezTo>
                <a:lnTo>
                  <a:pt x="843487" y="296918"/>
                </a:lnTo>
                <a:lnTo>
                  <a:pt x="843487" y="296918"/>
                </a:lnTo>
              </a:path>
            </a:pathLst>
          </a:custGeom>
          <a:noFill/>
          <a:ln w="12700" cap="flat" cmpd="sng" algn="ctr">
            <a:solidFill>
              <a:schemeClr val="tx2"/>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lgn="ctr">
              <a:lnSpc>
                <a:spcPct val="100000"/>
              </a:lnSpc>
              <a:defRPr sz="2000">
                <a:solidFill>
                  <a:schemeClr val="tx1"/>
                </a:solidFill>
              </a:defRPr>
            </a:lvl1pPr>
          </a:lstStyle>
          <a:p>
            <a:pPr lvl="0"/>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lgn="ctr">
              <a:spcBef>
                <a:spcPts val="0"/>
              </a:spcBef>
              <a:buNone/>
              <a:defRPr sz="2000">
                <a:solidFill>
                  <a:schemeClr val="tx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lgn="ctr">
              <a:spcBef>
                <a:spcPts val="0"/>
              </a:spcBef>
              <a:buNone/>
              <a:defRPr sz="2000">
                <a:solidFill>
                  <a:schemeClr val="tx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lgn="ctr">
              <a:spcBef>
                <a:spcPts val="0"/>
              </a:spcBef>
              <a:buNone/>
              <a:defRPr sz="2000">
                <a:solidFill>
                  <a:schemeClr val="tx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lgn="ctr">
              <a:spcBef>
                <a:spcPts val="0"/>
              </a:spcBef>
              <a:buNone/>
              <a:defRPr sz="2000">
                <a:solidFill>
                  <a:schemeClr val="tx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4526981"/>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BF7CB-BBE7-6403-A5F1-A7809A20F3C1}"/>
              </a:ext>
            </a:extLst>
          </p:cNvPr>
          <p:cNvSpPr>
            <a:spLocks noGrp="1"/>
          </p:cNvSpPr>
          <p:nvPr>
            <p:ph type="title" hasCustomPrompt="1"/>
          </p:nvPr>
        </p:nvSpPr>
        <p:spPr>
          <a:xfrm>
            <a:off x="277813" y="-647037"/>
            <a:ext cx="5486400" cy="498598"/>
          </a:xfrm>
        </p:spPr>
        <p:txBody>
          <a:bodyPr/>
          <a:lstStyle/>
          <a:p>
            <a:r>
              <a:rPr lang="en-US" dirty="0"/>
              <a:t>Add “Top 4 Helpful Guidelines” (this is a hidden title for accessibility)</a:t>
            </a:r>
          </a:p>
        </p:txBody>
      </p:sp>
      <p:sp>
        <p:nvSpPr>
          <p:cNvPr id="25" name="Template edition">
            <a:extLst>
              <a:ext uri="{FF2B5EF4-FFF2-40B4-BE49-F238E27FC236}">
                <a16:creationId xmlns:a16="http://schemas.microsoft.com/office/drawing/2014/main" id="{C3C0B1FF-CA36-B512-9899-1CE52C71AF92}"/>
              </a:ext>
              <a:ext uri="{C183D7F6-B498-43B3-948B-1728B52AA6E4}">
                <adec:decorative xmlns:adec="http://schemas.microsoft.com/office/drawing/2017/decorative" val="1"/>
              </a:ext>
            </a:extLst>
          </p:cNvPr>
          <p:cNvSpPr/>
          <p:nvPr userDrawn="1"/>
        </p:nvSpPr>
        <p:spPr bwMode="gray">
          <a:xfrm>
            <a:off x="0" y="1294"/>
            <a:ext cx="6400800" cy="477843"/>
          </a:xfrm>
          <a:prstGeom prst="rect">
            <a:avLst/>
          </a:prstGeom>
          <a:solidFill>
            <a:srgbClr val="01FF1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accent5"/>
                </a:solidFill>
              </a:rPr>
              <a:t>Top 4 Helpful Guidelines</a:t>
            </a:r>
          </a:p>
        </p:txBody>
      </p:sp>
      <p:sp>
        <p:nvSpPr>
          <p:cNvPr id="9" name="Rectangle 8">
            <a:extLst>
              <a:ext uri="{FF2B5EF4-FFF2-40B4-BE49-F238E27FC236}">
                <a16:creationId xmlns:a16="http://schemas.microsoft.com/office/drawing/2014/main" id="{5D3EFED8-1379-4477-6C1E-0966A7409179}"/>
              </a:ext>
              <a:ext uri="{C183D7F6-B498-43B3-948B-1728B52AA6E4}">
                <adec:decorative xmlns:adec="http://schemas.microsoft.com/office/drawing/2017/decorative" val="1"/>
              </a:ext>
            </a:extLst>
          </p:cNvPr>
          <p:cNvSpPr/>
          <p:nvPr userDrawn="1"/>
        </p:nvSpPr>
        <p:spPr bwMode="gray">
          <a:xfrm>
            <a:off x="602173" y="1270743"/>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11" name="Rectangle 10">
            <a:extLst>
              <a:ext uri="{FF2B5EF4-FFF2-40B4-BE49-F238E27FC236}">
                <a16:creationId xmlns:a16="http://schemas.microsoft.com/office/drawing/2014/main" id="{C733071A-1404-8B06-05AF-EC07E325467A}"/>
              </a:ext>
              <a:ext uri="{C183D7F6-B498-43B3-948B-1728B52AA6E4}">
                <adec:decorative xmlns:adec="http://schemas.microsoft.com/office/drawing/2017/decorative" val="1"/>
              </a:ext>
            </a:extLst>
          </p:cNvPr>
          <p:cNvSpPr/>
          <p:nvPr userDrawn="1"/>
        </p:nvSpPr>
        <p:spPr bwMode="gray">
          <a:xfrm>
            <a:off x="1813223" y="1270743"/>
            <a:ext cx="963467" cy="62037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a:latin typeface="+mn-lt"/>
            </a:endParaRPr>
          </a:p>
        </p:txBody>
      </p:sp>
      <p:sp>
        <p:nvSpPr>
          <p:cNvPr id="12" name="Right Arrow 8">
            <a:extLst>
              <a:ext uri="{FF2B5EF4-FFF2-40B4-BE49-F238E27FC236}">
                <a16:creationId xmlns:a16="http://schemas.microsoft.com/office/drawing/2014/main" id="{BEC76771-53C6-D90E-4DA1-9CCD88504237}"/>
              </a:ext>
              <a:ext uri="{C183D7F6-B498-43B3-948B-1728B52AA6E4}">
                <adec:decorative xmlns:adec="http://schemas.microsoft.com/office/drawing/2017/decorative" val="1"/>
              </a:ext>
            </a:extLst>
          </p:cNvPr>
          <p:cNvSpPr/>
          <p:nvPr userDrawn="1"/>
        </p:nvSpPr>
        <p:spPr bwMode="gray">
          <a:xfrm>
            <a:off x="1532881" y="1495292"/>
            <a:ext cx="234434" cy="200905"/>
          </a:xfrm>
          <a:prstGeom prst="rightArrow">
            <a:avLst>
              <a:gd name="adj1" fmla="val 50000"/>
              <a:gd name="adj2" fmla="val 61641"/>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1463675"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D6D8DA"/>
              </a:solidFill>
              <a:effectLst/>
              <a:uLnTx/>
              <a:uFillTx/>
              <a:latin typeface="+mn-lt"/>
              <a:ea typeface="+mn-ea"/>
              <a:cs typeface="+mn-cs"/>
            </a:endParaRPr>
          </a:p>
        </p:txBody>
      </p:sp>
      <p:sp>
        <p:nvSpPr>
          <p:cNvPr id="13" name="Oval 12">
            <a:extLst>
              <a:ext uri="{FF2B5EF4-FFF2-40B4-BE49-F238E27FC236}">
                <a16:creationId xmlns:a16="http://schemas.microsoft.com/office/drawing/2014/main" id="{A34B6093-A225-DEB3-B4A2-5CE03BCD7206}"/>
              </a:ext>
              <a:ext uri="{C183D7F6-B498-43B3-948B-1728B52AA6E4}">
                <adec:decorative xmlns:adec="http://schemas.microsoft.com/office/drawing/2017/decorative" val="1"/>
              </a:ext>
            </a:extLst>
          </p:cNvPr>
          <p:cNvSpPr>
            <a:spLocks noChangeAspect="1"/>
          </p:cNvSpPr>
          <p:nvPr userDrawn="1"/>
        </p:nvSpPr>
        <p:spPr bwMode="gray">
          <a:xfrm>
            <a:off x="277673" y="697505"/>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accent5"/>
                </a:solidFill>
              </a:rPr>
              <a:t>1</a:t>
            </a:r>
          </a:p>
        </p:txBody>
      </p:sp>
      <p:sp>
        <p:nvSpPr>
          <p:cNvPr id="14" name="TextBox 13">
            <a:extLst>
              <a:ext uri="{FF2B5EF4-FFF2-40B4-BE49-F238E27FC236}">
                <a16:creationId xmlns:a16="http://schemas.microsoft.com/office/drawing/2014/main" id="{8A1ED93E-E1D9-FEF4-000A-BEACD54E3B3B}"/>
              </a:ext>
              <a:ext uri="{C183D7F6-B498-43B3-948B-1728B52AA6E4}">
                <adec:decorative xmlns:adec="http://schemas.microsoft.com/office/drawing/2017/decorative" val="1"/>
              </a:ext>
            </a:extLst>
          </p:cNvPr>
          <p:cNvSpPr txBox="1"/>
          <p:nvPr userDrawn="1"/>
        </p:nvSpPr>
        <p:spPr bwMode="gray">
          <a:xfrm>
            <a:off x="603005" y="672849"/>
            <a:ext cx="2494706" cy="679673"/>
          </a:xfrm>
          <a:prstGeom prst="rect">
            <a:avLst/>
          </a:prstGeom>
          <a:noFill/>
        </p:spPr>
        <p:txBody>
          <a:bodyPr vert="horz" wrap="square" lIns="0" tIns="0" rIns="0" bIns="0" rtlCol="0">
            <a:spAutoFit/>
          </a:bodyPr>
          <a:lstStyle/>
          <a:p>
            <a:pPr>
              <a:spcBef>
                <a:spcPts val="500"/>
              </a:spcBef>
            </a:pPr>
            <a:r>
              <a:rPr lang="en-US" sz="1000" b="1" dirty="0"/>
              <a:t>How to convert existing files into the current template </a:t>
            </a:r>
            <a:r>
              <a:rPr lang="en-US" sz="1000" b="0" dirty="0"/>
              <a:t>(or create a new file with some existing slides):</a:t>
            </a:r>
          </a:p>
          <a:p>
            <a:pPr>
              <a:spcBef>
                <a:spcPts val="500"/>
              </a:spcBef>
            </a:pPr>
            <a:endParaRPr lang="en-US" sz="1000" b="1" dirty="0"/>
          </a:p>
        </p:txBody>
      </p:sp>
      <p:sp>
        <p:nvSpPr>
          <p:cNvPr id="15" name="TextBox 14">
            <a:extLst>
              <a:ext uri="{FF2B5EF4-FFF2-40B4-BE49-F238E27FC236}">
                <a16:creationId xmlns:a16="http://schemas.microsoft.com/office/drawing/2014/main" id="{5F631D7D-0279-7D9E-4512-D4798ECC2C0B}"/>
              </a:ext>
              <a:ext uri="{C183D7F6-B498-43B3-948B-1728B52AA6E4}">
                <adec:decorative xmlns:adec="http://schemas.microsoft.com/office/drawing/2017/decorative" val="1"/>
              </a:ext>
            </a:extLst>
          </p:cNvPr>
          <p:cNvSpPr txBox="1"/>
          <p:nvPr userDrawn="1"/>
        </p:nvSpPr>
        <p:spPr bwMode="gray">
          <a:xfrm>
            <a:off x="659944" y="1386978"/>
            <a:ext cx="847924"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1. Copy </a:t>
            </a:r>
            <a:r>
              <a:rPr lang="en-US" sz="900" b="1" dirty="0">
                <a:solidFill>
                  <a:schemeClr val="accent6"/>
                </a:solidFill>
                <a:latin typeface="+mn-lt"/>
              </a:rPr>
              <a:t>existing</a:t>
            </a:r>
            <a:r>
              <a:rPr lang="en-US" sz="900" dirty="0">
                <a:solidFill>
                  <a:schemeClr val="bg1"/>
                </a:solidFill>
                <a:latin typeface="+mn-lt"/>
              </a:rPr>
              <a:t> </a:t>
            </a:r>
            <a:br>
              <a:rPr lang="en-US" sz="900" dirty="0">
                <a:solidFill>
                  <a:schemeClr val="bg1"/>
                </a:solidFill>
                <a:latin typeface="+mn-lt"/>
              </a:rPr>
            </a:br>
            <a:r>
              <a:rPr lang="en-US" sz="900" dirty="0">
                <a:solidFill>
                  <a:schemeClr val="bg1"/>
                </a:solidFill>
                <a:latin typeface="+mn-lt"/>
              </a:rPr>
              <a:t>PPT slides…</a:t>
            </a:r>
          </a:p>
        </p:txBody>
      </p:sp>
      <p:sp>
        <p:nvSpPr>
          <p:cNvPr id="16" name="TextBox 15">
            <a:extLst>
              <a:ext uri="{FF2B5EF4-FFF2-40B4-BE49-F238E27FC236}">
                <a16:creationId xmlns:a16="http://schemas.microsoft.com/office/drawing/2014/main" id="{BE1B595A-A2D0-BF04-DBAA-E35E202DB0D5}"/>
              </a:ext>
              <a:ext uri="{C183D7F6-B498-43B3-948B-1728B52AA6E4}">
                <adec:decorative xmlns:adec="http://schemas.microsoft.com/office/drawing/2017/decorative" val="1"/>
              </a:ext>
            </a:extLst>
          </p:cNvPr>
          <p:cNvSpPr txBox="1"/>
          <p:nvPr userDrawn="1"/>
        </p:nvSpPr>
        <p:spPr bwMode="gray">
          <a:xfrm>
            <a:off x="1859130" y="1386978"/>
            <a:ext cx="871652" cy="415498"/>
          </a:xfrm>
          <a:prstGeom prst="rect">
            <a:avLst/>
          </a:prstGeom>
          <a:noFill/>
        </p:spPr>
        <p:txBody>
          <a:bodyPr wrap="square" lIns="0" tIns="0" rIns="0" bIns="0" rtlCol="0">
            <a:spAutoFit/>
          </a:bodyPr>
          <a:lstStyle/>
          <a:p>
            <a:pPr marL="0" marR="0" lvl="0" indent="0" algn="ctr" defTabSz="640080" rtl="0" eaLnBrk="1" fontAlgn="auto" latinLnBrk="0" hangingPunct="1">
              <a:lnSpc>
                <a:spcPct val="100000"/>
              </a:lnSpc>
              <a:spcBef>
                <a:spcPts val="500"/>
              </a:spcBef>
              <a:spcAft>
                <a:spcPts val="0"/>
              </a:spcAft>
              <a:buClrTx/>
              <a:buSzTx/>
              <a:buFontTx/>
              <a:buNone/>
              <a:tabLst/>
              <a:defRPr/>
            </a:pPr>
            <a:r>
              <a:rPr lang="en-US" sz="900" dirty="0">
                <a:solidFill>
                  <a:schemeClr val="bg1"/>
                </a:solidFill>
                <a:latin typeface="+mn-lt"/>
              </a:rPr>
              <a:t>2. Paste them into the </a:t>
            </a:r>
            <a:r>
              <a:rPr lang="en-US" sz="900" b="1" dirty="0">
                <a:solidFill>
                  <a:schemeClr val="accent6"/>
                </a:solidFill>
                <a:latin typeface="+mn-lt"/>
              </a:rPr>
              <a:t>new</a:t>
            </a:r>
            <a:r>
              <a:rPr lang="en-US" sz="900" dirty="0">
                <a:solidFill>
                  <a:schemeClr val="bg1"/>
                </a:solidFill>
                <a:latin typeface="+mn-lt"/>
              </a:rPr>
              <a:t> template.</a:t>
            </a:r>
          </a:p>
        </p:txBody>
      </p:sp>
      <p:sp>
        <p:nvSpPr>
          <p:cNvPr id="17" name="TextBox 16">
            <a:extLst>
              <a:ext uri="{FF2B5EF4-FFF2-40B4-BE49-F238E27FC236}">
                <a16:creationId xmlns:a16="http://schemas.microsoft.com/office/drawing/2014/main" id="{EBFB2508-C735-FEE3-44B5-D7332CF5214F}"/>
              </a:ext>
              <a:ext uri="{C183D7F6-B498-43B3-948B-1728B52AA6E4}">
                <adec:decorative xmlns:adec="http://schemas.microsoft.com/office/drawing/2017/decorative" val="1"/>
              </a:ext>
            </a:extLst>
          </p:cNvPr>
          <p:cNvSpPr txBox="1"/>
          <p:nvPr userDrawn="1"/>
        </p:nvSpPr>
        <p:spPr bwMode="gray">
          <a:xfrm>
            <a:off x="602173" y="1984923"/>
            <a:ext cx="2224618" cy="276999"/>
          </a:xfrm>
          <a:prstGeom prst="rect">
            <a:avLst/>
          </a:prstGeom>
          <a:noFill/>
        </p:spPr>
        <p:txBody>
          <a:bodyPr wrap="square" lIns="0" tIns="0" rIns="0" bIns="0" rtlCol="0">
            <a:spAutoFit/>
          </a:bodyPr>
          <a:lstStyle/>
          <a:p>
            <a:pPr marL="0" marR="0" lvl="0" indent="0" algn="l" defTabSz="640080" rtl="0" eaLnBrk="1" fontAlgn="auto" latinLnBrk="0" hangingPunct="1">
              <a:lnSpc>
                <a:spcPct val="100000"/>
              </a:lnSpc>
              <a:spcBef>
                <a:spcPts val="500"/>
              </a:spcBef>
              <a:spcAft>
                <a:spcPts val="0"/>
              </a:spcAft>
              <a:buClrTx/>
              <a:buSzTx/>
              <a:buFontTx/>
              <a:buNone/>
              <a:tabLst/>
              <a:defRPr/>
            </a:pPr>
            <a:r>
              <a:rPr lang="en-US" sz="900" dirty="0">
                <a:solidFill>
                  <a:srgbClr val="333E48"/>
                </a:solidFill>
                <a:latin typeface="+mn-lt"/>
              </a:rPr>
              <a:t>3. Select “</a:t>
            </a:r>
            <a:r>
              <a:rPr lang="en-US" sz="900" b="1" dirty="0">
                <a:solidFill>
                  <a:schemeClr val="accent4"/>
                </a:solidFill>
                <a:latin typeface="+mn-lt"/>
              </a:rPr>
              <a:t>Use Destination Theme</a:t>
            </a:r>
            <a:r>
              <a:rPr lang="en-US" sz="900" dirty="0">
                <a:solidFill>
                  <a:srgbClr val="333E48"/>
                </a:solidFill>
                <a:latin typeface="+mn-lt"/>
              </a:rPr>
              <a:t>” in the clipboard icon that appears.</a:t>
            </a:r>
          </a:p>
        </p:txBody>
      </p:sp>
      <p:sp>
        <p:nvSpPr>
          <p:cNvPr id="18" name="Oval 17">
            <a:extLst>
              <a:ext uri="{FF2B5EF4-FFF2-40B4-BE49-F238E27FC236}">
                <a16:creationId xmlns:a16="http://schemas.microsoft.com/office/drawing/2014/main" id="{F57C554C-5027-079C-8BB7-967043F50B30}"/>
              </a:ext>
              <a:ext uri="{C183D7F6-B498-43B3-948B-1728B52AA6E4}">
                <adec:decorative xmlns:adec="http://schemas.microsoft.com/office/drawing/2017/decorative" val="1"/>
              </a:ext>
            </a:extLst>
          </p:cNvPr>
          <p:cNvSpPr>
            <a:spLocks noChangeAspect="1"/>
          </p:cNvSpPr>
          <p:nvPr userDrawn="1"/>
        </p:nvSpPr>
        <p:spPr bwMode="gray">
          <a:xfrm>
            <a:off x="277673" y="2553927"/>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accent5"/>
                </a:solidFill>
              </a:rPr>
              <a:t>2</a:t>
            </a:r>
          </a:p>
        </p:txBody>
      </p:sp>
      <p:sp>
        <p:nvSpPr>
          <p:cNvPr id="19" name="TextBox 18">
            <a:extLst>
              <a:ext uri="{FF2B5EF4-FFF2-40B4-BE49-F238E27FC236}">
                <a16:creationId xmlns:a16="http://schemas.microsoft.com/office/drawing/2014/main" id="{3EC81A0A-FA0D-B725-D916-C380A648A0E5}"/>
              </a:ext>
              <a:ext uri="{C183D7F6-B498-43B3-948B-1728B52AA6E4}">
                <adec:decorative xmlns:adec="http://schemas.microsoft.com/office/drawing/2017/decorative" val="1"/>
              </a:ext>
            </a:extLst>
          </p:cNvPr>
          <p:cNvSpPr txBox="1"/>
          <p:nvPr userDrawn="1"/>
        </p:nvSpPr>
        <p:spPr bwMode="gray">
          <a:xfrm>
            <a:off x="603005" y="2605048"/>
            <a:ext cx="2598395" cy="153888"/>
          </a:xfrm>
          <a:prstGeom prst="rect">
            <a:avLst/>
          </a:prstGeom>
          <a:noFill/>
        </p:spPr>
        <p:txBody>
          <a:bodyPr vert="horz" wrap="square" lIns="0" tIns="0" rIns="0" bIns="0" rtlCol="0">
            <a:spAutoFit/>
          </a:bodyPr>
          <a:lstStyle/>
          <a:p>
            <a:pPr>
              <a:spcBef>
                <a:spcPts val="500"/>
              </a:spcBef>
            </a:pPr>
            <a:r>
              <a:rPr lang="en-US" sz="1000" b="1" dirty="0"/>
              <a:t>What colors to use and not use:</a:t>
            </a:r>
          </a:p>
        </p:txBody>
      </p:sp>
      <p:sp>
        <p:nvSpPr>
          <p:cNvPr id="34" name="TextBox 33">
            <a:extLst>
              <a:ext uri="{FF2B5EF4-FFF2-40B4-BE49-F238E27FC236}">
                <a16:creationId xmlns:a16="http://schemas.microsoft.com/office/drawing/2014/main" id="{B10A52C8-EEAB-5CB2-E143-8538C170E4A6}"/>
              </a:ext>
              <a:ext uri="{C183D7F6-B498-43B3-948B-1728B52AA6E4}">
                <adec:decorative xmlns:adec="http://schemas.microsoft.com/office/drawing/2017/decorative" val="1"/>
              </a:ext>
            </a:extLst>
          </p:cNvPr>
          <p:cNvSpPr txBox="1"/>
          <p:nvPr userDrawn="1"/>
        </p:nvSpPr>
        <p:spPr>
          <a:xfrm>
            <a:off x="1752888" y="3194131"/>
            <a:ext cx="1447512" cy="1113125"/>
          </a:xfrm>
          <a:prstGeom prst="rect">
            <a:avLst/>
          </a:prstGeom>
          <a:noFill/>
        </p:spPr>
        <p:txBody>
          <a:bodyPr wrap="square" lIns="0" tIns="0" rIns="0" bIns="0" rtlCol="0">
            <a:spAutoFit/>
          </a:bodyPr>
          <a:lstStyle/>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800" dirty="0"/>
              <a:t>In the top row only use the 4 colors on the left and 3 colors on the right.</a:t>
            </a:r>
          </a:p>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800" dirty="0"/>
              <a:t>Don’t use the middle 3 colors; except for 5th and 6th colors in charts.</a:t>
            </a:r>
          </a:p>
          <a:p>
            <a:pPr marL="114300" marR="0" lvl="0" indent="-114300" algn="l" defTabSz="537667"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800" dirty="0"/>
              <a:t>Use first 2 custom colors to edit chart colors</a:t>
            </a:r>
          </a:p>
        </p:txBody>
      </p:sp>
      <p:sp>
        <p:nvSpPr>
          <p:cNvPr id="21" name="Oval 20">
            <a:extLst>
              <a:ext uri="{FF2B5EF4-FFF2-40B4-BE49-F238E27FC236}">
                <a16:creationId xmlns:a16="http://schemas.microsoft.com/office/drawing/2014/main" id="{EDB90320-8E76-83BF-897A-F719347FED61}"/>
              </a:ext>
              <a:ext uri="{C183D7F6-B498-43B3-948B-1728B52AA6E4}">
                <adec:decorative xmlns:adec="http://schemas.microsoft.com/office/drawing/2017/decorative" val="1"/>
              </a:ext>
            </a:extLst>
          </p:cNvPr>
          <p:cNvSpPr>
            <a:spLocks noChangeAspect="1"/>
          </p:cNvSpPr>
          <p:nvPr userDrawn="1"/>
        </p:nvSpPr>
        <p:spPr bwMode="gray">
          <a:xfrm>
            <a:off x="3412355" y="697505"/>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accent5"/>
                </a:solidFill>
              </a:rPr>
              <a:t>3</a:t>
            </a:r>
          </a:p>
        </p:txBody>
      </p:sp>
      <p:sp>
        <p:nvSpPr>
          <p:cNvPr id="22" name="TextBox 21">
            <a:extLst>
              <a:ext uri="{FF2B5EF4-FFF2-40B4-BE49-F238E27FC236}">
                <a16:creationId xmlns:a16="http://schemas.microsoft.com/office/drawing/2014/main" id="{8093B0F0-5060-DC07-FDF9-3B9897255BBD}"/>
              </a:ext>
              <a:ext uri="{C183D7F6-B498-43B3-948B-1728B52AA6E4}">
                <adec:decorative xmlns:adec="http://schemas.microsoft.com/office/drawing/2017/decorative" val="1"/>
              </a:ext>
            </a:extLst>
          </p:cNvPr>
          <p:cNvSpPr txBox="1"/>
          <p:nvPr userDrawn="1"/>
        </p:nvSpPr>
        <p:spPr bwMode="gray">
          <a:xfrm>
            <a:off x="3737687" y="672849"/>
            <a:ext cx="2257101" cy="1682512"/>
          </a:xfrm>
          <a:prstGeom prst="rect">
            <a:avLst/>
          </a:prstGeom>
          <a:noFill/>
        </p:spPr>
        <p:txBody>
          <a:bodyPr vert="horz" wrap="square" lIns="0" tIns="0" rIns="0" bIns="0" rtlCol="0">
            <a:spAutoFit/>
          </a:bodyPr>
          <a:lstStyle/>
          <a:p>
            <a:pPr>
              <a:spcBef>
                <a:spcPts val="500"/>
              </a:spcBef>
            </a:pPr>
            <a:r>
              <a:rPr lang="en-US" sz="1000" b="1" dirty="0"/>
              <a:t>How to create a more accessible document:</a:t>
            </a:r>
          </a:p>
          <a:p>
            <a:pPr marL="169863" indent="-169863">
              <a:spcBef>
                <a:spcPts val="500"/>
              </a:spcBef>
              <a:buFont typeface="+mj-lt"/>
              <a:buAutoNum type="arabicPeriod"/>
            </a:pPr>
            <a:r>
              <a:rPr lang="en-US" sz="900" b="0" dirty="0"/>
              <a:t>In PPT, click the Review tab. Click Accessibility Checker. This will open a right panel listing all errors that need to be corrected and the Accessibility tab. Clink on each error and follow the tips. </a:t>
            </a:r>
          </a:p>
          <a:p>
            <a:pPr marL="169863" marR="0" lvl="0" indent="-169863" algn="l" defTabSz="457200" rtl="0" eaLnBrk="1" fontAlgn="auto" latinLnBrk="0" hangingPunct="1">
              <a:lnSpc>
                <a:spcPct val="100000"/>
              </a:lnSpc>
              <a:spcBef>
                <a:spcPts val="500"/>
              </a:spcBef>
              <a:spcAft>
                <a:spcPts val="0"/>
              </a:spcAft>
              <a:buClrTx/>
              <a:buSzTx/>
              <a:buFont typeface="+mj-lt"/>
              <a:buAutoNum type="arabicPeriod"/>
              <a:tabLst/>
              <a:defRPr/>
            </a:pPr>
            <a:r>
              <a:rPr lang="en-US" sz="900" b="0" dirty="0"/>
              <a:t>Use the </a:t>
            </a:r>
            <a:r>
              <a:rPr lang="en-US" sz="900" b="1" i="1" dirty="0"/>
              <a:t>EAB Accessibility Guidelines and Directions </a:t>
            </a:r>
            <a:r>
              <a:rPr lang="en-US" sz="900" b="0" dirty="0"/>
              <a:t>in the Box link at the bottom of this slide.</a:t>
            </a:r>
          </a:p>
        </p:txBody>
      </p:sp>
      <p:sp>
        <p:nvSpPr>
          <p:cNvPr id="23" name="Oval 22">
            <a:extLst>
              <a:ext uri="{FF2B5EF4-FFF2-40B4-BE49-F238E27FC236}">
                <a16:creationId xmlns:a16="http://schemas.microsoft.com/office/drawing/2014/main" id="{A57F8E96-CB21-1A77-6039-734373D729D2}"/>
              </a:ext>
              <a:ext uri="{C183D7F6-B498-43B3-948B-1728B52AA6E4}">
                <adec:decorative xmlns:adec="http://schemas.microsoft.com/office/drawing/2017/decorative" val="1"/>
              </a:ext>
            </a:extLst>
          </p:cNvPr>
          <p:cNvSpPr>
            <a:spLocks noChangeAspect="1"/>
          </p:cNvSpPr>
          <p:nvPr userDrawn="1"/>
        </p:nvSpPr>
        <p:spPr bwMode="gray">
          <a:xfrm>
            <a:off x="3406906" y="2535298"/>
            <a:ext cx="241916" cy="24191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accent5"/>
                </a:solidFill>
              </a:rPr>
              <a:t>4</a:t>
            </a:r>
          </a:p>
        </p:txBody>
      </p:sp>
      <p:sp>
        <p:nvSpPr>
          <p:cNvPr id="24" name="TextBox 23">
            <a:extLst>
              <a:ext uri="{FF2B5EF4-FFF2-40B4-BE49-F238E27FC236}">
                <a16:creationId xmlns:a16="http://schemas.microsoft.com/office/drawing/2014/main" id="{AC1DB173-4269-86B5-D126-1E155DDC3336}"/>
              </a:ext>
              <a:ext uri="{C183D7F6-B498-43B3-948B-1728B52AA6E4}">
                <adec:decorative xmlns:adec="http://schemas.microsoft.com/office/drawing/2017/decorative" val="1"/>
              </a:ext>
            </a:extLst>
          </p:cNvPr>
          <p:cNvSpPr txBox="1"/>
          <p:nvPr userDrawn="1"/>
        </p:nvSpPr>
        <p:spPr bwMode="gray">
          <a:xfrm>
            <a:off x="3710883" y="2506523"/>
            <a:ext cx="2556793" cy="787395"/>
          </a:xfrm>
          <a:prstGeom prst="rect">
            <a:avLst/>
          </a:prstGeom>
          <a:noFill/>
        </p:spPr>
        <p:txBody>
          <a:bodyPr vert="horz"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t>How to insert an EAB-formatted </a:t>
            </a:r>
            <a:r>
              <a:rPr lang="en-US" sz="1000" b="1" spc="-10" baseline="0" dirty="0"/>
              <a:t>chart using an EAB chart template: </a:t>
            </a:r>
          </a:p>
          <a:p>
            <a:pPr marL="0" marR="0" lvl="0" indent="0" algn="l" defTabSz="537667" rtl="0" eaLnBrk="1" fontAlgn="auto" latinLnBrk="0" hangingPunct="1">
              <a:lnSpc>
                <a:spcPct val="100000"/>
              </a:lnSpc>
              <a:spcBef>
                <a:spcPts val="500"/>
              </a:spcBef>
              <a:spcAft>
                <a:spcPts val="0"/>
              </a:spcAft>
              <a:buClrTx/>
              <a:buSzTx/>
              <a:buFontTx/>
              <a:buNone/>
              <a:tabLst/>
              <a:defRPr/>
            </a:pPr>
            <a:r>
              <a:rPr lang="en-US" sz="900" dirty="0"/>
              <a:t>In PPT, click the Insert tab. Click Chart. Click Templates. Click on the EAB chart type you need.</a:t>
            </a:r>
          </a:p>
        </p:txBody>
      </p:sp>
      <p:sp>
        <p:nvSpPr>
          <p:cNvPr id="33" name="Template edition">
            <a:extLst>
              <a:ext uri="{FF2B5EF4-FFF2-40B4-BE49-F238E27FC236}">
                <a16:creationId xmlns:a16="http://schemas.microsoft.com/office/drawing/2014/main" id="{A30F4E33-CB9F-71E2-EE85-F2220BDFB2D4}"/>
              </a:ext>
              <a:ext uri="{C183D7F6-B498-43B3-948B-1728B52AA6E4}">
                <adec:decorative xmlns:adec="http://schemas.microsoft.com/office/drawing/2017/decorative" val="1"/>
              </a:ext>
            </a:extLst>
          </p:cNvPr>
          <p:cNvSpPr/>
          <p:nvPr userDrawn="1"/>
        </p:nvSpPr>
        <p:spPr bwMode="gray">
          <a:xfrm>
            <a:off x="0" y="4441349"/>
            <a:ext cx="6400800" cy="359251"/>
          </a:xfrm>
          <a:prstGeom prst="rect">
            <a:avLst/>
          </a:prstGeom>
          <a:solidFill>
            <a:srgbClr val="008A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0" dirty="0">
                <a:solidFill>
                  <a:schemeClr val="bg1"/>
                </a:solidFill>
              </a:rPr>
              <a:t>Detailed directions are here: </a:t>
            </a:r>
            <a:r>
              <a:rPr lang="en-US" sz="1000" b="0" u="sng" dirty="0">
                <a:solidFill>
                  <a:schemeClr val="bg1"/>
                </a:solidFill>
                <a:hlinkClick r:id="rId3">
                  <a:extLst>
                    <a:ext uri="{A12FA001-AC4F-418D-AE19-62706E023703}">
                      <ahyp:hlinkClr xmlns:ahyp="http://schemas.microsoft.com/office/drawing/2018/hyperlinkcolor" val="tx"/>
                    </a:ext>
                  </a:extLst>
                </a:hlinkClick>
              </a:rPr>
              <a:t>https://eab.box.com/v/Seramount-Template-Resources</a:t>
            </a:r>
            <a:endParaRPr lang="en-US" sz="1000" b="0" u="sng" dirty="0">
              <a:solidFill>
                <a:schemeClr val="bg1"/>
              </a:solidFill>
            </a:endParaRPr>
          </a:p>
        </p:txBody>
      </p:sp>
      <p:grpSp>
        <p:nvGrpSpPr>
          <p:cNvPr id="40" name="Group 39">
            <a:extLst>
              <a:ext uri="{FF2B5EF4-FFF2-40B4-BE49-F238E27FC236}">
                <a16:creationId xmlns:a16="http://schemas.microsoft.com/office/drawing/2014/main" id="{5C320D32-4CD4-146A-A841-50201A5A2BA2}"/>
              </a:ext>
              <a:ext uri="{C183D7F6-B498-43B3-948B-1728B52AA6E4}">
                <adec:decorative xmlns:adec="http://schemas.microsoft.com/office/drawing/2017/decorative" val="1"/>
              </a:ext>
            </a:extLst>
          </p:cNvPr>
          <p:cNvGrpSpPr/>
          <p:nvPr userDrawn="1"/>
        </p:nvGrpSpPr>
        <p:grpSpPr>
          <a:xfrm>
            <a:off x="289793" y="3038815"/>
            <a:ext cx="1402025" cy="1171247"/>
            <a:chOff x="7476439" y="1126785"/>
            <a:chExt cx="1942363" cy="1622644"/>
          </a:xfrm>
        </p:grpSpPr>
        <p:pic>
          <p:nvPicPr>
            <p:cNvPr id="42" name="Picture 41" descr="A picture containing chart&#10;&#10;Description automatically generated">
              <a:extLst>
                <a:ext uri="{FF2B5EF4-FFF2-40B4-BE49-F238E27FC236}">
                  <a16:creationId xmlns:a16="http://schemas.microsoft.com/office/drawing/2014/main" id="{2E10863B-2A0B-AB27-55D3-78292D1C0FFD}"/>
                </a:ext>
              </a:extLst>
            </p:cNvPr>
            <p:cNvPicPr>
              <a:picLocks noChangeAspect="1"/>
            </p:cNvPicPr>
            <p:nvPr userDrawn="1"/>
          </p:nvPicPr>
          <p:blipFill>
            <a:blip r:embed="rId4"/>
            <a:stretch>
              <a:fillRect/>
            </a:stretch>
          </p:blipFill>
          <p:spPr>
            <a:xfrm>
              <a:off x="7481620" y="1126785"/>
              <a:ext cx="1673352" cy="1622644"/>
            </a:xfrm>
            <a:prstGeom prst="rect">
              <a:avLst/>
            </a:prstGeom>
            <a:ln w="12700">
              <a:solidFill>
                <a:schemeClr val="accent1"/>
              </a:solidFill>
            </a:ln>
          </p:spPr>
        </p:pic>
        <p:sp>
          <p:nvSpPr>
            <p:cNvPr id="44" name="Rectangle 43">
              <a:extLst>
                <a:ext uri="{FF2B5EF4-FFF2-40B4-BE49-F238E27FC236}">
                  <a16:creationId xmlns:a16="http://schemas.microsoft.com/office/drawing/2014/main" id="{54559D5B-DB2D-748F-8AFF-B42A4497BD3D}"/>
                </a:ext>
              </a:extLst>
            </p:cNvPr>
            <p:cNvSpPr/>
            <p:nvPr/>
          </p:nvSpPr>
          <p:spPr bwMode="gray">
            <a:xfrm>
              <a:off x="7476439" y="1539632"/>
              <a:ext cx="1673915" cy="771544"/>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45" name="Straight Arrow Connector 44">
              <a:extLst>
                <a:ext uri="{FF2B5EF4-FFF2-40B4-BE49-F238E27FC236}">
                  <a16:creationId xmlns:a16="http://schemas.microsoft.com/office/drawing/2014/main" id="{BEE7E277-C115-7DD8-ADA2-07D2048936E2}"/>
                </a:ext>
              </a:extLst>
            </p:cNvPr>
            <p:cNvCxnSpPr>
              <a:cxnSpLocks/>
            </p:cNvCxnSpPr>
            <p:nvPr/>
          </p:nvCxnSpPr>
          <p:spPr bwMode="gray">
            <a:xfrm flipV="1">
              <a:off x="7858573" y="1722177"/>
              <a:ext cx="0" cy="359251"/>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sp>
          <p:nvSpPr>
            <p:cNvPr id="60" name="Rectangle 59">
              <a:extLst>
                <a:ext uri="{FF2B5EF4-FFF2-40B4-BE49-F238E27FC236}">
                  <a16:creationId xmlns:a16="http://schemas.microsoft.com/office/drawing/2014/main" id="{1A33CB72-ADB9-1798-08E2-BBC4FFEFB97B}"/>
                </a:ext>
                <a:ext uri="{C183D7F6-B498-43B3-948B-1728B52AA6E4}">
                  <adec:decorative xmlns:adec="http://schemas.microsoft.com/office/drawing/2017/decorative" val="1"/>
                </a:ext>
              </a:extLst>
            </p:cNvPr>
            <p:cNvSpPr/>
            <p:nvPr userDrawn="1"/>
          </p:nvSpPr>
          <p:spPr bwMode="gray">
            <a:xfrm>
              <a:off x="8629006" y="1341959"/>
              <a:ext cx="461519" cy="178670"/>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a:extLst>
                <a:ext uri="{FF2B5EF4-FFF2-40B4-BE49-F238E27FC236}">
                  <a16:creationId xmlns:a16="http://schemas.microsoft.com/office/drawing/2014/main" id="{BF24C551-8706-0FDE-2F2B-689627A37AD5}"/>
                </a:ext>
                <a:ext uri="{C183D7F6-B498-43B3-948B-1728B52AA6E4}">
                  <adec:decorative xmlns:adec="http://schemas.microsoft.com/office/drawing/2017/decorative" val="1"/>
                </a:ext>
              </a:extLst>
            </p:cNvPr>
            <p:cNvSpPr/>
            <p:nvPr userDrawn="1"/>
          </p:nvSpPr>
          <p:spPr bwMode="gray">
            <a:xfrm>
              <a:off x="7552958" y="1341959"/>
              <a:ext cx="615484" cy="178670"/>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62" name="Group 61">
              <a:extLst>
                <a:ext uri="{FF2B5EF4-FFF2-40B4-BE49-F238E27FC236}">
                  <a16:creationId xmlns:a16="http://schemas.microsoft.com/office/drawing/2014/main" id="{6F140C08-E561-379C-A443-7D48FE7FB29D}"/>
                </a:ext>
              </a:extLst>
            </p:cNvPr>
            <p:cNvGrpSpPr/>
            <p:nvPr userDrawn="1"/>
          </p:nvGrpSpPr>
          <p:grpSpPr>
            <a:xfrm>
              <a:off x="8207266" y="1343582"/>
              <a:ext cx="384576" cy="178670"/>
              <a:chOff x="1407460" y="1434503"/>
              <a:chExt cx="292608" cy="164592"/>
            </a:xfrm>
          </p:grpSpPr>
          <p:cxnSp>
            <p:nvCxnSpPr>
              <p:cNvPr id="68" name="Straight Connector 67">
                <a:extLst>
                  <a:ext uri="{FF2B5EF4-FFF2-40B4-BE49-F238E27FC236}">
                    <a16:creationId xmlns:a16="http://schemas.microsoft.com/office/drawing/2014/main" id="{7991D2DB-A3CB-B394-02B9-092E6A303FFB}"/>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97CBA6B-984A-D8CD-F285-B99D1561A9C9}"/>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1482A7D7-9BF0-B1AD-4473-3AE2AA20034B}"/>
                </a:ext>
              </a:extLst>
            </p:cNvPr>
            <p:cNvCxnSpPr>
              <a:cxnSpLocks/>
            </p:cNvCxnSpPr>
            <p:nvPr userDrawn="1"/>
          </p:nvCxnSpPr>
          <p:spPr bwMode="gray">
            <a:xfrm flipH="1">
              <a:off x="9090526" y="1428425"/>
              <a:ext cx="3282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72">
              <a:extLst>
                <a:ext uri="{FF2B5EF4-FFF2-40B4-BE49-F238E27FC236}">
                  <a16:creationId xmlns:a16="http://schemas.microsoft.com/office/drawing/2014/main" id="{F94488C1-D557-277C-D482-99F9242EB88B}"/>
                </a:ext>
                <a:ext uri="{C183D7F6-B498-43B3-948B-1728B52AA6E4}">
                  <adec:decorative xmlns:adec="http://schemas.microsoft.com/office/drawing/2017/decorative" val="1"/>
                </a:ext>
              </a:extLst>
            </p:cNvPr>
            <p:cNvSpPr/>
            <p:nvPr userDrawn="1"/>
          </p:nvSpPr>
          <p:spPr bwMode="gray">
            <a:xfrm>
              <a:off x="8393931" y="1522160"/>
              <a:ext cx="1024869" cy="479032"/>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5" name="Rectangle 64">
              <a:extLst>
                <a:ext uri="{FF2B5EF4-FFF2-40B4-BE49-F238E27FC236}">
                  <a16:creationId xmlns:a16="http://schemas.microsoft.com/office/drawing/2014/main" id="{21DF7CE2-9C46-EEAB-8CE6-99910B63181A}"/>
                </a:ext>
                <a:ext uri="{C183D7F6-B498-43B3-948B-1728B52AA6E4}">
                  <adec:decorative xmlns:adec="http://schemas.microsoft.com/office/drawing/2017/decorative" val="1"/>
                </a:ext>
              </a:extLst>
            </p:cNvPr>
            <p:cNvSpPr/>
            <p:nvPr userDrawn="1"/>
          </p:nvSpPr>
          <p:spPr bwMode="gray">
            <a:xfrm>
              <a:off x="7547894" y="2497087"/>
              <a:ext cx="328276" cy="178670"/>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66" name="Straight Connector 65">
              <a:extLst>
                <a:ext uri="{FF2B5EF4-FFF2-40B4-BE49-F238E27FC236}">
                  <a16:creationId xmlns:a16="http://schemas.microsoft.com/office/drawing/2014/main" id="{C3246265-C3A3-C08A-6428-40CD56AAB279}"/>
                </a:ext>
              </a:extLst>
            </p:cNvPr>
            <p:cNvCxnSpPr>
              <a:cxnSpLocks/>
              <a:endCxn id="65" idx="3"/>
            </p:cNvCxnSpPr>
            <p:nvPr userDrawn="1"/>
          </p:nvCxnSpPr>
          <p:spPr bwMode="gray">
            <a:xfrm flipH="1">
              <a:off x="7876170" y="2583553"/>
              <a:ext cx="1542632" cy="28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F8050F5-27D3-8E9A-0904-F8B8C6206684}"/>
                </a:ext>
              </a:extLst>
            </p:cNvPr>
            <p:cNvSpPr txBox="1"/>
            <p:nvPr/>
          </p:nvSpPr>
          <p:spPr bwMode="gray">
            <a:xfrm>
              <a:off x="8039369" y="1757668"/>
              <a:ext cx="1120783" cy="426394"/>
            </a:xfrm>
            <a:prstGeom prst="rect">
              <a:avLst/>
            </a:prstGeom>
            <a:noFill/>
          </p:spPr>
          <p:txBody>
            <a:bodyPr wrap="square" lIns="0" tIns="0" rIns="0" bIns="0" rtlCol="0">
              <a:spAutoFit/>
            </a:bodyPr>
            <a:lstStyle/>
            <a:p>
              <a:pPr>
                <a:spcBef>
                  <a:spcPts val="500"/>
                </a:spcBef>
              </a:pPr>
              <a:r>
                <a:rPr lang="en-US" sz="1000" b="1" dirty="0">
                  <a:solidFill>
                    <a:schemeClr val="bg1"/>
                  </a:solidFill>
                </a:rPr>
                <a:t>Only Use Top Row</a:t>
              </a:r>
            </a:p>
          </p:txBody>
        </p:sp>
      </p:grpSp>
      <p:graphicFrame>
        <p:nvGraphicFramePr>
          <p:cNvPr id="71" name="Chart 70">
            <a:extLst>
              <a:ext uri="{FF2B5EF4-FFF2-40B4-BE49-F238E27FC236}">
                <a16:creationId xmlns:a16="http://schemas.microsoft.com/office/drawing/2014/main" id="{1AAC5B0B-56A5-3F96-D7D4-3FD64256E8F8}"/>
              </a:ext>
              <a:ext uri="{C183D7F6-B498-43B3-948B-1728B52AA6E4}">
                <adec:decorative xmlns:adec="http://schemas.microsoft.com/office/drawing/2017/decorative" val="1"/>
              </a:ext>
            </a:extLst>
          </p:cNvPr>
          <p:cNvGraphicFramePr/>
          <p:nvPr userDrawn="1">
            <p:extLst>
              <p:ext uri="{D42A27DB-BD31-4B8C-83A1-F6EECF244321}">
                <p14:modId xmlns:p14="http://schemas.microsoft.com/office/powerpoint/2010/main" val="517281883"/>
              </p:ext>
            </p:extLst>
          </p:nvPr>
        </p:nvGraphicFramePr>
        <p:xfrm>
          <a:off x="3707355" y="3019618"/>
          <a:ext cx="2414245" cy="1564707"/>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74969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9FB90-2530-42EF-A10A-292BD53E53F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400800" cy="4800600"/>
          </a:xfrm>
          <a:prstGeom prst="rect">
            <a:avLst/>
          </a:prstGeom>
        </p:spPr>
      </p:pic>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2" name="Picture 11" descr="Seramount logo">
            <a:extLst>
              <a:ext uri="{FF2B5EF4-FFF2-40B4-BE49-F238E27FC236}">
                <a16:creationId xmlns:a16="http://schemas.microsoft.com/office/drawing/2014/main" id="{0C263395-B67C-41E4-B92B-58C7777ECA2C}"/>
              </a:ext>
            </a:extLst>
          </p:cNvPr>
          <p:cNvPicPr>
            <a:picLocks noChangeAspect="1"/>
          </p:cNvPicPr>
          <p:nvPr userDrawn="1"/>
        </p:nvPicPr>
        <p:blipFill>
          <a:blip r:embed="rId4"/>
          <a:srcRect/>
          <a:stretch/>
        </p:blipFill>
        <p:spPr>
          <a:xfrm>
            <a:off x="277814" y="354404"/>
            <a:ext cx="2103120" cy="358006"/>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3999507" y="4384289"/>
            <a:ext cx="2123482"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Additional Text Here If Needed</a:t>
            </a:r>
          </a:p>
        </p:txBody>
      </p:sp>
    </p:spTree>
    <p:custDataLst>
      <p:tags r:id="rId1"/>
    </p:custDataLst>
    <p:extLst>
      <p:ext uri="{BB962C8B-B14F-4D97-AF65-F5344CB8AC3E}">
        <p14:creationId xmlns:p14="http://schemas.microsoft.com/office/powerpoint/2010/main" val="1075654204"/>
      </p:ext>
    </p:extLst>
  </p:cSld>
  <p:clrMapOvr>
    <a:masterClrMapping/>
  </p:clrMapOvr>
  <p:extLst>
    <p:ext uri="{DCECCB84-F9BA-43D5-87BE-67443E8EF086}">
      <p15:sldGuideLst xmlns:p15="http://schemas.microsoft.com/office/powerpoint/2012/main">
        <p15:guide id="0" orient="horz" pos="1824">
          <p15:clr>
            <a:srgbClr val="FBAE40"/>
          </p15:clr>
        </p15:guide>
        <p15:guide id="1" pos="512">
          <p15:clr>
            <a:srgbClr val="FBAE40"/>
          </p15:clr>
        </p15:guide>
        <p15:guide id="2" orient="horz" pos="18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ramount In Brief">
    <p:spTree>
      <p:nvGrpSpPr>
        <p:cNvPr id="1" name=""/>
        <p:cNvGrpSpPr/>
        <p:nvPr/>
      </p:nvGrpSpPr>
      <p:grpSpPr>
        <a:xfrm>
          <a:off x="0" y="0"/>
          <a:ext cx="0" cy="0"/>
          <a:chOff x="0" y="0"/>
          <a:chExt cx="0" cy="0"/>
        </a:xfrm>
      </p:grpSpPr>
      <p:sp>
        <p:nvSpPr>
          <p:cNvPr id="37" name="Text Placeholder 1">
            <a:extLst>
              <a:ext uri="{FF2B5EF4-FFF2-40B4-BE49-F238E27FC236}">
                <a16:creationId xmlns:a16="http://schemas.microsoft.com/office/drawing/2014/main" id="{604F74E5-F398-232B-B92F-AB8B18BDF0CF}"/>
              </a:ext>
              <a:ext uri="{C183D7F6-B498-43B3-948B-1728B52AA6E4}">
                <adec:decorative xmlns:adec="http://schemas.microsoft.com/office/drawing/2017/decorative" val="1"/>
              </a:ext>
            </a:extLst>
          </p:cNvPr>
          <p:cNvSpPr txBox="1">
            <a:spLocks/>
          </p:cNvSpPr>
          <p:nvPr userDrawn="1"/>
        </p:nvSpPr>
        <p:spPr bwMode="gray">
          <a:xfrm>
            <a:off x="6452384" y="151383"/>
            <a:ext cx="879579" cy="760440"/>
          </a:xfrm>
          <a:prstGeom prst="rect">
            <a:avLst/>
          </a:prstGeom>
          <a:solidFill>
            <a:srgbClr val="008A00"/>
          </a:solidFill>
        </p:spPr>
        <p:txBody>
          <a:bodyPr vert="horz" wrap="square" lIns="39534" tIns="28239" rIns="39534" bIns="28239"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sz="618"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5C9A8E4-BD9F-80B5-2E5F-E2F22FF80D5D}"/>
              </a:ext>
              <a:ext uri="{C183D7F6-B498-43B3-948B-1728B52AA6E4}">
                <adec:decorative xmlns:adec="http://schemas.microsoft.com/office/drawing/2017/decorative" val="1"/>
              </a:ext>
            </a:extLst>
          </p:cNvPr>
          <p:cNvSpPr txBox="1"/>
          <p:nvPr userDrawn="1"/>
        </p:nvSpPr>
        <p:spPr bwMode="gray">
          <a:xfrm>
            <a:off x="6505576" y="185980"/>
            <a:ext cx="806517" cy="342017"/>
          </a:xfrm>
          <a:prstGeom prst="rect">
            <a:avLst/>
          </a:prstGeom>
          <a:noFill/>
        </p:spPr>
        <p:txBody>
          <a:bodyPr wrap="square" lIns="0" tIns="0" rIns="0" bIns="0" rtlCol="0">
            <a:spAutoFit/>
          </a:bodyPr>
          <a:lstStyle/>
          <a:p>
            <a:pPr>
              <a:spcBef>
                <a:spcPts val="309"/>
              </a:spcBef>
            </a:pPr>
            <a:r>
              <a:rPr lang="en-US" sz="741" b="1" dirty="0">
                <a:solidFill>
                  <a:schemeClr val="bg1"/>
                </a:solidFill>
                <a:latin typeface="Arial" panose="020B0604020202020204" pitchFamily="34" charset="0"/>
                <a:cs typeface="Arial" panose="020B0604020202020204" pitchFamily="34" charset="0"/>
              </a:rPr>
              <a:t>DO NOT EDIT THIS SLIDE FOR ANY PURPOSE</a:t>
            </a:r>
          </a:p>
        </p:txBody>
      </p:sp>
      <p:sp>
        <p:nvSpPr>
          <p:cNvPr id="39" name="TextBox 38">
            <a:extLst>
              <a:ext uri="{FF2B5EF4-FFF2-40B4-BE49-F238E27FC236}">
                <a16:creationId xmlns:a16="http://schemas.microsoft.com/office/drawing/2014/main" id="{C51044C8-D71F-0370-B35A-627DF7FD710B}"/>
              </a:ext>
              <a:ext uri="{C183D7F6-B498-43B3-948B-1728B52AA6E4}">
                <adec:decorative xmlns:adec="http://schemas.microsoft.com/office/drawing/2017/decorative" val="1"/>
              </a:ext>
            </a:extLst>
          </p:cNvPr>
          <p:cNvSpPr txBox="1"/>
          <p:nvPr userDrawn="1"/>
        </p:nvSpPr>
        <p:spPr bwMode="gray">
          <a:xfrm>
            <a:off x="6505577" y="601243"/>
            <a:ext cx="806516" cy="266611"/>
          </a:xfrm>
          <a:prstGeom prst="rect">
            <a:avLst/>
          </a:prstGeom>
          <a:noFill/>
        </p:spPr>
        <p:txBody>
          <a:bodyPr wrap="square" lIns="0" tIns="0" rIns="0" bIns="0" rtlCol="0">
            <a:spAutoFit/>
          </a:bodyPr>
          <a:lstStyle/>
          <a:p>
            <a:pPr>
              <a:spcBef>
                <a:spcPts val="309"/>
              </a:spcBef>
            </a:pPr>
            <a:r>
              <a:rPr lang="en-US" sz="494" dirty="0">
                <a:solidFill>
                  <a:schemeClr val="bg1"/>
                </a:solidFill>
                <a:latin typeface="Arial" panose="020B0604020202020204" pitchFamily="34" charset="0"/>
                <a:cs typeface="Arial" panose="020B0604020202020204" pitchFamily="34" charset="0"/>
              </a:rPr>
              <a:t>If an edit is necessary,</a:t>
            </a:r>
            <a:br>
              <a:rPr lang="en-US" sz="494" dirty="0">
                <a:solidFill>
                  <a:schemeClr val="bg1"/>
                </a:solidFill>
                <a:latin typeface="Arial" panose="020B0604020202020204" pitchFamily="34" charset="0"/>
                <a:cs typeface="Arial" panose="020B0604020202020204" pitchFamily="34" charset="0"/>
              </a:rPr>
            </a:br>
            <a:r>
              <a:rPr lang="en-US" sz="494" dirty="0">
                <a:solidFill>
                  <a:schemeClr val="bg1"/>
                </a:solidFill>
                <a:latin typeface="Arial" panose="020B0604020202020204" pitchFamily="34" charset="0"/>
                <a:cs typeface="Arial" panose="020B0604020202020204" pitchFamily="34" charset="0"/>
              </a:rPr>
              <a:t>please contact:</a:t>
            </a:r>
          </a:p>
          <a:p>
            <a:pPr>
              <a:spcBef>
                <a:spcPts val="309"/>
              </a:spcBef>
            </a:pPr>
            <a:r>
              <a:rPr lang="en-US" sz="494" b="1" dirty="0">
                <a:solidFill>
                  <a:schemeClr val="bg1"/>
                </a:solidFill>
                <a:latin typeface="Arial" panose="020B0604020202020204" pitchFamily="34" charset="0"/>
                <a:cs typeface="Arial" panose="020B0604020202020204" pitchFamily="34" charset="0"/>
              </a:rPr>
              <a:t>DSS-Requests@eab.com</a:t>
            </a:r>
            <a:endParaRPr lang="en-US" sz="494" b="1" i="1" dirty="0">
              <a:solidFill>
                <a:schemeClr val="bg1"/>
              </a:solidFill>
              <a:latin typeface="Arial" panose="020B0604020202020204" pitchFamily="34" charset="0"/>
              <a:cs typeface="Arial" panose="020B0604020202020204" pitchFamily="34" charset="0"/>
            </a:endParaRPr>
          </a:p>
        </p:txBody>
      </p:sp>
      <p:sp>
        <p:nvSpPr>
          <p:cNvPr id="40" name="Text Placeholder 1">
            <a:extLst>
              <a:ext uri="{FF2B5EF4-FFF2-40B4-BE49-F238E27FC236}">
                <a16:creationId xmlns:a16="http://schemas.microsoft.com/office/drawing/2014/main" id="{BE3C8A56-9DFF-737F-11EE-8CA9984B8DC9}"/>
              </a:ext>
              <a:ext uri="{C183D7F6-B498-43B3-948B-1728B52AA6E4}">
                <adec:decorative xmlns:adec="http://schemas.microsoft.com/office/drawing/2017/decorative" val="1"/>
              </a:ext>
            </a:extLst>
          </p:cNvPr>
          <p:cNvSpPr txBox="1">
            <a:spLocks/>
          </p:cNvSpPr>
          <p:nvPr userDrawn="1"/>
        </p:nvSpPr>
        <p:spPr bwMode="gray">
          <a:xfrm>
            <a:off x="6452384" y="984911"/>
            <a:ext cx="879579" cy="723366"/>
          </a:xfrm>
          <a:prstGeom prst="rect">
            <a:avLst/>
          </a:prstGeom>
          <a:solidFill>
            <a:srgbClr val="008A00"/>
          </a:solidFill>
        </p:spPr>
        <p:txBody>
          <a:bodyPr vert="horz" wrap="square" lIns="39534" tIns="28239" rIns="39534" bIns="28239"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679" b="1" dirty="0">
                <a:solidFill>
                  <a:schemeClr val="bg1"/>
                </a:solidFill>
                <a:latin typeface="Arial" panose="020B0604020202020204" pitchFamily="34" charset="0"/>
                <a:cs typeface="Arial" panose="020B0604020202020204" pitchFamily="34" charset="0"/>
              </a:rPr>
              <a:t>Script can be found here:</a:t>
            </a:r>
          </a:p>
          <a:p>
            <a:pPr marL="0" marR="0" lvl="0" indent="0" algn="l" defTabSz="629260" rtl="0" eaLnBrk="1" fontAlgn="auto" latinLnBrk="0" hangingPunct="1">
              <a:lnSpc>
                <a:spcPct val="100000"/>
              </a:lnSpc>
              <a:spcBef>
                <a:spcPts val="309"/>
              </a:spcBef>
              <a:spcAft>
                <a:spcPts val="0"/>
              </a:spcAft>
              <a:buClrTx/>
              <a:buSzTx/>
              <a:buFont typeface="Arial" pitchFamily="34" charset="0"/>
              <a:buNone/>
              <a:tabLst/>
              <a:defRPr/>
            </a:pPr>
            <a:r>
              <a:rPr lang="en-US" sz="618"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https://eab.box.com/v/seramount-in-brief-one-pager</a:t>
            </a:r>
            <a:endParaRPr lang="en-US" sz="618" dirty="0">
              <a:solidFill>
                <a:schemeClr val="bg1"/>
              </a:solidFill>
              <a:latin typeface="Arial" panose="020B0604020202020204" pitchFamily="34" charset="0"/>
              <a:cs typeface="Arial" panose="020B0604020202020204" pitchFamily="34" charset="0"/>
            </a:endParaRPr>
          </a:p>
          <a:p>
            <a:pPr marL="0" marR="0" lvl="0" indent="0" algn="l" defTabSz="629260" rtl="0" eaLnBrk="1" fontAlgn="auto" latinLnBrk="0" hangingPunct="1">
              <a:lnSpc>
                <a:spcPct val="100000"/>
              </a:lnSpc>
              <a:spcBef>
                <a:spcPts val="309"/>
              </a:spcBef>
              <a:spcAft>
                <a:spcPts val="0"/>
              </a:spcAft>
              <a:buClrTx/>
              <a:buSzTx/>
              <a:buFont typeface="Arial" pitchFamily="34" charset="0"/>
              <a:buNone/>
              <a:tabLst/>
              <a:defRPr/>
            </a:pPr>
            <a:r>
              <a:rPr lang="en-US" sz="618" i="1" dirty="0">
                <a:solidFill>
                  <a:schemeClr val="bg1"/>
                </a:solidFill>
                <a:latin typeface="Arial" panose="020B0604020202020204" pitchFamily="34" charset="0"/>
                <a:cs typeface="Arial" panose="020B0604020202020204" pitchFamily="34" charset="0"/>
              </a:rPr>
              <a:t>Last edited: 10/10/22</a:t>
            </a:r>
          </a:p>
        </p:txBody>
      </p:sp>
      <p:sp>
        <p:nvSpPr>
          <p:cNvPr id="2" name="Rectangle 1">
            <a:extLst>
              <a:ext uri="{FF2B5EF4-FFF2-40B4-BE49-F238E27FC236}">
                <a16:creationId xmlns:a16="http://schemas.microsoft.com/office/drawing/2014/main" id="{24BCBA6D-9354-4D5A-770C-D7B2148F27B8}"/>
              </a:ext>
              <a:ext uri="{C183D7F6-B498-43B3-948B-1728B52AA6E4}">
                <adec:decorative xmlns:adec="http://schemas.microsoft.com/office/drawing/2017/decorative" val="1"/>
              </a:ext>
            </a:extLst>
          </p:cNvPr>
          <p:cNvSpPr/>
          <p:nvPr userDrawn="1"/>
        </p:nvSpPr>
        <p:spPr bwMode="gray">
          <a:xfrm>
            <a:off x="0" y="1750420"/>
            <a:ext cx="6396961" cy="129976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42" name="Straight Connector 41">
            <a:extLst>
              <a:ext uri="{FF2B5EF4-FFF2-40B4-BE49-F238E27FC236}">
                <a16:creationId xmlns:a16="http://schemas.microsoft.com/office/drawing/2014/main" id="{98F74F22-6CBB-69AB-C107-B28050F92F1F}"/>
              </a:ext>
              <a:ext uri="{C183D7F6-B498-43B3-948B-1728B52AA6E4}">
                <adec:decorative xmlns:adec="http://schemas.microsoft.com/office/drawing/2017/decorative" val="1"/>
              </a:ext>
            </a:extLst>
          </p:cNvPr>
          <p:cNvCxnSpPr>
            <a:cxnSpLocks/>
          </p:cNvCxnSpPr>
          <p:nvPr/>
        </p:nvCxnSpPr>
        <p:spPr bwMode="gray">
          <a:xfrm>
            <a:off x="1621984" y="2016697"/>
            <a:ext cx="0" cy="2011680"/>
          </a:xfrm>
          <a:prstGeom prst="line">
            <a:avLst/>
          </a:prstGeom>
          <a:ln w="12700" cap="rnd">
            <a:solidFill>
              <a:schemeClr val="tx2"/>
            </a:solidFill>
            <a:prstDash val="sysDot"/>
          </a:ln>
        </p:spPr>
      </p:cxnSp>
      <p:cxnSp>
        <p:nvCxnSpPr>
          <p:cNvPr id="43" name="Straight Connector 42">
            <a:extLst>
              <a:ext uri="{FF2B5EF4-FFF2-40B4-BE49-F238E27FC236}">
                <a16:creationId xmlns:a16="http://schemas.microsoft.com/office/drawing/2014/main" id="{62F790EA-8426-19EF-E0E4-B325363F10B3}"/>
              </a:ext>
              <a:ext uri="{C183D7F6-B498-43B3-948B-1728B52AA6E4}">
                <adec:decorative xmlns:adec="http://schemas.microsoft.com/office/drawing/2017/decorative" val="1"/>
              </a:ext>
            </a:extLst>
          </p:cNvPr>
          <p:cNvCxnSpPr>
            <a:cxnSpLocks/>
          </p:cNvCxnSpPr>
          <p:nvPr/>
        </p:nvCxnSpPr>
        <p:spPr bwMode="gray">
          <a:xfrm>
            <a:off x="3260560" y="2004612"/>
            <a:ext cx="0" cy="2011680"/>
          </a:xfrm>
          <a:prstGeom prst="line">
            <a:avLst/>
          </a:prstGeom>
          <a:ln w="12700" cap="rnd">
            <a:solidFill>
              <a:schemeClr val="tx2"/>
            </a:solidFill>
            <a:prstDash val="sysDot"/>
          </a:ln>
        </p:spPr>
      </p:cxnSp>
      <p:cxnSp>
        <p:nvCxnSpPr>
          <p:cNvPr id="44" name="Straight Connector 43">
            <a:extLst>
              <a:ext uri="{FF2B5EF4-FFF2-40B4-BE49-F238E27FC236}">
                <a16:creationId xmlns:a16="http://schemas.microsoft.com/office/drawing/2014/main" id="{9415F6F3-FC08-0D7D-77CF-06D3E0F83EC0}"/>
              </a:ext>
              <a:ext uri="{C183D7F6-B498-43B3-948B-1728B52AA6E4}">
                <adec:decorative xmlns:adec="http://schemas.microsoft.com/office/drawing/2017/decorative" val="1"/>
              </a:ext>
            </a:extLst>
          </p:cNvPr>
          <p:cNvCxnSpPr>
            <a:cxnSpLocks/>
          </p:cNvCxnSpPr>
          <p:nvPr/>
        </p:nvCxnSpPr>
        <p:spPr bwMode="gray">
          <a:xfrm>
            <a:off x="4824064" y="2000941"/>
            <a:ext cx="0" cy="2011680"/>
          </a:xfrm>
          <a:prstGeom prst="line">
            <a:avLst/>
          </a:prstGeom>
          <a:ln w="12700" cap="rnd">
            <a:solidFill>
              <a:schemeClr val="tx2"/>
            </a:solidFill>
            <a:prstDash val="sysDot"/>
          </a:ln>
        </p:spPr>
      </p:cxnSp>
      <p:sp>
        <p:nvSpPr>
          <p:cNvPr id="4" name="Rectangle 3">
            <a:extLst>
              <a:ext uri="{FF2B5EF4-FFF2-40B4-BE49-F238E27FC236}">
                <a16:creationId xmlns:a16="http://schemas.microsoft.com/office/drawing/2014/main" id="{87935BEA-1331-B736-74C6-C774BB9BF401}"/>
              </a:ext>
              <a:ext uri="{C183D7F6-B498-43B3-948B-1728B52AA6E4}">
                <adec:decorative xmlns:adec="http://schemas.microsoft.com/office/drawing/2017/decorative" val="1"/>
              </a:ext>
            </a:extLst>
          </p:cNvPr>
          <p:cNvSpPr/>
          <p:nvPr userDrawn="1"/>
        </p:nvSpPr>
        <p:spPr bwMode="gray">
          <a:xfrm>
            <a:off x="0" y="0"/>
            <a:ext cx="6400800" cy="17504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2" name="Rectangle 21">
            <a:extLst>
              <a:ext uri="{FF2B5EF4-FFF2-40B4-BE49-F238E27FC236}">
                <a16:creationId xmlns:a16="http://schemas.microsoft.com/office/drawing/2014/main" id="{0D635AB5-865F-2878-68F3-822A867C868F}"/>
              </a:ext>
              <a:ext uri="{C183D7F6-B498-43B3-948B-1728B52AA6E4}">
                <adec:decorative xmlns:adec="http://schemas.microsoft.com/office/drawing/2017/decorative" val="1"/>
              </a:ext>
            </a:extLst>
          </p:cNvPr>
          <p:cNvSpPr/>
          <p:nvPr userDrawn="1"/>
        </p:nvSpPr>
        <p:spPr bwMode="gray">
          <a:xfrm>
            <a:off x="0" y="3969777"/>
            <a:ext cx="6400800" cy="830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3" name="Picture 22">
            <a:extLst>
              <a:ext uri="{FF2B5EF4-FFF2-40B4-BE49-F238E27FC236}">
                <a16:creationId xmlns:a16="http://schemas.microsoft.com/office/drawing/2014/main" id="{F20F9C98-F133-6881-EE5C-B90693046287}"/>
              </a:ext>
              <a:ext uri="{C183D7F6-B498-43B3-948B-1728B52AA6E4}">
                <adec:decorative xmlns:adec="http://schemas.microsoft.com/office/drawing/2017/decorative" val="1"/>
              </a:ext>
            </a:extLst>
          </p:cNvPr>
          <p:cNvPicPr>
            <a:picLocks noChangeAspect="1"/>
          </p:cNvPicPr>
          <p:nvPr userDrawn="1"/>
        </p:nvPicPr>
        <p:blipFill rotWithShape="1">
          <a:blip r:embed="rId4"/>
          <a:srcRect l="6744" t="60557" r="1343" b="17117"/>
          <a:stretch/>
        </p:blipFill>
        <p:spPr>
          <a:xfrm rot="10800000">
            <a:off x="0" y="3970724"/>
            <a:ext cx="6400800" cy="829876"/>
          </a:xfrm>
          <a:prstGeom prst="rect">
            <a:avLst/>
          </a:prstGeom>
        </p:spPr>
      </p:pic>
      <p:cxnSp>
        <p:nvCxnSpPr>
          <p:cNvPr id="24" name="line 2">
            <a:extLst>
              <a:ext uri="{FF2B5EF4-FFF2-40B4-BE49-F238E27FC236}">
                <a16:creationId xmlns:a16="http://schemas.microsoft.com/office/drawing/2014/main" id="{EE7CA730-3C1F-E195-344B-DEF86B96DBD4}"/>
              </a:ext>
              <a:ext uri="{C183D7F6-B498-43B3-948B-1728B52AA6E4}">
                <adec:decorative xmlns:adec="http://schemas.microsoft.com/office/drawing/2017/decorative" val="1"/>
              </a:ext>
            </a:extLst>
          </p:cNvPr>
          <p:cNvCxnSpPr>
            <a:cxnSpLocks/>
          </p:cNvCxnSpPr>
          <p:nvPr userDrawn="1"/>
        </p:nvCxnSpPr>
        <p:spPr>
          <a:xfrm>
            <a:off x="2837484" y="3960651"/>
            <a:ext cx="42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line 2">
            <a:extLst>
              <a:ext uri="{FF2B5EF4-FFF2-40B4-BE49-F238E27FC236}">
                <a16:creationId xmlns:a16="http://schemas.microsoft.com/office/drawing/2014/main" id="{DC298397-5F30-DD8B-E96F-57489B3168E8}"/>
              </a:ext>
              <a:ext uri="{C183D7F6-B498-43B3-948B-1728B52AA6E4}">
                <adec:decorative xmlns:adec="http://schemas.microsoft.com/office/drawing/2017/decorative" val="1"/>
              </a:ext>
            </a:extLst>
          </p:cNvPr>
          <p:cNvCxnSpPr>
            <a:cxnSpLocks/>
          </p:cNvCxnSpPr>
          <p:nvPr/>
        </p:nvCxnSpPr>
        <p:spPr>
          <a:xfrm>
            <a:off x="1626669" y="4128177"/>
            <a:ext cx="36576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line 2">
            <a:extLst>
              <a:ext uri="{FF2B5EF4-FFF2-40B4-BE49-F238E27FC236}">
                <a16:creationId xmlns:a16="http://schemas.microsoft.com/office/drawing/2014/main" id="{CC70BF73-EFA7-4623-59B1-56BEB8CBC981}"/>
              </a:ext>
              <a:ext uri="{C183D7F6-B498-43B3-948B-1728B52AA6E4}">
                <adec:decorative xmlns:adec="http://schemas.microsoft.com/office/drawing/2017/decorative" val="1"/>
              </a:ext>
            </a:extLst>
          </p:cNvPr>
          <p:cNvCxnSpPr>
            <a:cxnSpLocks/>
          </p:cNvCxnSpPr>
          <p:nvPr/>
        </p:nvCxnSpPr>
        <p:spPr>
          <a:xfrm>
            <a:off x="4641987" y="4128177"/>
            <a:ext cx="36576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E21E5CA-5480-0D77-FFED-2C6C68C46787}"/>
              </a:ext>
              <a:ext uri="{C183D7F6-B498-43B3-948B-1728B52AA6E4}">
                <adec:decorative xmlns:adec="http://schemas.microsoft.com/office/drawing/2017/decorative" val="1"/>
              </a:ext>
            </a:extLst>
          </p:cNvPr>
          <p:cNvCxnSpPr>
            <a:cxnSpLocks/>
          </p:cNvCxnSpPr>
          <p:nvPr/>
        </p:nvCxnSpPr>
        <p:spPr bwMode="gray">
          <a:xfrm>
            <a:off x="0" y="3968843"/>
            <a:ext cx="64008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1793780-59AA-CD1F-EE38-5544766D74D8}"/>
              </a:ext>
              <a:ext uri="{C183D7F6-B498-43B3-948B-1728B52AA6E4}">
                <adec:decorative xmlns:adec="http://schemas.microsoft.com/office/drawing/2017/decorative" val="1"/>
              </a:ext>
            </a:extLst>
          </p:cNvPr>
          <p:cNvPicPr>
            <a:picLocks noChangeAspect="1"/>
          </p:cNvPicPr>
          <p:nvPr userDrawn="1"/>
        </p:nvPicPr>
        <p:blipFill rotWithShape="1">
          <a:blip r:embed="rId4"/>
          <a:srcRect l="7063" t="41121" r="1911" b="12109"/>
          <a:stretch/>
        </p:blipFill>
        <p:spPr>
          <a:xfrm>
            <a:off x="1919" y="0"/>
            <a:ext cx="6396962" cy="1754418"/>
          </a:xfrm>
          <a:prstGeom prst="rect">
            <a:avLst/>
          </a:prstGeom>
          <a:ln>
            <a:noFill/>
          </a:ln>
        </p:spPr>
      </p:pic>
      <p:pic>
        <p:nvPicPr>
          <p:cNvPr id="8" name="Picture 7">
            <a:extLst>
              <a:ext uri="{FF2B5EF4-FFF2-40B4-BE49-F238E27FC236}">
                <a16:creationId xmlns:a16="http://schemas.microsoft.com/office/drawing/2014/main" id="{A6FB22A9-BDC1-B3D4-7223-87BD69C216CC}"/>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3616981" y="953970"/>
            <a:ext cx="801798" cy="801798"/>
          </a:xfrm>
          <a:prstGeom prst="rect">
            <a:avLst/>
          </a:prstGeom>
        </p:spPr>
      </p:pic>
      <p:pic>
        <p:nvPicPr>
          <p:cNvPr id="9" name="Picture 8">
            <a:extLst>
              <a:ext uri="{FF2B5EF4-FFF2-40B4-BE49-F238E27FC236}">
                <a16:creationId xmlns:a16="http://schemas.microsoft.com/office/drawing/2014/main" id="{20497698-29DB-81BC-AD39-A7BDF652CC29}"/>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1976249" y="1007533"/>
            <a:ext cx="743821" cy="743821"/>
          </a:xfrm>
          <a:prstGeom prst="rect">
            <a:avLst/>
          </a:prstGeom>
        </p:spPr>
      </p:pic>
      <p:pic>
        <p:nvPicPr>
          <p:cNvPr id="10" name="Picture 9">
            <a:extLst>
              <a:ext uri="{FF2B5EF4-FFF2-40B4-BE49-F238E27FC236}">
                <a16:creationId xmlns:a16="http://schemas.microsoft.com/office/drawing/2014/main" id="{6A39D93E-4A60-E35C-594D-0CBA2AF5A4AE}"/>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5150882" y="989305"/>
            <a:ext cx="790185" cy="790185"/>
          </a:xfrm>
          <a:prstGeom prst="rect">
            <a:avLst/>
          </a:prstGeom>
        </p:spPr>
      </p:pic>
      <p:pic>
        <p:nvPicPr>
          <p:cNvPr id="11" name="Picture 10">
            <a:extLst>
              <a:ext uri="{FF2B5EF4-FFF2-40B4-BE49-F238E27FC236}">
                <a16:creationId xmlns:a16="http://schemas.microsoft.com/office/drawing/2014/main" id="{EC98E328-336F-AC49-B426-FFD7A9433BFA}"/>
              </a:ext>
              <a:ext uri="{C183D7F6-B498-43B3-948B-1728B52AA6E4}">
                <adec:decorative xmlns:adec="http://schemas.microsoft.com/office/drawing/2017/decorative" val="1"/>
              </a:ext>
            </a:extLst>
          </p:cNvPr>
          <p:cNvPicPr>
            <a:picLocks noChangeAspect="1"/>
          </p:cNvPicPr>
          <p:nvPr userDrawn="1"/>
        </p:nvPicPr>
        <p:blipFill>
          <a:blip r:embed="rId8"/>
          <a:stretch>
            <a:fillRect/>
          </a:stretch>
        </p:blipFill>
        <p:spPr>
          <a:xfrm>
            <a:off x="478980" y="991297"/>
            <a:ext cx="760057" cy="760057"/>
          </a:xfrm>
          <a:prstGeom prst="rect">
            <a:avLst/>
          </a:prstGeom>
        </p:spPr>
      </p:pic>
      <p:sp>
        <p:nvSpPr>
          <p:cNvPr id="6" name="Rectangle 5">
            <a:extLst>
              <a:ext uri="{FF2B5EF4-FFF2-40B4-BE49-F238E27FC236}">
                <a16:creationId xmlns:a16="http://schemas.microsoft.com/office/drawing/2014/main" id="{1FCB0C6E-8B24-8D1F-08E7-2E0A645F677D}"/>
              </a:ext>
              <a:ext uri="{C183D7F6-B498-43B3-948B-1728B52AA6E4}">
                <adec:decorative xmlns:adec="http://schemas.microsoft.com/office/drawing/2017/decorative" val="1"/>
              </a:ext>
            </a:extLst>
          </p:cNvPr>
          <p:cNvSpPr/>
          <p:nvPr userDrawn="1"/>
        </p:nvSpPr>
        <p:spPr bwMode="gray">
          <a:xfrm>
            <a:off x="0" y="1750420"/>
            <a:ext cx="6400799" cy="2868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Title 2">
            <a:extLst>
              <a:ext uri="{FF2B5EF4-FFF2-40B4-BE49-F238E27FC236}">
                <a16:creationId xmlns:a16="http://schemas.microsoft.com/office/drawing/2014/main" id="{8F5E4857-5749-2CE7-6F20-ED9BDA2A3923}"/>
              </a:ext>
            </a:extLst>
          </p:cNvPr>
          <p:cNvSpPr>
            <a:spLocks noGrp="1"/>
          </p:cNvSpPr>
          <p:nvPr userDrawn="1">
            <p:ph type="title" hasCustomPrompt="1"/>
          </p:nvPr>
        </p:nvSpPr>
        <p:spPr>
          <a:xfrm>
            <a:off x="277813" y="-655216"/>
            <a:ext cx="5486400" cy="498598"/>
          </a:xfrm>
        </p:spPr>
        <p:txBody>
          <a:bodyPr/>
          <a:lstStyle>
            <a:lvl1pPr>
              <a:defRPr/>
            </a:lvl1pPr>
          </a:lstStyle>
          <a:p>
            <a:r>
              <a:rPr lang="en-US" dirty="0"/>
              <a:t>Add “About Seramount” (this is a hidden title for accessibility)</a:t>
            </a:r>
          </a:p>
        </p:txBody>
      </p:sp>
      <p:pic>
        <p:nvPicPr>
          <p:cNvPr id="21" name="Graphic 20" descr="Seramount logo">
            <a:extLst>
              <a:ext uri="{FF2B5EF4-FFF2-40B4-BE49-F238E27FC236}">
                <a16:creationId xmlns:a16="http://schemas.microsoft.com/office/drawing/2014/main" id="{BD5A69E5-81FA-957E-78C1-0E78601D564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85421" y="283210"/>
            <a:ext cx="1920240" cy="322279"/>
          </a:xfrm>
          <a:prstGeom prst="rect">
            <a:avLst/>
          </a:prstGeom>
        </p:spPr>
      </p:pic>
      <p:sp>
        <p:nvSpPr>
          <p:cNvPr id="20" name="We help">
            <a:extLst>
              <a:ext uri="{FF2B5EF4-FFF2-40B4-BE49-F238E27FC236}">
                <a16:creationId xmlns:a16="http://schemas.microsoft.com/office/drawing/2014/main" id="{95A47E04-6FC5-9D62-8C32-30F285136393}"/>
              </a:ext>
            </a:extLst>
          </p:cNvPr>
          <p:cNvSpPr txBox="1"/>
          <p:nvPr userDrawn="1"/>
        </p:nvSpPr>
        <p:spPr bwMode="gray">
          <a:xfrm>
            <a:off x="2941281" y="275072"/>
            <a:ext cx="3177792" cy="338554"/>
          </a:xfrm>
          <a:prstGeom prst="rect">
            <a:avLst/>
          </a:prstGeom>
          <a:noFill/>
        </p:spPr>
        <p:txBody>
          <a:bodyPr wrap="square" lIns="0" tIns="0" rIns="0" bIns="0" rtlCol="0">
            <a:spAutoFit/>
          </a:bodyPr>
          <a:lstStyle/>
          <a:p>
            <a:pPr algn="r">
              <a:spcBef>
                <a:spcPts val="441"/>
              </a:spcBef>
            </a:pPr>
            <a:r>
              <a:rPr lang="en-US" sz="1100" dirty="0">
                <a:solidFill>
                  <a:schemeClr val="bg1"/>
                </a:solidFill>
                <a:latin typeface="+mj-lt"/>
              </a:rPr>
              <a:t>We empower the world’s most inclusive </a:t>
            </a:r>
            <a:br>
              <a:rPr lang="en-US" sz="1100" dirty="0">
                <a:solidFill>
                  <a:schemeClr val="bg1"/>
                </a:solidFill>
                <a:latin typeface="+mj-lt"/>
              </a:rPr>
            </a:br>
            <a:r>
              <a:rPr lang="en-US" sz="1100" dirty="0">
                <a:solidFill>
                  <a:schemeClr val="bg1"/>
                </a:solidFill>
                <a:latin typeface="+mj-lt"/>
              </a:rPr>
              <a:t>and high-performing workplaces.</a:t>
            </a:r>
          </a:p>
        </p:txBody>
      </p:sp>
      <p:sp>
        <p:nvSpPr>
          <p:cNvPr id="7" name="Rectangle 6">
            <a:extLst>
              <a:ext uri="{FF2B5EF4-FFF2-40B4-BE49-F238E27FC236}">
                <a16:creationId xmlns:a16="http://schemas.microsoft.com/office/drawing/2014/main" id="{C12378E2-8716-14E0-AFCF-68A0384BE006}"/>
              </a:ext>
            </a:extLst>
          </p:cNvPr>
          <p:cNvSpPr/>
          <p:nvPr userDrawn="1"/>
        </p:nvSpPr>
        <p:spPr bwMode="gray">
          <a:xfrm>
            <a:off x="639812" y="1816907"/>
            <a:ext cx="5121177" cy="153888"/>
          </a:xfrm>
          <a:prstGeom prst="rect">
            <a:avLst/>
          </a:prstGeom>
          <a:noFill/>
        </p:spPr>
        <p:txBody>
          <a:bodyPr wrap="square" lIns="0" tIns="0" rIns="0" bIns="0" anchor="ctr">
            <a:spAutoFit/>
          </a:bodyPr>
          <a:lstStyle/>
          <a:p>
            <a:pPr marL="1401" algn="ctr" defTabSz="806867">
              <a:defRPr/>
            </a:pPr>
            <a:r>
              <a:rPr lang="en-US" sz="1000" b="1" i="0" u="none" strike="noStrike" dirty="0">
                <a:solidFill>
                  <a:srgbClr val="212121"/>
                </a:solidFill>
                <a:effectLst/>
              </a:rPr>
              <a:t>Insight-Powered Solutions Trusted by Talent and HR Leaders</a:t>
            </a:r>
            <a:endParaRPr lang="en-US" sz="1000" b="1" dirty="0">
              <a:solidFill>
                <a:schemeClr val="accent5"/>
              </a:solidFill>
            </a:endParaRPr>
          </a:p>
        </p:txBody>
      </p:sp>
      <p:sp>
        <p:nvSpPr>
          <p:cNvPr id="13" name="TextBox 12">
            <a:extLst>
              <a:ext uri="{FF2B5EF4-FFF2-40B4-BE49-F238E27FC236}">
                <a16:creationId xmlns:a16="http://schemas.microsoft.com/office/drawing/2014/main" id="{311A564F-5B10-B8FF-E85C-199A0E58DC34}"/>
              </a:ext>
            </a:extLst>
          </p:cNvPr>
          <p:cNvSpPr txBox="1"/>
          <p:nvPr userDrawn="1"/>
        </p:nvSpPr>
        <p:spPr bwMode="gray">
          <a:xfrm flipH="1">
            <a:off x="121560" y="2125724"/>
            <a:ext cx="1474897" cy="869469"/>
          </a:xfrm>
          <a:prstGeom prst="rect">
            <a:avLst/>
          </a:prstGeom>
          <a:noFill/>
          <a:ln>
            <a:noFill/>
          </a:ln>
          <a:effectLst/>
        </p:spPr>
        <p:txBody>
          <a:bodyPr wrap="square" lIns="0" tIns="0" rIns="0" bIns="0" rtlCol="0" anchor="t" anchorCtr="0">
            <a:spAutoFit/>
          </a:bodyPr>
          <a:lstStyle/>
          <a:p>
            <a:pPr marL="1401" algn="ctr">
              <a:spcBef>
                <a:spcPts val="265"/>
              </a:spcBef>
            </a:pPr>
            <a:r>
              <a:rPr lang="en-US" sz="700" dirty="0"/>
              <a:t>TALENT </a:t>
            </a:r>
            <a:br>
              <a:rPr lang="en-US" sz="700" dirty="0"/>
            </a:br>
            <a:r>
              <a:rPr lang="en-US" sz="700" dirty="0"/>
              <a:t>SOURCING</a:t>
            </a:r>
          </a:p>
          <a:p>
            <a:pPr marL="1401" algn="ctr">
              <a:spcBef>
                <a:spcPts val="265"/>
              </a:spcBef>
            </a:pPr>
            <a:r>
              <a:rPr lang="en-US" sz="1000" b="1" dirty="0"/>
              <a:t>Identify, Engage </a:t>
            </a:r>
            <a:br>
              <a:rPr lang="en-US" sz="1000" b="1" dirty="0"/>
            </a:br>
            <a:r>
              <a:rPr lang="en-US" sz="1000" b="1" dirty="0"/>
              <a:t>and Hire Top </a:t>
            </a:r>
            <a:br>
              <a:rPr lang="en-US" sz="1000" b="1" dirty="0"/>
            </a:br>
            <a:r>
              <a:rPr lang="en-US" sz="1000" b="1" dirty="0"/>
              <a:t>Early Career </a:t>
            </a:r>
            <a:br>
              <a:rPr lang="en-US" sz="1000" b="1" dirty="0"/>
            </a:br>
            <a:r>
              <a:rPr lang="en-US" sz="1000" b="1" dirty="0"/>
              <a:t>Talent</a:t>
            </a:r>
          </a:p>
        </p:txBody>
      </p:sp>
      <p:sp>
        <p:nvSpPr>
          <p:cNvPr id="12" name="TextBox 11">
            <a:extLst>
              <a:ext uri="{FF2B5EF4-FFF2-40B4-BE49-F238E27FC236}">
                <a16:creationId xmlns:a16="http://schemas.microsoft.com/office/drawing/2014/main" id="{56D6C879-742C-A4C6-0A5E-BB44A9EAC219}"/>
              </a:ext>
            </a:extLst>
          </p:cNvPr>
          <p:cNvSpPr txBox="1"/>
          <p:nvPr userDrawn="1"/>
        </p:nvSpPr>
        <p:spPr bwMode="gray">
          <a:xfrm flipH="1">
            <a:off x="199895" y="3136223"/>
            <a:ext cx="1318227" cy="738664"/>
          </a:xfrm>
          <a:prstGeom prst="rect">
            <a:avLst/>
          </a:prstGeom>
          <a:noFill/>
        </p:spPr>
        <p:txBody>
          <a:bodyPr wrap="square" lIns="0" tIns="0" rIns="0" bIns="0" rtlCol="0">
            <a:spAutoFit/>
          </a:bodyPr>
          <a:lstStyle/>
          <a:p>
            <a:pPr algn="ctr" defTabSz="806867">
              <a:spcBef>
                <a:spcPts val="441"/>
              </a:spcBef>
              <a:defRPr/>
            </a:pPr>
            <a:r>
              <a:rPr lang="en-US" sz="800" b="0" i="0" u="none" strike="noStrike" dirty="0">
                <a:effectLst/>
              </a:rPr>
              <a:t>Branding and recruiting </a:t>
            </a:r>
            <a:br>
              <a:rPr lang="en-US" sz="800" b="0" i="0" u="none" strike="noStrike" dirty="0">
                <a:effectLst/>
              </a:rPr>
            </a:br>
            <a:r>
              <a:rPr lang="en-US" sz="800" b="0" i="0" u="none" strike="noStrike" dirty="0">
                <a:effectLst/>
              </a:rPr>
              <a:t>platform that surfaces </a:t>
            </a:r>
            <a:br>
              <a:rPr lang="en-US" sz="800" b="0" i="0" u="none" strike="noStrike" dirty="0">
                <a:effectLst/>
              </a:rPr>
            </a:br>
            <a:r>
              <a:rPr lang="en-US" sz="800" b="0" i="0" u="none" strike="noStrike" dirty="0">
                <a:effectLst/>
              </a:rPr>
              <a:t>engaged, prepared </a:t>
            </a:r>
            <a:br>
              <a:rPr lang="en-US" sz="800" b="0" i="0" u="none" strike="noStrike" dirty="0">
                <a:effectLst/>
              </a:rPr>
            </a:br>
            <a:r>
              <a:rPr lang="en-US" sz="800" b="0" i="0" u="none" strike="noStrike" dirty="0">
                <a:effectLst/>
              </a:rPr>
              <a:t>candidates more efficiently, effectively and at scale</a:t>
            </a:r>
            <a:endParaRPr lang="en-US" sz="800" dirty="0"/>
          </a:p>
        </p:txBody>
      </p:sp>
      <p:sp>
        <p:nvSpPr>
          <p:cNvPr id="14" name="TextBox 13">
            <a:extLst>
              <a:ext uri="{FF2B5EF4-FFF2-40B4-BE49-F238E27FC236}">
                <a16:creationId xmlns:a16="http://schemas.microsoft.com/office/drawing/2014/main" id="{89D743F9-CEA5-CDD4-253E-C5DA7FBF98DC}"/>
              </a:ext>
            </a:extLst>
          </p:cNvPr>
          <p:cNvSpPr txBox="1"/>
          <p:nvPr userDrawn="1"/>
        </p:nvSpPr>
        <p:spPr bwMode="gray">
          <a:xfrm flipH="1">
            <a:off x="1646513" y="2125724"/>
            <a:ext cx="1583773" cy="869469"/>
          </a:xfrm>
          <a:prstGeom prst="rect">
            <a:avLst/>
          </a:prstGeom>
          <a:noFill/>
          <a:ln>
            <a:noFill/>
          </a:ln>
          <a:effectLst/>
        </p:spPr>
        <p:txBody>
          <a:bodyPr wrap="square" lIns="0" tIns="0" rIns="0" bIns="0" rtlCol="0" anchor="t" anchorCtr="0">
            <a:spAutoFit/>
          </a:bodyPr>
          <a:lstStyle/>
          <a:p>
            <a:pPr marL="1588" algn="ctr">
              <a:spcBef>
                <a:spcPts val="300"/>
              </a:spcBef>
            </a:pPr>
            <a:r>
              <a:rPr lang="en-US" sz="700" dirty="0"/>
              <a:t>ASSESSMENT </a:t>
            </a:r>
            <a:br>
              <a:rPr lang="en-US" sz="700" dirty="0"/>
            </a:br>
            <a:r>
              <a:rPr lang="en-US" sz="700" dirty="0"/>
              <a:t>AND STRATEGY</a:t>
            </a:r>
            <a:endParaRPr lang="en-US" sz="700" b="1" dirty="0"/>
          </a:p>
          <a:p>
            <a:pPr marL="1401" algn="ctr">
              <a:spcBef>
                <a:spcPts val="265"/>
              </a:spcBef>
            </a:pPr>
            <a:r>
              <a:rPr lang="en-US" sz="1000" b="1" dirty="0"/>
              <a:t>Uncover the Real Levers to Unlock Enduring Employee Engagement</a:t>
            </a:r>
            <a:endParaRPr lang="en-US" sz="1000" dirty="0"/>
          </a:p>
        </p:txBody>
      </p:sp>
      <p:sp>
        <p:nvSpPr>
          <p:cNvPr id="15" name="TextBox 14">
            <a:extLst>
              <a:ext uri="{FF2B5EF4-FFF2-40B4-BE49-F238E27FC236}">
                <a16:creationId xmlns:a16="http://schemas.microsoft.com/office/drawing/2014/main" id="{AFA84138-C2FB-DC57-4257-7914D1AF84C9}"/>
              </a:ext>
            </a:extLst>
          </p:cNvPr>
          <p:cNvSpPr txBox="1"/>
          <p:nvPr userDrawn="1"/>
        </p:nvSpPr>
        <p:spPr bwMode="gray">
          <a:xfrm flipH="1">
            <a:off x="1725104" y="3136223"/>
            <a:ext cx="1426591" cy="738664"/>
          </a:xfrm>
          <a:prstGeom prst="rect">
            <a:avLst/>
          </a:prstGeom>
          <a:noFill/>
        </p:spPr>
        <p:txBody>
          <a:bodyPr wrap="square" lIns="0" tIns="0" rIns="0" bIns="0" rtlCol="0">
            <a:spAutoFit/>
          </a:bodyPr>
          <a:lstStyle/>
          <a:p>
            <a:pPr algn="ctr" defTabSz="806867">
              <a:spcBef>
                <a:spcPts val="441"/>
              </a:spcBef>
              <a:defRPr/>
            </a:pPr>
            <a:r>
              <a:rPr lang="en-US" sz="800" dirty="0"/>
              <a:t>Actionable intelligence into the employee experience powered by innovative technology and over </a:t>
            </a:r>
            <a:br>
              <a:rPr lang="en-US" sz="800" dirty="0"/>
            </a:br>
            <a:r>
              <a:rPr lang="en-US" sz="800" dirty="0"/>
              <a:t>40 years of workforce data and insights </a:t>
            </a:r>
          </a:p>
        </p:txBody>
      </p:sp>
      <p:sp>
        <p:nvSpPr>
          <p:cNvPr id="16" name="TextBox 15">
            <a:extLst>
              <a:ext uri="{FF2B5EF4-FFF2-40B4-BE49-F238E27FC236}">
                <a16:creationId xmlns:a16="http://schemas.microsoft.com/office/drawing/2014/main" id="{8E67A8B3-6BA6-5B51-C406-4265DEAE12AF}"/>
              </a:ext>
            </a:extLst>
          </p:cNvPr>
          <p:cNvSpPr txBox="1"/>
          <p:nvPr userDrawn="1"/>
        </p:nvSpPr>
        <p:spPr bwMode="gray">
          <a:xfrm flipH="1">
            <a:off x="3143768" y="2119311"/>
            <a:ext cx="1784321" cy="882293"/>
          </a:xfrm>
          <a:prstGeom prst="rect">
            <a:avLst/>
          </a:prstGeom>
          <a:noFill/>
        </p:spPr>
        <p:txBody>
          <a:bodyPr wrap="square" lIns="0" tIns="0" rIns="0" bIns="0" rtlCol="0">
            <a:spAutoFit/>
          </a:bodyPr>
          <a:lstStyle/>
          <a:p>
            <a:pPr algn="ctr">
              <a:spcBef>
                <a:spcPts val="300"/>
              </a:spcBef>
            </a:pPr>
            <a:r>
              <a:rPr lang="en-US" sz="700" dirty="0"/>
              <a:t>RESEARCH AND </a:t>
            </a:r>
            <a:br>
              <a:rPr lang="en-US" sz="700" dirty="0"/>
            </a:br>
            <a:r>
              <a:rPr lang="en-US" sz="700" dirty="0"/>
              <a:t>ADVISORY SERVICES</a:t>
            </a:r>
          </a:p>
          <a:p>
            <a:pPr algn="ctr">
              <a:spcBef>
                <a:spcPts val="441"/>
              </a:spcBef>
            </a:pPr>
            <a:r>
              <a:rPr lang="en-US" sz="1000" b="1" dirty="0"/>
              <a:t>Set Strong DEI Foundations and </a:t>
            </a:r>
            <a:br>
              <a:rPr lang="en-US" sz="1000" b="1" dirty="0"/>
            </a:br>
            <a:r>
              <a:rPr lang="en-US" sz="1000" b="1" dirty="0"/>
              <a:t>Build Adaptable Roadmaps</a:t>
            </a:r>
          </a:p>
        </p:txBody>
      </p:sp>
      <p:sp>
        <p:nvSpPr>
          <p:cNvPr id="17" name="TextBox 16">
            <a:extLst>
              <a:ext uri="{FF2B5EF4-FFF2-40B4-BE49-F238E27FC236}">
                <a16:creationId xmlns:a16="http://schemas.microsoft.com/office/drawing/2014/main" id="{8235D256-7B29-5B87-4CFE-C1340DD43CA7}"/>
              </a:ext>
            </a:extLst>
          </p:cNvPr>
          <p:cNvSpPr txBox="1"/>
          <p:nvPr userDrawn="1"/>
        </p:nvSpPr>
        <p:spPr bwMode="gray">
          <a:xfrm flipH="1">
            <a:off x="3353721" y="3136223"/>
            <a:ext cx="1364414" cy="738664"/>
          </a:xfrm>
          <a:prstGeom prst="rect">
            <a:avLst/>
          </a:prstGeom>
          <a:noFill/>
          <a:ln>
            <a:noFill/>
          </a:ln>
          <a:effectLst/>
        </p:spPr>
        <p:txBody>
          <a:bodyPr wrap="square" lIns="0" tIns="0" rIns="0" bIns="0" rtlCol="0" anchor="t" anchorCtr="0">
            <a:spAutoFit/>
          </a:bodyPr>
          <a:lstStyle/>
          <a:p>
            <a:pPr marL="1401" algn="ctr">
              <a:spcBef>
                <a:spcPts val="265"/>
              </a:spcBef>
            </a:pPr>
            <a:r>
              <a:rPr lang="en-US" sz="800" dirty="0"/>
              <a:t>Expert guidance rooted in research and experience to support and advance your strategic talent and </a:t>
            </a:r>
            <a:br>
              <a:rPr lang="en-US" sz="800" dirty="0"/>
            </a:br>
            <a:r>
              <a:rPr lang="en-US" sz="800" dirty="0"/>
              <a:t>DEI priorities in every environment</a:t>
            </a:r>
          </a:p>
        </p:txBody>
      </p:sp>
      <p:sp>
        <p:nvSpPr>
          <p:cNvPr id="18" name="TextBox 17">
            <a:extLst>
              <a:ext uri="{FF2B5EF4-FFF2-40B4-BE49-F238E27FC236}">
                <a16:creationId xmlns:a16="http://schemas.microsoft.com/office/drawing/2014/main" id="{1217415C-77C9-B018-58F7-879E03307A02}"/>
              </a:ext>
              <a:ext uri="{C183D7F6-B498-43B3-948B-1728B52AA6E4}">
                <adec:decorative xmlns:adec="http://schemas.microsoft.com/office/drawing/2017/decorative" val="0"/>
              </a:ext>
            </a:extLst>
          </p:cNvPr>
          <p:cNvSpPr txBox="1"/>
          <p:nvPr userDrawn="1"/>
        </p:nvSpPr>
        <p:spPr bwMode="gray">
          <a:xfrm flipH="1">
            <a:off x="4792800" y="2125724"/>
            <a:ext cx="1506349" cy="869469"/>
          </a:xfrm>
          <a:prstGeom prst="rect">
            <a:avLst/>
          </a:prstGeom>
          <a:noFill/>
          <a:ln>
            <a:noFill/>
          </a:ln>
          <a:effectLst/>
        </p:spPr>
        <p:txBody>
          <a:bodyPr wrap="square" lIns="0" tIns="0" rIns="0" bIns="0" rtlCol="0" anchor="t" anchorCtr="0">
            <a:spAutoFit/>
          </a:bodyPr>
          <a:lstStyle/>
          <a:p>
            <a:pPr marL="1588" algn="ctr">
              <a:spcBef>
                <a:spcPts val="300"/>
              </a:spcBef>
            </a:pPr>
            <a:r>
              <a:rPr lang="en-US" sz="700" dirty="0"/>
              <a:t>LEARNING AND </a:t>
            </a:r>
            <a:br>
              <a:rPr lang="en-US" sz="700" dirty="0"/>
            </a:br>
            <a:r>
              <a:rPr lang="en-US" sz="700" dirty="0"/>
              <a:t>DEVELOPMENT</a:t>
            </a:r>
            <a:endParaRPr lang="en-US" sz="700" b="1" dirty="0"/>
          </a:p>
          <a:p>
            <a:pPr marL="1401" algn="ctr">
              <a:spcBef>
                <a:spcPts val="265"/>
              </a:spcBef>
            </a:pPr>
            <a:r>
              <a:rPr lang="en-US" sz="1000" b="1" dirty="0"/>
              <a:t>Create a </a:t>
            </a:r>
            <a:br>
              <a:rPr lang="en-US" sz="1000" b="1" dirty="0"/>
            </a:br>
            <a:r>
              <a:rPr lang="en-US" sz="1000" b="1" dirty="0"/>
              <a:t>More Resilient, Connected </a:t>
            </a:r>
            <a:br>
              <a:rPr lang="en-US" sz="1000" b="1" dirty="0"/>
            </a:br>
            <a:r>
              <a:rPr lang="en-US" sz="1000" b="1" dirty="0"/>
              <a:t>Workforce </a:t>
            </a:r>
          </a:p>
        </p:txBody>
      </p:sp>
      <p:sp>
        <p:nvSpPr>
          <p:cNvPr id="19" name="TextBox 18">
            <a:extLst>
              <a:ext uri="{FF2B5EF4-FFF2-40B4-BE49-F238E27FC236}">
                <a16:creationId xmlns:a16="http://schemas.microsoft.com/office/drawing/2014/main" id="{F0625832-BC30-EF4F-921A-0C26EE64E5C8}"/>
              </a:ext>
            </a:extLst>
          </p:cNvPr>
          <p:cNvSpPr txBox="1"/>
          <p:nvPr userDrawn="1"/>
        </p:nvSpPr>
        <p:spPr bwMode="gray">
          <a:xfrm flipH="1">
            <a:off x="4944908" y="3136223"/>
            <a:ext cx="1202133" cy="615553"/>
          </a:xfrm>
          <a:prstGeom prst="rect">
            <a:avLst/>
          </a:prstGeom>
          <a:noFill/>
        </p:spPr>
        <p:txBody>
          <a:bodyPr wrap="square" lIns="0" tIns="0" rIns="0" bIns="0" rtlCol="0">
            <a:spAutoFit/>
          </a:bodyPr>
          <a:lstStyle/>
          <a:p>
            <a:pPr algn="ctr" defTabSz="806867">
              <a:spcBef>
                <a:spcPts val="441"/>
              </a:spcBef>
              <a:defRPr/>
            </a:pPr>
            <a:r>
              <a:rPr lang="en-US" sz="800" dirty="0"/>
              <a:t>Impactful content designed and delivered to inflect productivity and positive behavior change at every level</a:t>
            </a:r>
          </a:p>
        </p:txBody>
      </p:sp>
      <p:sp>
        <p:nvSpPr>
          <p:cNvPr id="31" name="TextBox 30">
            <a:extLst>
              <a:ext uri="{FF2B5EF4-FFF2-40B4-BE49-F238E27FC236}">
                <a16:creationId xmlns:a16="http://schemas.microsoft.com/office/drawing/2014/main" id="{479D109B-DB28-E1D5-5050-96825C3BDE3A}"/>
              </a:ext>
            </a:extLst>
          </p:cNvPr>
          <p:cNvSpPr txBox="1"/>
          <p:nvPr/>
        </p:nvSpPr>
        <p:spPr bwMode="gray">
          <a:xfrm>
            <a:off x="279087" y="4206275"/>
            <a:ext cx="3060924" cy="307777"/>
          </a:xfrm>
          <a:prstGeom prst="rect">
            <a:avLst/>
          </a:prstGeom>
          <a:noFill/>
        </p:spPr>
        <p:txBody>
          <a:bodyPr wrap="square" lIns="0" tIns="0" rIns="0" bIns="0" rtlCol="0">
            <a:spAutoFit/>
          </a:bodyPr>
          <a:lstStyle/>
          <a:p>
            <a:pPr algn="ctr"/>
            <a:r>
              <a:rPr lang="en-US" sz="1000" dirty="0">
                <a:solidFill>
                  <a:schemeClr val="bg1"/>
                </a:solidFill>
                <a:latin typeface="+mj-lt"/>
              </a:rPr>
              <a:t>We partner with </a:t>
            </a:r>
            <a:r>
              <a:rPr lang="en-US" sz="1000" b="1" dirty="0">
                <a:solidFill>
                  <a:schemeClr val="accent6"/>
                </a:solidFill>
                <a:latin typeface="+mj-lt"/>
              </a:rPr>
              <a:t>500+</a:t>
            </a:r>
            <a:r>
              <a:rPr lang="en-US" sz="1000" b="1" dirty="0">
                <a:solidFill>
                  <a:schemeClr val="bg1"/>
                </a:solidFill>
                <a:latin typeface="+mj-lt"/>
              </a:rPr>
              <a:t> </a:t>
            </a:r>
            <a:r>
              <a:rPr lang="en-US" sz="1000" dirty="0">
                <a:solidFill>
                  <a:schemeClr val="bg1"/>
                </a:solidFill>
                <a:latin typeface="+mj-lt"/>
              </a:rPr>
              <a:t>corporations, </a:t>
            </a:r>
            <a:br>
              <a:rPr lang="en-US" sz="1000" dirty="0">
                <a:solidFill>
                  <a:schemeClr val="bg1"/>
                </a:solidFill>
                <a:latin typeface="+mj-lt"/>
              </a:rPr>
            </a:br>
            <a:r>
              <a:rPr lang="en-US" sz="1000" dirty="0">
                <a:solidFill>
                  <a:schemeClr val="bg1"/>
                </a:solidFill>
                <a:latin typeface="+mj-lt"/>
              </a:rPr>
              <a:t>government entities, and nonprofits </a:t>
            </a:r>
            <a:r>
              <a:rPr lang="en-US" sz="1000" b="1" dirty="0">
                <a:solidFill>
                  <a:schemeClr val="accent6"/>
                </a:solidFill>
                <a:latin typeface="+mj-lt"/>
              </a:rPr>
              <a:t>globally</a:t>
            </a:r>
            <a:r>
              <a:rPr lang="en-US" sz="1000" dirty="0">
                <a:solidFill>
                  <a:schemeClr val="accent6"/>
                </a:solidFill>
                <a:latin typeface="+mj-lt"/>
              </a:rPr>
              <a:t>.</a:t>
            </a:r>
          </a:p>
        </p:txBody>
      </p:sp>
      <p:sp>
        <p:nvSpPr>
          <p:cNvPr id="29" name="TextBox 28">
            <a:extLst>
              <a:ext uri="{FF2B5EF4-FFF2-40B4-BE49-F238E27FC236}">
                <a16:creationId xmlns:a16="http://schemas.microsoft.com/office/drawing/2014/main" id="{63AB8F2A-2D02-9E1D-A3CF-F0BB1F56D6CE}"/>
              </a:ext>
            </a:extLst>
          </p:cNvPr>
          <p:cNvSpPr txBox="1"/>
          <p:nvPr/>
        </p:nvSpPr>
        <p:spPr bwMode="gray">
          <a:xfrm>
            <a:off x="3528020" y="4206274"/>
            <a:ext cx="2593694" cy="307777"/>
          </a:xfrm>
          <a:prstGeom prst="rect">
            <a:avLst/>
          </a:prstGeom>
          <a:noFill/>
        </p:spPr>
        <p:txBody>
          <a:bodyPr wrap="square" lIns="0" tIns="0" rIns="0" bIns="0" rtlCol="0">
            <a:spAutoFit/>
          </a:bodyPr>
          <a:lstStyle/>
          <a:p>
            <a:pPr algn="ctr"/>
            <a:r>
              <a:rPr lang="en-US" sz="1000" dirty="0">
                <a:solidFill>
                  <a:schemeClr val="bg1"/>
                </a:solidFill>
                <a:latin typeface="+mj-lt"/>
              </a:rPr>
              <a:t>Including </a:t>
            </a:r>
            <a:r>
              <a:rPr lang="en-US" sz="1000" b="1" dirty="0">
                <a:solidFill>
                  <a:schemeClr val="accent6"/>
                </a:solidFill>
                <a:latin typeface="+mj-lt"/>
              </a:rPr>
              <a:t>~50% </a:t>
            </a:r>
            <a:r>
              <a:rPr lang="en-US" sz="1000" dirty="0">
                <a:solidFill>
                  <a:schemeClr val="bg1"/>
                </a:solidFill>
                <a:latin typeface="+mj-lt"/>
              </a:rPr>
              <a:t>of the Fortune 100 </a:t>
            </a:r>
            <a:br>
              <a:rPr lang="en-US" sz="1000" b="1" dirty="0">
                <a:solidFill>
                  <a:schemeClr val="bg1"/>
                </a:solidFill>
                <a:latin typeface="+mj-lt"/>
              </a:rPr>
            </a:br>
            <a:r>
              <a:rPr lang="en-US" sz="1000" dirty="0">
                <a:solidFill>
                  <a:schemeClr val="bg1"/>
                </a:solidFill>
                <a:latin typeface="+mj-lt"/>
              </a:rPr>
              <a:t>and </a:t>
            </a:r>
            <a:r>
              <a:rPr lang="en-US" sz="1000" b="1" dirty="0">
                <a:solidFill>
                  <a:schemeClr val="accent6"/>
                </a:solidFill>
                <a:latin typeface="+mj-lt"/>
              </a:rPr>
              <a:t>~25% </a:t>
            </a:r>
            <a:r>
              <a:rPr lang="en-US" sz="1000" dirty="0">
                <a:solidFill>
                  <a:schemeClr val="bg1"/>
                </a:solidFill>
                <a:latin typeface="+mj-lt"/>
              </a:rPr>
              <a:t>of the Fortune 500.</a:t>
            </a:r>
          </a:p>
        </p:txBody>
      </p:sp>
      <p:sp>
        <p:nvSpPr>
          <p:cNvPr id="25" name="Holder 5" descr="Learn more at eab.com.">
            <a:extLst>
              <a:ext uri="{FF2B5EF4-FFF2-40B4-BE49-F238E27FC236}">
                <a16:creationId xmlns:a16="http://schemas.microsoft.com/office/drawing/2014/main" id="{E8758F1A-3DD3-CF57-2E41-A6BAD97C5F3B}"/>
              </a:ext>
              <a:ext uri="{C183D7F6-B498-43B3-948B-1728B52AA6E4}">
                <adec:decorative xmlns:adec="http://schemas.microsoft.com/office/drawing/2017/decorative" val="0"/>
              </a:ext>
            </a:extLst>
          </p:cNvPr>
          <p:cNvSpPr txBox="1">
            <a:spLocks/>
          </p:cNvSpPr>
          <p:nvPr userDrawn="1"/>
        </p:nvSpPr>
        <p:spPr>
          <a:xfrm>
            <a:off x="5110139" y="4553262"/>
            <a:ext cx="1106932" cy="161583"/>
          </a:xfrm>
          <a:prstGeom prst="rect">
            <a:avLst/>
          </a:prstGeom>
        </p:spPr>
        <p:txBody>
          <a:bodyPr wrap="square" lIns="0" tIns="0" rIns="0" bIns="0">
            <a:spAutoFit/>
          </a:bodyPr>
          <a:lstStyle>
            <a:defPPr>
              <a:defRPr lang="en-US"/>
            </a:defPPr>
            <a:lvl1pPr marL="0" algn="l" defTabSz="914400" rtl="0" eaLnBrk="1" latinLnBrk="0" hangingPunct="1">
              <a:defRPr sz="1200" b="1" i="0" kern="1200">
                <a:solidFill>
                  <a:srgbClr val="323F49"/>
                </a:solidFill>
                <a:latin typeface="MuseoSlab-700"/>
                <a:ea typeface="+mn-ea"/>
                <a:cs typeface="MuseoSlab-7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r">
              <a:lnSpc>
                <a:spcPts val="1435"/>
              </a:lnSpc>
            </a:pPr>
            <a:r>
              <a:rPr lang="en-US" sz="900" spc="-20" dirty="0">
                <a:solidFill>
                  <a:schemeClr val="bg1">
                    <a:lumMod val="95000"/>
                  </a:schemeClr>
                </a:solidFill>
                <a:latin typeface="+mj-lt"/>
              </a:rPr>
              <a:t>seramount.com</a:t>
            </a:r>
          </a:p>
        </p:txBody>
      </p:sp>
    </p:spTree>
    <p:custDataLst>
      <p:tags r:id="rId1"/>
    </p:custDataLst>
    <p:extLst>
      <p:ext uri="{BB962C8B-B14F-4D97-AF65-F5344CB8AC3E}">
        <p14:creationId xmlns:p14="http://schemas.microsoft.com/office/powerpoint/2010/main" val="260355018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A027-A292-31E8-613B-2F7E978CB34B}"/>
              </a:ext>
            </a:extLst>
          </p:cNvPr>
          <p:cNvSpPr>
            <a:spLocks noGrp="1"/>
          </p:cNvSpPr>
          <p:nvPr>
            <p:ph type="title" hasCustomPrompt="1"/>
          </p:nvPr>
        </p:nvSpPr>
        <p:spPr>
          <a:xfrm>
            <a:off x="3918904" y="0"/>
            <a:ext cx="1939942" cy="335667"/>
          </a:xfrm>
          <a:prstGeom prst="round2SameRect">
            <a:avLst>
              <a:gd name="adj1" fmla="val 0"/>
              <a:gd name="adj2" fmla="val 15021"/>
            </a:avLst>
          </a:prstGeom>
          <a:solidFill>
            <a:schemeClr val="tx2"/>
          </a:solidFill>
          <a:ln>
            <a:noFill/>
          </a:ln>
        </p:spPr>
        <p:txBody>
          <a:bodyPr wrap="none" lIns="45720" tIns="137160" rIns="45720" bIns="45720" anchor="b" anchorCtr="0"/>
          <a:lstStyle>
            <a:lvl1pPr algn="r">
              <a:defRPr sz="1000" b="1" cap="all" baseline="0">
                <a:solidFill>
                  <a:schemeClr val="accent5"/>
                </a:solidFill>
                <a:latin typeface="+mn-lt"/>
              </a:defRPr>
            </a:lvl1pPr>
          </a:lstStyle>
          <a:p>
            <a:r>
              <a:rPr lang="en-US" dirty="0"/>
              <a:t> Add “Roadmap” Here</a:t>
            </a:r>
          </a:p>
        </p:txBody>
      </p:sp>
      <p:sp>
        <p:nvSpPr>
          <p:cNvPr id="3" name="#1 number">
            <a:extLst>
              <a:ext uri="{FF2B5EF4-FFF2-40B4-BE49-F238E27FC236}">
                <a16:creationId xmlns:a16="http://schemas.microsoft.com/office/drawing/2014/main" id="{74C74578-9D33-9A17-6585-344FCFD8D7C1}"/>
              </a:ext>
            </a:extLst>
          </p:cNvPr>
          <p:cNvSpPr>
            <a:spLocks noGrp="1"/>
          </p:cNvSpPr>
          <p:nvPr>
            <p:ph type="body" sz="quarter" idx="25" hasCustomPrompt="1"/>
          </p:nvPr>
        </p:nvSpPr>
        <p:spPr bwMode="gray">
          <a:xfrm>
            <a:off x="863781" y="11865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2" name="#1 title"/>
          <p:cNvSpPr>
            <a:spLocks noGrp="1"/>
          </p:cNvSpPr>
          <p:nvPr>
            <p:ph type="body" sz="quarter" idx="13" hasCustomPrompt="1"/>
          </p:nvPr>
        </p:nvSpPr>
        <p:spPr bwMode="gray">
          <a:xfrm>
            <a:off x="1363151" y="1196289"/>
            <a:ext cx="3749041"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16pt, Title Case</a:t>
            </a:r>
          </a:p>
        </p:txBody>
      </p:sp>
      <p:sp>
        <p:nvSpPr>
          <p:cNvPr id="20" name="#2 number"/>
          <p:cNvSpPr>
            <a:spLocks noGrp="1"/>
          </p:cNvSpPr>
          <p:nvPr>
            <p:ph type="body" sz="quarter" idx="17" hasCustomPrompt="1"/>
          </p:nvPr>
        </p:nvSpPr>
        <p:spPr bwMode="gray">
          <a:xfrm>
            <a:off x="863781" y="17685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8378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35064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41989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932690"/>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300194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514739"/>
            <a:ext cx="274320" cy="276999"/>
          </a:xfrm>
          <a:prstGeom prst="ellipse">
            <a:avLst/>
          </a:prstGeom>
          <a:solidFill>
            <a:schemeClr val="accent6"/>
          </a:solidFill>
        </p:spPr>
        <p:txBody>
          <a:bodyPr wrap="none" anchor="ctr" anchorCtr="1">
            <a:noAutofit/>
          </a:bodyPr>
          <a:lstStyle>
            <a:lvl1pPr marL="0" indent="0">
              <a:buNone/>
              <a:defRPr sz="1800">
                <a:solidFill>
                  <a:schemeClr val="accent5"/>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83989"/>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163895230"/>
      </p:ext>
    </p:extLst>
  </p:cSld>
  <p:clrMapOvr>
    <a:masterClrMapping/>
  </p:clrMapOvr>
  <p:extLst>
    <p:ext uri="{DCECCB84-F9BA-43D5-87BE-67443E8EF086}">
      <p15:sldGuideLst xmlns:p15="http://schemas.microsoft.com/office/powerpoint/2012/main">
        <p15:guide id="1" pos="852">
          <p15:clr>
            <a:srgbClr val="FBAE40"/>
          </p15:clr>
        </p15:guide>
        <p15:guide id="2" orient="horz" pos="1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C69FF1A-7978-46D6-9D0F-E11C845098D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0" y="0"/>
            <a:ext cx="6399784" cy="4800600"/>
          </a:xfrm>
          <a:prstGeom prst="rect">
            <a:avLst/>
          </a:prstGeom>
        </p:spPr>
      </p:pic>
      <p:sp>
        <p:nvSpPr>
          <p:cNvPr id="16" name="Section name"/>
          <p:cNvSpPr>
            <a:spLocks noGrp="1"/>
          </p:cNvSpPr>
          <p:nvPr>
            <p:ph type="body" sz="quarter" idx="21" hasCustomPrompt="1"/>
          </p:nvPr>
        </p:nvSpPr>
        <p:spPr bwMode="gray">
          <a:xfrm>
            <a:off x="3998503" y="3486806"/>
            <a:ext cx="1436586" cy="221432"/>
          </a:xfrm>
          <a:prstGeom prst="round2SameRect">
            <a:avLst>
              <a:gd name="adj1" fmla="val 0"/>
              <a:gd name="adj2" fmla="val 19914"/>
            </a:avLst>
          </a:prstGeom>
          <a:solidFill>
            <a:schemeClr val="tx2"/>
          </a:solidFill>
          <a:ln w="12700">
            <a:solidFill>
              <a:schemeClr val="tx2"/>
            </a:solidFill>
          </a:ln>
        </p:spPr>
        <p:txBody>
          <a:bodyPr wrap="none" lIns="45720" tIns="27432" rIns="45720" bIns="27432" anchor="t">
            <a:spAutoFit/>
          </a:bodyPr>
          <a:lstStyle>
            <a:lvl1pPr marL="0" indent="0" algn="r">
              <a:spcBef>
                <a:spcPts val="0"/>
              </a:spcBef>
              <a:buNone/>
              <a:defRPr sz="1000" b="0" cap="all" spc="0" baseline="0">
                <a:solidFill>
                  <a:schemeClr val="accent5"/>
                </a:solidFill>
                <a:latin typeface="+mn-lt"/>
              </a:defRPr>
            </a:lvl1pPr>
          </a:lstStyle>
          <a:p>
            <a:pPr lvl="0"/>
            <a:r>
              <a:rPr lang="en-US" dirty="0"/>
              <a:t>Insert break type</a:t>
            </a:r>
          </a:p>
        </p:txBody>
      </p: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bg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8A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pic>
        <p:nvPicPr>
          <p:cNvPr id="19" name="Picture 18">
            <a:extLst>
              <a:ext uri="{FF2B5EF4-FFF2-40B4-BE49-F238E27FC236}">
                <a16:creationId xmlns:a16="http://schemas.microsoft.com/office/drawing/2014/main" id="{973F7E3E-2DDD-46A4-840F-E2BF511C5C2B}"/>
              </a:ext>
              <a:ext uri="{C183D7F6-B498-43B3-948B-1728B52AA6E4}">
                <adec:decorative xmlns:adec="http://schemas.microsoft.com/office/drawing/2017/decorative" val="1"/>
              </a:ext>
            </a:extLst>
          </p:cNvPr>
          <p:cNvPicPr>
            <a:picLocks noChangeAspect="1"/>
          </p:cNvPicPr>
          <p:nvPr userDrawn="1"/>
        </p:nvPicPr>
        <p:blipFill>
          <a:blip r:embed="rId4"/>
          <a:srcRect/>
          <a:stretch/>
        </p:blipFill>
        <p:spPr>
          <a:xfrm>
            <a:off x="469812" y="549032"/>
            <a:ext cx="2011680" cy="341808"/>
          </a:xfrm>
          <a:prstGeom prst="rect">
            <a:avLst/>
          </a:prstGeom>
        </p:spPr>
      </p:pic>
      <p:cxnSp>
        <p:nvCxnSpPr>
          <p:cNvPr id="11" name="Line - decorative">
            <a:extLst>
              <a:ext uri="{C183D7F6-B498-43B3-948B-1728B52AA6E4}">
                <adec:decorative xmlns:adec="http://schemas.microsoft.com/office/drawing/2017/decorative" val="1"/>
              </a:ext>
            </a:extLst>
          </p:cNvPr>
          <p:cNvCxnSpPr>
            <a:cxnSpLocks/>
          </p:cNvCxnSpPr>
          <p:nvPr userDrawn="1"/>
        </p:nvCxnSpPr>
        <p:spPr bwMode="gray">
          <a:xfrm>
            <a:off x="457200" y="3486806"/>
            <a:ext cx="4977889"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61198241"/>
      </p:ext>
    </p:extLst>
  </p:cSld>
  <p:clrMapOvr>
    <a:masterClrMapping/>
  </p:clrMapOvr>
  <p:extLst>
    <p:ext uri="{DCECCB84-F9BA-43D5-87BE-67443E8EF086}">
      <p15:sldGuideLst xmlns:p15="http://schemas.microsoft.com/office/powerpoint/2012/main">
        <p15:guide id="1" pos="288">
          <p15:clr>
            <a:srgbClr val="FBAE40"/>
          </p15:clr>
        </p15:guide>
        <p15:guide id="2" orient="horz" pos="1718">
          <p15:clr>
            <a:srgbClr val="FBAE40"/>
          </p15:clr>
        </p15:guide>
        <p15:guide id="3" orient="horz" pos="1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pic>
        <p:nvPicPr>
          <p:cNvPr id="6" name="Graphic 5">
            <a:extLst>
              <a:ext uri="{FF2B5EF4-FFF2-40B4-BE49-F238E27FC236}">
                <a16:creationId xmlns:a16="http://schemas.microsoft.com/office/drawing/2014/main" id="{9EF83D3F-1E1A-4DB9-ACB4-4AAFAB2B7CCC}"/>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45062" y="26568"/>
            <a:ext cx="523330" cy="523330"/>
          </a:xfrm>
          <a:prstGeom prst="rect">
            <a:avLst/>
          </a:prstGeom>
        </p:spPr>
      </p:pic>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3" y="309824"/>
            <a:ext cx="5842795"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0"/>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no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492757963"/>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5852160" cy="256480"/>
          </a:xfrm>
          <a:prstGeom prst="rect">
            <a:avLst/>
          </a:prstGeom>
        </p:spPr>
        <p:txBody>
          <a:bodyPr wrap="square" lIns="0" tIns="0" rIns="0" bIns="0" anchor="t"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335436813"/>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50593-CAF6-4930-9A19-9BA79FB0737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4" y="309824"/>
            <a:ext cx="4663440" cy="256480"/>
          </a:xfrm>
          <a:prstGeom prst="rect">
            <a:avLst/>
          </a:prstGeom>
        </p:spPr>
        <p:txBody>
          <a:bodyPr wrap="square" lIns="0" tIns="0" rIns="0" bIns="0" anchor="t" anchorCtr="0">
            <a:spAutoFit/>
          </a:bodyPr>
          <a:lstStyle>
            <a:lvl1pPr>
              <a:lnSpc>
                <a:spcPct val="90000"/>
              </a:lnSpc>
              <a:defRPr b="0" baseline="0">
                <a:solidFill>
                  <a:schemeClr val="bg1"/>
                </a:solidFill>
              </a:defRPr>
            </a:lvl1pPr>
          </a:lstStyle>
          <a:p>
            <a:r>
              <a:rPr lang="en-US" dirty="0"/>
              <a:t>Impact Slide Title – Rockwell 18pt</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0"/>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961388130"/>
      </p:ext>
    </p:extLst>
  </p:cSld>
  <p:clrMapOvr>
    <a:masterClrMapping/>
  </p:clrMapOvr>
  <p:extLst>
    <p:ext uri="{DCECCB84-F9BA-43D5-87BE-67443E8EF086}">
      <p15:sldGuideLst xmlns:p15="http://schemas.microsoft.com/office/powerpoint/2012/main">
        <p15:guide id="1" orient="horz" pos="62">
          <p15:clr>
            <a:srgbClr val="FBAE40"/>
          </p15:clr>
        </p15:guide>
        <p15:guide id="2" orient="horz" pos="19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www.seramount.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19"/>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©2024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seramount.com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2" y="309824"/>
            <a:ext cx="5845175" cy="256480"/>
          </a:xfrm>
          <a:prstGeom prst="rect">
            <a:avLst/>
          </a:prstGeom>
        </p:spPr>
        <p:txBody>
          <a:bodyPr vert="horz" wrap="square"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18"/>
    </p:custDataLst>
    <p:extLst>
      <p:ext uri="{BB962C8B-B14F-4D97-AF65-F5344CB8AC3E}">
        <p14:creationId xmlns:p14="http://schemas.microsoft.com/office/powerpoint/2010/main" val="35301584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p15:clr>
            <a:srgbClr val="C35EA4"/>
          </p15:clr>
        </p15:guide>
        <p15:guide id="2" pos="175">
          <p15:clr>
            <a:srgbClr val="C35EA4"/>
          </p15:clr>
        </p15:guide>
        <p15:guide id="3" orient="horz" pos="2849">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6.xml"/><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ags" Target="../tags/tag22.xml"/><Relationship Id="rId6" Type="http://schemas.openxmlformats.org/officeDocument/2006/relationships/image" Target="../media/image35.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5.xml"/><Relationship Id="rId1" Type="http://schemas.openxmlformats.org/officeDocument/2006/relationships/tags" Target="../tags/tag18.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B02379-E237-4459-BB7E-DC07030D9DF2}"/>
              </a:ext>
            </a:extLst>
          </p:cNvPr>
          <p:cNvSpPr>
            <a:spLocks noGrp="1"/>
          </p:cNvSpPr>
          <p:nvPr>
            <p:ph type="title"/>
          </p:nvPr>
        </p:nvSpPr>
        <p:spPr>
          <a:xfrm>
            <a:off x="812800" y="1857128"/>
            <a:ext cx="4389120" cy="1038746"/>
          </a:xfrm>
        </p:spPr>
        <p:txBody>
          <a:bodyPr/>
          <a:lstStyle/>
          <a:p>
            <a:r>
              <a:rPr lang="en-US" dirty="0"/>
              <a:t>Navigating Workplace Dynamics: Impact of Code-Switching</a:t>
            </a:r>
          </a:p>
        </p:txBody>
      </p:sp>
      <p:sp>
        <p:nvSpPr>
          <p:cNvPr id="6" name="Text Placeholder 5">
            <a:extLst>
              <a:ext uri="{FF2B5EF4-FFF2-40B4-BE49-F238E27FC236}">
                <a16:creationId xmlns:a16="http://schemas.microsoft.com/office/drawing/2014/main" id="{BA96D693-6E3E-4649-B4EF-EF284826C15B}"/>
              </a:ext>
            </a:extLst>
          </p:cNvPr>
          <p:cNvSpPr>
            <a:spLocks noGrp="1"/>
          </p:cNvSpPr>
          <p:nvPr>
            <p:ph type="body" sz="quarter" idx="13"/>
          </p:nvPr>
        </p:nvSpPr>
        <p:spPr/>
        <p:txBody>
          <a:bodyPr/>
          <a:lstStyle/>
          <a:p>
            <a:endParaRPr lang="en-US" dirty="0"/>
          </a:p>
        </p:txBody>
      </p:sp>
      <p:sp>
        <p:nvSpPr>
          <p:cNvPr id="7" name="Text Placeholder 6">
            <a:extLst>
              <a:ext uri="{FF2B5EF4-FFF2-40B4-BE49-F238E27FC236}">
                <a16:creationId xmlns:a16="http://schemas.microsoft.com/office/drawing/2014/main" id="{9FC38ABB-CDDE-479D-8F37-BEFB68D71D4F}"/>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567899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8B4F32-E835-4232-9D98-9E32AC808C9F}"/>
              </a:ext>
            </a:extLst>
          </p:cNvPr>
          <p:cNvSpPr>
            <a:spLocks noGrp="1"/>
          </p:cNvSpPr>
          <p:nvPr>
            <p:ph type="title"/>
          </p:nvPr>
        </p:nvSpPr>
        <p:spPr>
          <a:xfrm>
            <a:off x="280194" y="67706"/>
            <a:ext cx="5212080" cy="498598"/>
          </a:xfrm>
        </p:spPr>
        <p:txBody>
          <a:bodyPr/>
          <a:lstStyle/>
          <a:p>
            <a:r>
              <a:rPr lang="en-US" dirty="0"/>
              <a:t>Emotional Tax Harms Employees and Organizations</a:t>
            </a:r>
          </a:p>
        </p:txBody>
      </p:sp>
      <p:cxnSp>
        <p:nvCxnSpPr>
          <p:cNvPr id="8" name="line 2">
            <a:extLst>
              <a:ext uri="{FF2B5EF4-FFF2-40B4-BE49-F238E27FC236}">
                <a16:creationId xmlns:a16="http://schemas.microsoft.com/office/drawing/2014/main" id="{B89A14F1-70CE-42BC-BE9F-79A01461F5FA}"/>
              </a:ext>
            </a:extLst>
          </p:cNvPr>
          <p:cNvCxnSpPr>
            <a:stCxn id="25" idx="6"/>
          </p:cNvCxnSpPr>
          <p:nvPr/>
        </p:nvCxnSpPr>
        <p:spPr>
          <a:xfrm>
            <a:off x="1862182" y="1748515"/>
            <a:ext cx="48937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line 1">
            <a:extLst>
              <a:ext uri="{FF2B5EF4-FFF2-40B4-BE49-F238E27FC236}">
                <a16:creationId xmlns:a16="http://schemas.microsoft.com/office/drawing/2014/main" id="{DA939DD9-F87E-4B8F-84B4-9A69AAA6D255}"/>
              </a:ext>
            </a:extLst>
          </p:cNvPr>
          <p:cNvCxnSpPr/>
          <p:nvPr/>
        </p:nvCxnSpPr>
        <p:spPr>
          <a:xfrm>
            <a:off x="3972904" y="1748515"/>
            <a:ext cx="48937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5" name="Овал 12">
            <a:extLst>
              <a:ext uri="{FF2B5EF4-FFF2-40B4-BE49-F238E27FC236}">
                <a16:creationId xmlns:a16="http://schemas.microsoft.com/office/drawing/2014/main" id="{A1649D70-96CA-4661-9C15-028920EF23D3}"/>
              </a:ext>
            </a:extLst>
          </p:cNvPr>
          <p:cNvSpPr/>
          <p:nvPr/>
        </p:nvSpPr>
        <p:spPr>
          <a:xfrm>
            <a:off x="240832" y="937839"/>
            <a:ext cx="1621350" cy="1621351"/>
          </a:xfrm>
          <a:prstGeom prst="ellipse">
            <a:avLst/>
          </a:prstGeom>
          <a:no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28" name="Oval 27">
            <a:extLst>
              <a:ext uri="{FF2B5EF4-FFF2-40B4-BE49-F238E27FC236}">
                <a16:creationId xmlns:a16="http://schemas.microsoft.com/office/drawing/2014/main" id="{8277E3EB-A33C-49E9-B143-979AA94814E7}"/>
              </a:ext>
            </a:extLst>
          </p:cNvPr>
          <p:cNvSpPr/>
          <p:nvPr/>
        </p:nvSpPr>
        <p:spPr>
          <a:xfrm>
            <a:off x="308115" y="917971"/>
            <a:ext cx="315252" cy="315252"/>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mj-lt"/>
              </a:rPr>
              <a:t>1</a:t>
            </a:r>
            <a:endParaRPr lang="uk-UA" sz="1400" b="1" dirty="0">
              <a:solidFill>
                <a:schemeClr val="tx2"/>
              </a:solidFill>
              <a:latin typeface="+mj-lt"/>
            </a:endParaRPr>
          </a:p>
        </p:txBody>
      </p:sp>
      <p:sp>
        <p:nvSpPr>
          <p:cNvPr id="21" name="Овал 12">
            <a:extLst>
              <a:ext uri="{FF2B5EF4-FFF2-40B4-BE49-F238E27FC236}">
                <a16:creationId xmlns:a16="http://schemas.microsoft.com/office/drawing/2014/main" id="{DA1275ED-E963-4C49-9F53-46C7D07A0D22}"/>
              </a:ext>
            </a:extLst>
          </p:cNvPr>
          <p:cNvSpPr/>
          <p:nvPr/>
        </p:nvSpPr>
        <p:spPr>
          <a:xfrm>
            <a:off x="2355336" y="937839"/>
            <a:ext cx="1621350" cy="1621351"/>
          </a:xfrm>
          <a:prstGeom prst="ellipse">
            <a:avLst/>
          </a:prstGeom>
          <a:no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22" name="Oval 21">
            <a:extLst>
              <a:ext uri="{FF2B5EF4-FFF2-40B4-BE49-F238E27FC236}">
                <a16:creationId xmlns:a16="http://schemas.microsoft.com/office/drawing/2014/main" id="{411DEE00-8240-464F-BDA4-1A254B84F15F}"/>
              </a:ext>
            </a:extLst>
          </p:cNvPr>
          <p:cNvSpPr/>
          <p:nvPr/>
        </p:nvSpPr>
        <p:spPr>
          <a:xfrm>
            <a:off x="2422619" y="917971"/>
            <a:ext cx="315252" cy="315252"/>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mj-lt"/>
              </a:rPr>
              <a:t>2</a:t>
            </a:r>
            <a:endParaRPr lang="uk-UA" sz="1400" b="1" dirty="0">
              <a:solidFill>
                <a:schemeClr val="tx2"/>
              </a:solidFill>
              <a:latin typeface="+mj-lt"/>
            </a:endParaRPr>
          </a:p>
        </p:txBody>
      </p:sp>
      <p:sp>
        <p:nvSpPr>
          <p:cNvPr id="15" name="Овал 12">
            <a:extLst>
              <a:ext uri="{FF2B5EF4-FFF2-40B4-BE49-F238E27FC236}">
                <a16:creationId xmlns:a16="http://schemas.microsoft.com/office/drawing/2014/main" id="{3B747301-8EAE-45B2-B9E9-D81D98E1CF53}"/>
              </a:ext>
            </a:extLst>
          </p:cNvPr>
          <p:cNvSpPr/>
          <p:nvPr/>
        </p:nvSpPr>
        <p:spPr>
          <a:xfrm>
            <a:off x="4462276" y="937839"/>
            <a:ext cx="1621350" cy="1621351"/>
          </a:xfrm>
          <a:prstGeom prst="ellipse">
            <a:avLst/>
          </a:prstGeom>
          <a:noFill/>
          <a:ln w="1905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a:p>
        </p:txBody>
      </p:sp>
      <p:sp>
        <p:nvSpPr>
          <p:cNvPr id="16" name="Oval 15">
            <a:extLst>
              <a:ext uri="{FF2B5EF4-FFF2-40B4-BE49-F238E27FC236}">
                <a16:creationId xmlns:a16="http://schemas.microsoft.com/office/drawing/2014/main" id="{EDE82C4F-AC5B-43AF-A066-82C41E4A284E}"/>
              </a:ext>
            </a:extLst>
          </p:cNvPr>
          <p:cNvSpPr/>
          <p:nvPr/>
        </p:nvSpPr>
        <p:spPr>
          <a:xfrm>
            <a:off x="4529559" y="917971"/>
            <a:ext cx="315252" cy="315252"/>
          </a:xfrm>
          <a:prstGeom prst="ellipse">
            <a:avLst/>
          </a:prstGeom>
          <a:solidFill>
            <a:schemeClr val="bg1"/>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mj-lt"/>
              </a:rPr>
              <a:t>3</a:t>
            </a:r>
            <a:endParaRPr lang="uk-UA" sz="1400" b="1" dirty="0">
              <a:solidFill>
                <a:schemeClr val="tx2"/>
              </a:solidFill>
              <a:latin typeface="+mj-lt"/>
            </a:endParaRPr>
          </a:p>
        </p:txBody>
      </p:sp>
      <p:sp>
        <p:nvSpPr>
          <p:cNvPr id="31" name="Text Placeholder 31">
            <a:extLst>
              <a:ext uri="{FF2B5EF4-FFF2-40B4-BE49-F238E27FC236}">
                <a16:creationId xmlns:a16="http://schemas.microsoft.com/office/drawing/2014/main" id="{6A140932-6299-49B3-8378-89FCB2DD58FD}"/>
              </a:ext>
            </a:extLst>
          </p:cNvPr>
          <p:cNvSpPr txBox="1">
            <a:spLocks/>
          </p:cNvSpPr>
          <p:nvPr/>
        </p:nvSpPr>
        <p:spPr bwMode="gray">
          <a:xfrm>
            <a:off x="502122" y="1606800"/>
            <a:ext cx="1098769" cy="89511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900" b="1" dirty="0"/>
              <a:t>Feeling Different</a:t>
            </a:r>
          </a:p>
          <a:p>
            <a:pPr marL="0" indent="0" algn="ctr">
              <a:buNone/>
            </a:pPr>
            <a:r>
              <a:rPr lang="en-US" sz="900" dirty="0"/>
              <a:t>As an underrepresented group member in a space lacking inclusion</a:t>
            </a:r>
          </a:p>
        </p:txBody>
      </p:sp>
      <p:sp>
        <p:nvSpPr>
          <p:cNvPr id="32" name="Text Placeholder 31">
            <a:extLst>
              <a:ext uri="{FF2B5EF4-FFF2-40B4-BE49-F238E27FC236}">
                <a16:creationId xmlns:a16="http://schemas.microsoft.com/office/drawing/2014/main" id="{92706C59-F5DD-408D-8FA0-00B6A482FCBB}"/>
              </a:ext>
            </a:extLst>
          </p:cNvPr>
          <p:cNvSpPr txBox="1">
            <a:spLocks/>
          </p:cNvSpPr>
          <p:nvPr/>
        </p:nvSpPr>
        <p:spPr bwMode="gray">
          <a:xfrm>
            <a:off x="2612356" y="1676051"/>
            <a:ext cx="1098769" cy="479618"/>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900" b="1" dirty="0"/>
              <a:t>Being On Guard</a:t>
            </a:r>
          </a:p>
          <a:p>
            <a:pPr marL="0" indent="0" algn="ctr">
              <a:buNone/>
            </a:pPr>
            <a:r>
              <a:rPr lang="en-US" sz="900" dirty="0"/>
              <a:t>To protect against bias</a:t>
            </a:r>
          </a:p>
        </p:txBody>
      </p:sp>
      <p:sp>
        <p:nvSpPr>
          <p:cNvPr id="33" name="Text Placeholder 31">
            <a:extLst>
              <a:ext uri="{FF2B5EF4-FFF2-40B4-BE49-F238E27FC236}">
                <a16:creationId xmlns:a16="http://schemas.microsoft.com/office/drawing/2014/main" id="{684482A9-9171-46E4-B1E5-379DDE47B463}"/>
              </a:ext>
            </a:extLst>
          </p:cNvPr>
          <p:cNvSpPr txBox="1">
            <a:spLocks/>
          </p:cNvSpPr>
          <p:nvPr/>
        </p:nvSpPr>
        <p:spPr bwMode="gray">
          <a:xfrm>
            <a:off x="4723567" y="1676051"/>
            <a:ext cx="1098769" cy="756617"/>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900" b="1" dirty="0"/>
              <a:t>Risks to Wellness</a:t>
            </a:r>
          </a:p>
          <a:p>
            <a:pPr marL="0" indent="0" algn="ctr">
              <a:buNone/>
            </a:pPr>
            <a:r>
              <a:rPr lang="en-US" sz="900" dirty="0"/>
              <a:t>Worsens employee wellbeing and engagement</a:t>
            </a:r>
          </a:p>
        </p:txBody>
      </p:sp>
      <p:pic>
        <p:nvPicPr>
          <p:cNvPr id="17" name="Picture 16">
            <a:extLst>
              <a:ext uri="{FF2B5EF4-FFF2-40B4-BE49-F238E27FC236}">
                <a16:creationId xmlns:a16="http://schemas.microsoft.com/office/drawing/2014/main" id="{0D36F304-D45E-4B0C-BFD6-97D7F7D2B7D1}"/>
              </a:ext>
            </a:extLst>
          </p:cNvPr>
          <p:cNvPicPr>
            <a:picLocks noChangeAspect="1"/>
          </p:cNvPicPr>
          <p:nvPr/>
        </p:nvPicPr>
        <p:blipFill rotWithShape="1">
          <a:blip r:embed="rId3"/>
          <a:srcRect l="1950" t="5769" r="81169" b="9632"/>
          <a:stretch/>
        </p:blipFill>
        <p:spPr>
          <a:xfrm>
            <a:off x="130170" y="2894555"/>
            <a:ext cx="1194406" cy="1738695"/>
          </a:xfrm>
          <a:prstGeom prst="rect">
            <a:avLst/>
          </a:prstGeom>
        </p:spPr>
      </p:pic>
      <p:pic>
        <p:nvPicPr>
          <p:cNvPr id="20" name="Picture 19">
            <a:extLst>
              <a:ext uri="{FF2B5EF4-FFF2-40B4-BE49-F238E27FC236}">
                <a16:creationId xmlns:a16="http://schemas.microsoft.com/office/drawing/2014/main" id="{B24F083C-36D5-4C2E-BAB7-A83859E51AA4}"/>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5058101" y="1161267"/>
            <a:ext cx="434173" cy="373871"/>
          </a:xfrm>
          <a:prstGeom prst="rect">
            <a:avLst/>
          </a:prstGeom>
        </p:spPr>
      </p:pic>
      <p:pic>
        <p:nvPicPr>
          <p:cNvPr id="1026" name="Picture 2">
            <a:extLst>
              <a:ext uri="{FF2B5EF4-FFF2-40B4-BE49-F238E27FC236}">
                <a16:creationId xmlns:a16="http://schemas.microsoft.com/office/drawing/2014/main" id="{7FF8E58C-9D67-413E-98DA-92C84104A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1962" y="1036697"/>
            <a:ext cx="446701" cy="47124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E45B2885-B9C9-45AF-AFDE-CD61C5C0D9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8389" y="1075347"/>
            <a:ext cx="446701" cy="44074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8E3CB070-CA49-4640-A1F3-70FAB3C65D4E}"/>
              </a:ext>
            </a:extLst>
          </p:cNvPr>
          <p:cNvSpPr txBox="1"/>
          <p:nvPr/>
        </p:nvSpPr>
        <p:spPr bwMode="gray">
          <a:xfrm>
            <a:off x="3147994" y="3093320"/>
            <a:ext cx="1358206" cy="838691"/>
          </a:xfrm>
          <a:prstGeom prst="rect">
            <a:avLst/>
          </a:prstGeom>
          <a:noFill/>
        </p:spPr>
        <p:txBody>
          <a:bodyPr wrap="square" lIns="0" tIns="0" rIns="0" bIns="0" rtlCol="0" anchor="ctr">
            <a:spAutoFit/>
          </a:bodyPr>
          <a:lstStyle/>
          <a:p>
            <a:pPr>
              <a:spcBef>
                <a:spcPts val="314"/>
              </a:spcBef>
              <a:defRPr/>
            </a:pPr>
            <a:r>
              <a:rPr lang="en-US" sz="2500" kern="0" dirty="0">
                <a:solidFill>
                  <a:schemeClr val="accent5"/>
                </a:solidFill>
                <a:latin typeface="+mj-lt"/>
              </a:rPr>
              <a:t>15%</a:t>
            </a:r>
          </a:p>
          <a:p>
            <a:pPr>
              <a:spcBef>
                <a:spcPts val="314"/>
              </a:spcBef>
              <a:defRPr/>
            </a:pPr>
            <a:r>
              <a:rPr lang="en-US" sz="900" kern="0" dirty="0"/>
              <a:t>Less likely to report having opportunities to advance</a:t>
            </a:r>
          </a:p>
        </p:txBody>
      </p:sp>
      <p:sp>
        <p:nvSpPr>
          <p:cNvPr id="29" name="TextBox 28">
            <a:extLst>
              <a:ext uri="{FF2B5EF4-FFF2-40B4-BE49-F238E27FC236}">
                <a16:creationId xmlns:a16="http://schemas.microsoft.com/office/drawing/2014/main" id="{1ADF1ABB-943E-40FD-855D-4A5149AC02A9}"/>
              </a:ext>
            </a:extLst>
          </p:cNvPr>
          <p:cNvSpPr txBox="1"/>
          <p:nvPr/>
        </p:nvSpPr>
        <p:spPr bwMode="gray">
          <a:xfrm>
            <a:off x="4829672" y="3106800"/>
            <a:ext cx="1328300" cy="838691"/>
          </a:xfrm>
          <a:prstGeom prst="rect">
            <a:avLst/>
          </a:prstGeom>
          <a:noFill/>
        </p:spPr>
        <p:txBody>
          <a:bodyPr wrap="square" lIns="0" tIns="0" rIns="0" bIns="0" rtlCol="0" anchor="ctr">
            <a:spAutoFit/>
          </a:bodyPr>
          <a:lstStyle/>
          <a:p>
            <a:pPr>
              <a:spcBef>
                <a:spcPts val="314"/>
              </a:spcBef>
              <a:defRPr/>
            </a:pPr>
            <a:r>
              <a:rPr lang="en-US" sz="2500" kern="0" dirty="0">
                <a:solidFill>
                  <a:schemeClr val="accent5"/>
                </a:solidFill>
                <a:latin typeface="+mj-lt"/>
              </a:rPr>
              <a:t>27%</a:t>
            </a:r>
          </a:p>
          <a:p>
            <a:pPr>
              <a:spcBef>
                <a:spcPts val="314"/>
              </a:spcBef>
              <a:defRPr/>
            </a:pPr>
            <a:r>
              <a:rPr lang="en-US" sz="900" kern="0" dirty="0"/>
              <a:t>More likely to consider quitting “frequently” or “all the time” </a:t>
            </a:r>
          </a:p>
        </p:txBody>
      </p:sp>
      <p:sp>
        <p:nvSpPr>
          <p:cNvPr id="30" name="TextBox 29">
            <a:extLst>
              <a:ext uri="{FF2B5EF4-FFF2-40B4-BE49-F238E27FC236}">
                <a16:creationId xmlns:a16="http://schemas.microsoft.com/office/drawing/2014/main" id="{856A2AFA-7541-4349-9DC7-5B7B0EE006C1}"/>
              </a:ext>
            </a:extLst>
          </p:cNvPr>
          <p:cNvSpPr txBox="1"/>
          <p:nvPr/>
        </p:nvSpPr>
        <p:spPr bwMode="gray">
          <a:xfrm>
            <a:off x="3159100" y="4000502"/>
            <a:ext cx="1358206" cy="700192"/>
          </a:xfrm>
          <a:prstGeom prst="rect">
            <a:avLst/>
          </a:prstGeom>
          <a:noFill/>
        </p:spPr>
        <p:txBody>
          <a:bodyPr wrap="square" lIns="0" tIns="0" rIns="0" bIns="0" rtlCol="0" anchor="ctr">
            <a:spAutoFit/>
          </a:bodyPr>
          <a:lstStyle/>
          <a:p>
            <a:pPr>
              <a:spcBef>
                <a:spcPts val="314"/>
              </a:spcBef>
              <a:defRPr/>
            </a:pPr>
            <a:r>
              <a:rPr lang="en-US" sz="2500" kern="0" dirty="0">
                <a:solidFill>
                  <a:schemeClr val="tx2"/>
                </a:solidFill>
                <a:latin typeface="+mj-lt"/>
              </a:rPr>
              <a:t>1.5x</a:t>
            </a:r>
          </a:p>
          <a:p>
            <a:pPr>
              <a:spcBef>
                <a:spcPts val="314"/>
              </a:spcBef>
              <a:defRPr/>
            </a:pPr>
            <a:r>
              <a:rPr lang="en-US" sz="900" kern="0" dirty="0"/>
              <a:t>More likely to seriously consider leaving </a:t>
            </a:r>
          </a:p>
        </p:txBody>
      </p:sp>
      <p:sp>
        <p:nvSpPr>
          <p:cNvPr id="34" name="TextBox 33">
            <a:extLst>
              <a:ext uri="{FF2B5EF4-FFF2-40B4-BE49-F238E27FC236}">
                <a16:creationId xmlns:a16="http://schemas.microsoft.com/office/drawing/2014/main" id="{D0866323-5451-4D53-AC4B-1DC50AD44EA3}"/>
              </a:ext>
            </a:extLst>
          </p:cNvPr>
          <p:cNvSpPr txBox="1"/>
          <p:nvPr/>
        </p:nvSpPr>
        <p:spPr bwMode="gray">
          <a:xfrm>
            <a:off x="4881296" y="4000502"/>
            <a:ext cx="1390244" cy="700192"/>
          </a:xfrm>
          <a:prstGeom prst="rect">
            <a:avLst/>
          </a:prstGeom>
          <a:noFill/>
        </p:spPr>
        <p:txBody>
          <a:bodyPr wrap="square" lIns="0" tIns="0" rIns="0" bIns="0" rtlCol="0" anchor="ctr">
            <a:spAutoFit/>
          </a:bodyPr>
          <a:lstStyle/>
          <a:p>
            <a:pPr>
              <a:spcBef>
                <a:spcPts val="314"/>
              </a:spcBef>
              <a:defRPr/>
            </a:pPr>
            <a:r>
              <a:rPr lang="en-US" sz="2500" kern="0" dirty="0">
                <a:solidFill>
                  <a:schemeClr val="tx2"/>
                </a:solidFill>
                <a:latin typeface="+mj-lt"/>
              </a:rPr>
              <a:t>2x</a:t>
            </a:r>
          </a:p>
          <a:p>
            <a:pPr>
              <a:spcBef>
                <a:spcPts val="314"/>
              </a:spcBef>
              <a:defRPr/>
            </a:pPr>
            <a:r>
              <a:rPr lang="en-US" sz="900" kern="0" dirty="0"/>
              <a:t>More likely to have sleep problems</a:t>
            </a:r>
          </a:p>
        </p:txBody>
      </p:sp>
      <p:sp>
        <p:nvSpPr>
          <p:cNvPr id="35" name="TextBox 34">
            <a:extLst>
              <a:ext uri="{FF2B5EF4-FFF2-40B4-BE49-F238E27FC236}">
                <a16:creationId xmlns:a16="http://schemas.microsoft.com/office/drawing/2014/main" id="{3C6FD01B-2134-4B61-AD8E-7A888E911345}"/>
              </a:ext>
            </a:extLst>
          </p:cNvPr>
          <p:cNvSpPr txBox="1"/>
          <p:nvPr/>
        </p:nvSpPr>
        <p:spPr bwMode="gray">
          <a:xfrm>
            <a:off x="3066955" y="2816093"/>
            <a:ext cx="1288340" cy="276999"/>
          </a:xfrm>
          <a:prstGeom prst="rect">
            <a:avLst/>
          </a:prstGeom>
          <a:noFill/>
        </p:spPr>
        <p:txBody>
          <a:bodyPr wrap="square" lIns="0" tIns="0" rIns="0" bIns="0" rtlCol="0" anchor="t">
            <a:spAutoFit/>
          </a:bodyPr>
          <a:lstStyle/>
          <a:p>
            <a:pPr>
              <a:spcBef>
                <a:spcPts val="314"/>
              </a:spcBef>
              <a:defRPr/>
            </a:pPr>
            <a:r>
              <a:rPr lang="en-US" sz="900" b="1" kern="0" dirty="0"/>
              <a:t>Employees Who Cover</a:t>
            </a:r>
          </a:p>
        </p:txBody>
      </p:sp>
      <p:pic>
        <p:nvPicPr>
          <p:cNvPr id="42" name="Picture 41">
            <a:extLst>
              <a:ext uri="{FF2B5EF4-FFF2-40B4-BE49-F238E27FC236}">
                <a16:creationId xmlns:a16="http://schemas.microsoft.com/office/drawing/2014/main" id="{D5EFDF97-D152-404A-8503-21311A672691}"/>
              </a:ext>
            </a:extLst>
          </p:cNvPr>
          <p:cNvPicPr>
            <a:picLocks noChangeAspect="1"/>
          </p:cNvPicPr>
          <p:nvPr/>
        </p:nvPicPr>
        <p:blipFill rotWithShape="1">
          <a:blip r:embed="rId3"/>
          <a:srcRect l="28691" t="21695" r="47528" b="22692"/>
          <a:stretch/>
        </p:blipFill>
        <p:spPr>
          <a:xfrm>
            <a:off x="1402128" y="3295994"/>
            <a:ext cx="1528499" cy="1038289"/>
          </a:xfrm>
          <a:prstGeom prst="rect">
            <a:avLst/>
          </a:prstGeom>
        </p:spPr>
      </p:pic>
      <p:sp>
        <p:nvSpPr>
          <p:cNvPr id="43" name="TextBox 42">
            <a:extLst>
              <a:ext uri="{FF2B5EF4-FFF2-40B4-BE49-F238E27FC236}">
                <a16:creationId xmlns:a16="http://schemas.microsoft.com/office/drawing/2014/main" id="{CEC76C0F-7B12-411D-93E1-2424609A775B}"/>
              </a:ext>
            </a:extLst>
          </p:cNvPr>
          <p:cNvSpPr txBox="1"/>
          <p:nvPr/>
        </p:nvSpPr>
        <p:spPr bwMode="gray">
          <a:xfrm>
            <a:off x="4723567" y="2816093"/>
            <a:ext cx="1423482" cy="276999"/>
          </a:xfrm>
          <a:prstGeom prst="rect">
            <a:avLst/>
          </a:prstGeom>
          <a:noFill/>
        </p:spPr>
        <p:txBody>
          <a:bodyPr wrap="square" lIns="0" tIns="0" rIns="0" bIns="0" rtlCol="0" anchor="t">
            <a:spAutoFit/>
          </a:bodyPr>
          <a:lstStyle/>
          <a:p>
            <a:pPr>
              <a:spcBef>
                <a:spcPts val="314"/>
              </a:spcBef>
              <a:defRPr/>
            </a:pPr>
            <a:r>
              <a:rPr lang="en-US" sz="900" b="1" kern="0" dirty="0"/>
              <a:t>Employees Who Are Highly On Guard</a:t>
            </a:r>
          </a:p>
        </p:txBody>
      </p:sp>
      <p:sp>
        <p:nvSpPr>
          <p:cNvPr id="44" name="TextBox 43">
            <a:extLst>
              <a:ext uri="{FF2B5EF4-FFF2-40B4-BE49-F238E27FC236}">
                <a16:creationId xmlns:a16="http://schemas.microsoft.com/office/drawing/2014/main" id="{313AEDC4-241F-4B02-8BFC-C310AED849EE}"/>
              </a:ext>
            </a:extLst>
          </p:cNvPr>
          <p:cNvSpPr txBox="1"/>
          <p:nvPr/>
        </p:nvSpPr>
        <p:spPr bwMode="gray">
          <a:xfrm>
            <a:off x="218549" y="2789796"/>
            <a:ext cx="1443870" cy="138499"/>
          </a:xfrm>
          <a:prstGeom prst="rect">
            <a:avLst/>
          </a:prstGeom>
          <a:noFill/>
        </p:spPr>
        <p:txBody>
          <a:bodyPr wrap="square" lIns="0" tIns="0" rIns="0" bIns="0" rtlCol="0" anchor="t">
            <a:spAutoFit/>
          </a:bodyPr>
          <a:lstStyle/>
          <a:p>
            <a:pPr>
              <a:spcBef>
                <a:spcPts val="314"/>
              </a:spcBef>
              <a:defRPr/>
            </a:pPr>
            <a:r>
              <a:rPr lang="en-US" sz="900" b="1" kern="0" dirty="0"/>
              <a:t>Who Covers At Work?</a:t>
            </a:r>
          </a:p>
        </p:txBody>
      </p:sp>
      <p:sp>
        <p:nvSpPr>
          <p:cNvPr id="45" name="TextBox 44">
            <a:extLst>
              <a:ext uri="{FF2B5EF4-FFF2-40B4-BE49-F238E27FC236}">
                <a16:creationId xmlns:a16="http://schemas.microsoft.com/office/drawing/2014/main" id="{245C8CE7-313D-4D32-9320-5306D9241CDC}"/>
              </a:ext>
            </a:extLst>
          </p:cNvPr>
          <p:cNvSpPr txBox="1"/>
          <p:nvPr/>
        </p:nvSpPr>
        <p:spPr>
          <a:xfrm>
            <a:off x="354081" y="4403381"/>
            <a:ext cx="848515" cy="215444"/>
          </a:xfrm>
          <a:prstGeom prst="rect">
            <a:avLst/>
          </a:prstGeom>
          <a:noFill/>
        </p:spPr>
        <p:txBody>
          <a:bodyPr wrap="square">
            <a:spAutoFit/>
          </a:bodyPr>
          <a:lstStyle/>
          <a:p>
            <a:r>
              <a:rPr lang="en-US" sz="800" b="1" kern="0" dirty="0"/>
              <a:t>Employees</a:t>
            </a:r>
            <a:endParaRPr lang="en-US" sz="800" b="1" dirty="0"/>
          </a:p>
        </p:txBody>
      </p:sp>
      <p:sp>
        <p:nvSpPr>
          <p:cNvPr id="36" name="Text Placeholder 4">
            <a:extLst>
              <a:ext uri="{FF2B5EF4-FFF2-40B4-BE49-F238E27FC236}">
                <a16:creationId xmlns:a16="http://schemas.microsoft.com/office/drawing/2014/main" id="{BC5430E1-B522-4909-B410-7F72ABFFEB7D}"/>
              </a:ext>
            </a:extLst>
          </p:cNvPr>
          <p:cNvSpPr txBox="1">
            <a:spLocks/>
          </p:cNvSpPr>
          <p:nvPr/>
        </p:nvSpPr>
        <p:spPr bwMode="gray">
          <a:xfrm>
            <a:off x="1772008" y="4685414"/>
            <a:ext cx="2046204"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Source: </a:t>
            </a:r>
            <a:r>
              <a:rPr lang="en-US" dirty="0" err="1"/>
              <a:t>Seramount</a:t>
            </a:r>
            <a:r>
              <a:rPr lang="en-US" dirty="0"/>
              <a:t> (2020)</a:t>
            </a:r>
          </a:p>
        </p:txBody>
      </p:sp>
    </p:spTree>
    <p:extLst>
      <p:ext uri="{BB962C8B-B14F-4D97-AF65-F5344CB8AC3E}">
        <p14:creationId xmlns:p14="http://schemas.microsoft.com/office/powerpoint/2010/main" val="380011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4">
            <a:extLst>
              <a:ext uri="{FF2B5EF4-FFF2-40B4-BE49-F238E27FC236}">
                <a16:creationId xmlns:a16="http://schemas.microsoft.com/office/drawing/2014/main" id="{785B815D-2CFA-D214-9A96-038EFADD1E28}"/>
              </a:ext>
            </a:extLst>
          </p:cNvPr>
          <p:cNvSpPr/>
          <p:nvPr/>
        </p:nvSpPr>
        <p:spPr>
          <a:xfrm flipH="1">
            <a:off x="3484379" y="894250"/>
            <a:ext cx="2374228" cy="882970"/>
          </a:xfrm>
          <a:prstGeom prst="wedgeRectCallout">
            <a:avLst>
              <a:gd name="adj1" fmla="val 27273"/>
              <a:gd name="adj2" fmla="val 58187"/>
            </a:avLst>
          </a:prstGeom>
          <a:solidFill>
            <a:schemeClr val="accent2">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3691" tIns="71847" rIns="143691" bIns="71847" rtlCol="0" anchor="t"/>
          <a:lstStyle/>
          <a:p>
            <a:pPr algn="ctr"/>
            <a:endParaRPr lang="en-US" sz="1100" b="1" i="1" dirty="0">
              <a:solidFill>
                <a:schemeClr val="tx1"/>
              </a:solidFill>
            </a:endParaRPr>
          </a:p>
        </p:txBody>
      </p:sp>
      <p:sp>
        <p:nvSpPr>
          <p:cNvPr id="18" name="Freeform 4">
            <a:extLst>
              <a:ext uri="{FF2B5EF4-FFF2-40B4-BE49-F238E27FC236}">
                <a16:creationId xmlns:a16="http://schemas.microsoft.com/office/drawing/2014/main" id="{ED577276-1374-D7A4-625C-FF7F65F6C480}"/>
              </a:ext>
            </a:extLst>
          </p:cNvPr>
          <p:cNvSpPr/>
          <p:nvPr/>
        </p:nvSpPr>
        <p:spPr>
          <a:xfrm flipH="1" flipV="1">
            <a:off x="3793289" y="3645343"/>
            <a:ext cx="2483683" cy="845432"/>
          </a:xfrm>
          <a:prstGeom prst="wedgeRectCallout">
            <a:avLst>
              <a:gd name="adj1" fmla="val 33094"/>
              <a:gd name="adj2" fmla="val 57941"/>
            </a:avLst>
          </a:prstGeom>
          <a:solidFill>
            <a:schemeClr val="accent2">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3691" tIns="71847" rIns="143691" bIns="71847" rtlCol="0" anchor="t"/>
          <a:lstStyle/>
          <a:p>
            <a:pPr algn="ctr"/>
            <a:endParaRPr lang="en-US" sz="1100" b="1" i="1" dirty="0">
              <a:solidFill>
                <a:schemeClr val="tx1"/>
              </a:solidFill>
            </a:endParaRPr>
          </a:p>
        </p:txBody>
      </p:sp>
      <p:sp>
        <p:nvSpPr>
          <p:cNvPr id="17" name="Freeform 4">
            <a:extLst>
              <a:ext uri="{FF2B5EF4-FFF2-40B4-BE49-F238E27FC236}">
                <a16:creationId xmlns:a16="http://schemas.microsoft.com/office/drawing/2014/main" id="{6D82BD93-A5E7-1200-2AA1-F8714BA6BCCB}"/>
              </a:ext>
            </a:extLst>
          </p:cNvPr>
          <p:cNvSpPr/>
          <p:nvPr/>
        </p:nvSpPr>
        <p:spPr>
          <a:xfrm flipH="1" flipV="1">
            <a:off x="5004585" y="2143781"/>
            <a:ext cx="1164380" cy="892300"/>
          </a:xfrm>
          <a:prstGeom prst="wedgeRectCallout">
            <a:avLst>
              <a:gd name="adj1" fmla="val 54812"/>
              <a:gd name="adj2" fmla="val 4971"/>
            </a:avLst>
          </a:prstGeom>
          <a:solidFill>
            <a:schemeClr val="accent2">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3691" tIns="71847" rIns="143691" bIns="71847" rtlCol="0" anchor="t"/>
          <a:lstStyle/>
          <a:p>
            <a:pPr algn="ctr"/>
            <a:endParaRPr lang="en-US" sz="1100" b="1" i="1" dirty="0">
              <a:solidFill>
                <a:schemeClr val="tx1"/>
              </a:solidFill>
            </a:endParaRPr>
          </a:p>
        </p:txBody>
      </p:sp>
      <p:sp>
        <p:nvSpPr>
          <p:cNvPr id="15" name="Freeform 4">
            <a:extLst>
              <a:ext uri="{FF2B5EF4-FFF2-40B4-BE49-F238E27FC236}">
                <a16:creationId xmlns:a16="http://schemas.microsoft.com/office/drawing/2014/main" id="{EF770E36-A32A-8591-660F-78F1ECA57ED0}"/>
              </a:ext>
            </a:extLst>
          </p:cNvPr>
          <p:cNvSpPr/>
          <p:nvPr/>
        </p:nvSpPr>
        <p:spPr>
          <a:xfrm flipV="1">
            <a:off x="746855" y="3618827"/>
            <a:ext cx="2496141" cy="871945"/>
          </a:xfrm>
          <a:prstGeom prst="wedgeRectCallout">
            <a:avLst>
              <a:gd name="adj1" fmla="val 24447"/>
              <a:gd name="adj2" fmla="val 54576"/>
            </a:avLst>
          </a:prstGeom>
          <a:solidFill>
            <a:schemeClr val="accent2">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3691" tIns="71847" rIns="143691" bIns="71847" rtlCol="0" anchor="t"/>
          <a:lstStyle/>
          <a:p>
            <a:pPr algn="ctr"/>
            <a:endParaRPr lang="en-US" sz="1100" b="1" i="1" dirty="0">
              <a:solidFill>
                <a:schemeClr val="tx1"/>
              </a:solidFill>
            </a:endParaRPr>
          </a:p>
        </p:txBody>
      </p:sp>
      <p:sp>
        <p:nvSpPr>
          <p:cNvPr id="14" name="Freeform 4">
            <a:extLst>
              <a:ext uri="{FF2B5EF4-FFF2-40B4-BE49-F238E27FC236}">
                <a16:creationId xmlns:a16="http://schemas.microsoft.com/office/drawing/2014/main" id="{7DAF9A8B-2F72-99F8-49C6-7D934CACC874}"/>
              </a:ext>
            </a:extLst>
          </p:cNvPr>
          <p:cNvSpPr/>
          <p:nvPr/>
        </p:nvSpPr>
        <p:spPr>
          <a:xfrm>
            <a:off x="90873" y="1928146"/>
            <a:ext cx="1395960" cy="1567587"/>
          </a:xfrm>
          <a:prstGeom prst="wedgeRectCallout">
            <a:avLst>
              <a:gd name="adj1" fmla="val 55684"/>
              <a:gd name="adj2" fmla="val 4879"/>
            </a:avLst>
          </a:prstGeom>
          <a:solidFill>
            <a:schemeClr val="accent2">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3691" tIns="71847" rIns="143691" bIns="71847" rtlCol="0" anchor="t"/>
          <a:lstStyle/>
          <a:p>
            <a:pPr algn="ctr"/>
            <a:endParaRPr lang="en-US" sz="1100" b="1" i="1" dirty="0">
              <a:solidFill>
                <a:schemeClr val="tx1"/>
              </a:solidFill>
            </a:endParaRPr>
          </a:p>
        </p:txBody>
      </p:sp>
      <p:grpSp>
        <p:nvGrpSpPr>
          <p:cNvPr id="3" name="Group 2">
            <a:extLst>
              <a:ext uri="{FF2B5EF4-FFF2-40B4-BE49-F238E27FC236}">
                <a16:creationId xmlns:a16="http://schemas.microsoft.com/office/drawing/2014/main" id="{DD65D8F4-6C02-430D-B952-EA3828129E58}"/>
              </a:ext>
            </a:extLst>
          </p:cNvPr>
          <p:cNvGrpSpPr/>
          <p:nvPr/>
        </p:nvGrpSpPr>
        <p:grpSpPr>
          <a:xfrm>
            <a:off x="1673566" y="2027478"/>
            <a:ext cx="3091192" cy="1399982"/>
            <a:chOff x="1673566" y="2027478"/>
            <a:chExt cx="3091192" cy="1399982"/>
          </a:xfrm>
          <a:solidFill>
            <a:schemeClr val="accent5"/>
          </a:solidFill>
        </p:grpSpPr>
        <p:sp>
          <p:nvSpPr>
            <p:cNvPr id="112" name="Rectangle 111">
              <a:extLst>
                <a:ext uri="{FF2B5EF4-FFF2-40B4-BE49-F238E27FC236}">
                  <a16:creationId xmlns:a16="http://schemas.microsoft.com/office/drawing/2014/main" id="{D206B05B-BC07-4A9C-A791-48CD35D15B55}"/>
                </a:ext>
              </a:extLst>
            </p:cNvPr>
            <p:cNvSpPr/>
            <p:nvPr/>
          </p:nvSpPr>
          <p:spPr bwMode="gray">
            <a:xfrm>
              <a:off x="3599831" y="3236310"/>
              <a:ext cx="340611" cy="159837"/>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1" name="Rectangle 110">
              <a:extLst>
                <a:ext uri="{FF2B5EF4-FFF2-40B4-BE49-F238E27FC236}">
                  <a16:creationId xmlns:a16="http://schemas.microsoft.com/office/drawing/2014/main" id="{D206B05B-BC07-4A9C-A791-48CD35D15B55}"/>
                </a:ext>
              </a:extLst>
            </p:cNvPr>
            <p:cNvSpPr/>
            <p:nvPr/>
          </p:nvSpPr>
          <p:spPr bwMode="gray">
            <a:xfrm>
              <a:off x="4133902" y="3267548"/>
              <a:ext cx="340611" cy="159837"/>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7" name="Rectangle 56">
              <a:extLst>
                <a:ext uri="{FF2B5EF4-FFF2-40B4-BE49-F238E27FC236}">
                  <a16:creationId xmlns:a16="http://schemas.microsoft.com/office/drawing/2014/main" id="{D206B05B-BC07-4A9C-A791-48CD35D15B55}"/>
                </a:ext>
              </a:extLst>
            </p:cNvPr>
            <p:cNvSpPr/>
            <p:nvPr/>
          </p:nvSpPr>
          <p:spPr bwMode="gray">
            <a:xfrm>
              <a:off x="3793291" y="2035414"/>
              <a:ext cx="340611" cy="159837"/>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7" name="Rectangle 36">
              <a:extLst>
                <a:ext uri="{FF2B5EF4-FFF2-40B4-BE49-F238E27FC236}">
                  <a16:creationId xmlns:a16="http://schemas.microsoft.com/office/drawing/2014/main" id="{CB769814-0D03-455F-8F35-49FCD9F5571E}"/>
                </a:ext>
              </a:extLst>
            </p:cNvPr>
            <p:cNvSpPr/>
            <p:nvPr/>
          </p:nvSpPr>
          <p:spPr bwMode="gray">
            <a:xfrm>
              <a:off x="2359584" y="3267623"/>
              <a:ext cx="340611" cy="159837"/>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C321DE10-1856-4248-A04F-FBB2463DF3DA}"/>
                </a:ext>
              </a:extLst>
            </p:cNvPr>
            <p:cNvSpPr/>
            <p:nvPr/>
          </p:nvSpPr>
          <p:spPr bwMode="gray">
            <a:xfrm>
              <a:off x="2367269" y="2027478"/>
              <a:ext cx="340611" cy="159837"/>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6" name="Rectangle 35">
              <a:extLst>
                <a:ext uri="{FF2B5EF4-FFF2-40B4-BE49-F238E27FC236}">
                  <a16:creationId xmlns:a16="http://schemas.microsoft.com/office/drawing/2014/main" id="{BC6401CC-4BE1-42AD-ABAB-CDF043BC2461}"/>
                </a:ext>
              </a:extLst>
            </p:cNvPr>
            <p:cNvSpPr/>
            <p:nvPr/>
          </p:nvSpPr>
          <p:spPr bwMode="gray">
            <a:xfrm rot="5400000">
              <a:off x="1626432" y="2635201"/>
              <a:ext cx="285176" cy="190907"/>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3" name="Rectangle 112">
              <a:extLst>
                <a:ext uri="{FF2B5EF4-FFF2-40B4-BE49-F238E27FC236}">
                  <a16:creationId xmlns:a16="http://schemas.microsoft.com/office/drawing/2014/main" id="{D206B05B-BC07-4A9C-A791-48CD35D15B55}"/>
                </a:ext>
              </a:extLst>
            </p:cNvPr>
            <p:cNvSpPr/>
            <p:nvPr/>
          </p:nvSpPr>
          <p:spPr bwMode="gray">
            <a:xfrm rot="16200000">
              <a:off x="4514534" y="2647326"/>
              <a:ext cx="340611" cy="159837"/>
            </a:xfrm>
            <a:prstGeom prst="rect">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Rectangle 41">
              <a:extLst>
                <a:ext uri="{FF2B5EF4-FFF2-40B4-BE49-F238E27FC236}">
                  <a16:creationId xmlns:a16="http://schemas.microsoft.com/office/drawing/2014/main" id="{83D4E875-5294-4CED-B64D-1E1925469952}"/>
                </a:ext>
              </a:extLst>
            </p:cNvPr>
            <p:cNvSpPr/>
            <p:nvPr/>
          </p:nvSpPr>
          <p:spPr bwMode="gray">
            <a:xfrm>
              <a:off x="1815331" y="2134707"/>
              <a:ext cx="2861696" cy="1182691"/>
            </a:xfrm>
            <a:prstGeom prst="rect">
              <a:avLst/>
            </a:prstGeom>
            <a:grpFill/>
            <a:ln w="19050" cap="flat" cmpd="sng" algn="ctr">
              <a:solidFill>
                <a:schemeClr val="accent5"/>
              </a:solidFill>
              <a:prstDash val="solid"/>
              <a:miter lim="800000"/>
            </a:ln>
            <a:effectLst/>
          </p:spPr>
          <p:txBody>
            <a:bodyPr rot="0" spcFirstLastPara="0" vert="horz" wrap="square" lIns="91266" tIns="45626" rIns="91266" bIns="45626" numCol="1" spcCol="0" rtlCol="0" fromWordArt="0" anchor="t" anchorCtr="0" forceAA="0" compatLnSpc="1">
              <a:prstTxWarp prst="textNoShape">
                <a:avLst/>
              </a:prstTxWarp>
              <a:noAutofit/>
            </a:bodyPr>
            <a:lstStyle/>
            <a:p>
              <a:pPr algn="ctr"/>
              <a:endParaRPr lang="en-US" sz="1000" dirty="0">
                <a:ln>
                  <a:solidFill>
                    <a:schemeClr val="bg1"/>
                  </a:solidFill>
                </a:ln>
              </a:endParaRPr>
            </a:p>
            <a:p>
              <a:pPr algn="ctr"/>
              <a:endParaRPr lang="en-US" sz="1000" dirty="0">
                <a:ln>
                  <a:solidFill>
                    <a:schemeClr val="bg1"/>
                  </a:solidFill>
                </a:ln>
              </a:endParaRPr>
            </a:p>
            <a:p>
              <a:pPr algn="ctr"/>
              <a:endParaRPr lang="en-US" sz="1000" dirty="0">
                <a:ln>
                  <a:solidFill>
                    <a:schemeClr val="bg1"/>
                  </a:solidFill>
                </a:ln>
              </a:endParaRPr>
            </a:p>
          </p:txBody>
        </p:sp>
      </p:grpSp>
      <p:grpSp>
        <p:nvGrpSpPr>
          <p:cNvPr id="2" name="Group 1">
            <a:extLst>
              <a:ext uri="{FF2B5EF4-FFF2-40B4-BE49-F238E27FC236}">
                <a16:creationId xmlns:a16="http://schemas.microsoft.com/office/drawing/2014/main" id="{9DF30028-13D4-4982-AFEB-3C0B063282E6}"/>
              </a:ext>
            </a:extLst>
          </p:cNvPr>
          <p:cNvGrpSpPr/>
          <p:nvPr/>
        </p:nvGrpSpPr>
        <p:grpSpPr>
          <a:xfrm>
            <a:off x="1557715" y="1887282"/>
            <a:ext cx="3378820" cy="1670759"/>
            <a:chOff x="1557715" y="1887282"/>
            <a:chExt cx="3378820" cy="1670759"/>
          </a:xfrm>
        </p:grpSpPr>
        <p:grpSp>
          <p:nvGrpSpPr>
            <p:cNvPr id="5" name="Group 4">
              <a:extLst>
                <a:ext uri="{FF2B5EF4-FFF2-40B4-BE49-F238E27FC236}">
                  <a16:creationId xmlns:a16="http://schemas.microsoft.com/office/drawing/2014/main" id="{DEA3B14E-1724-438B-9F34-956517A09EB3}"/>
                </a:ext>
              </a:extLst>
            </p:cNvPr>
            <p:cNvGrpSpPr/>
            <p:nvPr/>
          </p:nvGrpSpPr>
          <p:grpSpPr>
            <a:xfrm>
              <a:off x="3530274" y="3172775"/>
              <a:ext cx="985938" cy="385266"/>
              <a:chOff x="3627897" y="3172775"/>
              <a:chExt cx="985938" cy="385266"/>
            </a:xfrm>
          </p:grpSpPr>
          <p:pic>
            <p:nvPicPr>
              <p:cNvPr id="52" name="Picture 51">
                <a:extLst>
                  <a:ext uri="{FF2B5EF4-FFF2-40B4-BE49-F238E27FC236}">
                    <a16:creationId xmlns:a16="http://schemas.microsoft.com/office/drawing/2014/main" id="{FCA86ADA-A63A-47DF-8387-D9BDE12601D9}"/>
                  </a:ext>
                </a:extLst>
              </p:cNvPr>
              <p:cNvPicPr>
                <a:picLocks noChangeAspect="1"/>
              </p:cNvPicPr>
              <p:nvPr/>
            </p:nvPicPr>
            <p:blipFill>
              <a:blip r:embed="rId4"/>
              <a:stretch>
                <a:fillRect/>
              </a:stretch>
            </p:blipFill>
            <p:spPr>
              <a:xfrm rot="16200000">
                <a:off x="3665369" y="3135303"/>
                <a:ext cx="377799" cy="452743"/>
              </a:xfrm>
              <a:prstGeom prst="rect">
                <a:avLst/>
              </a:prstGeom>
            </p:spPr>
          </p:pic>
          <p:pic>
            <p:nvPicPr>
              <p:cNvPr id="55" name="Picture 54">
                <a:extLst>
                  <a:ext uri="{FF2B5EF4-FFF2-40B4-BE49-F238E27FC236}">
                    <a16:creationId xmlns:a16="http://schemas.microsoft.com/office/drawing/2014/main" id="{FCA86ADA-A63A-47DF-8387-D9BDE12601D9}"/>
                  </a:ext>
                </a:extLst>
              </p:cNvPr>
              <p:cNvPicPr>
                <a:picLocks noChangeAspect="1"/>
              </p:cNvPicPr>
              <p:nvPr/>
            </p:nvPicPr>
            <p:blipFill>
              <a:blip r:embed="rId4"/>
              <a:stretch>
                <a:fillRect/>
              </a:stretch>
            </p:blipFill>
            <p:spPr>
              <a:xfrm rot="16200000">
                <a:off x="4198564" y="3142770"/>
                <a:ext cx="377799" cy="452743"/>
              </a:xfrm>
              <a:prstGeom prst="rect">
                <a:avLst/>
              </a:prstGeom>
            </p:spPr>
          </p:pic>
        </p:grpSp>
        <p:pic>
          <p:nvPicPr>
            <p:cNvPr id="114" name="Picture 113">
              <a:extLst>
                <a:ext uri="{FF2B5EF4-FFF2-40B4-BE49-F238E27FC236}">
                  <a16:creationId xmlns:a16="http://schemas.microsoft.com/office/drawing/2014/main" id="{FCA86ADA-A63A-47DF-8387-D9BDE12601D9}"/>
                </a:ext>
              </a:extLst>
            </p:cNvPr>
            <p:cNvPicPr>
              <a:picLocks noChangeAspect="1"/>
            </p:cNvPicPr>
            <p:nvPr/>
          </p:nvPicPr>
          <p:blipFill>
            <a:blip r:embed="rId4"/>
            <a:stretch>
              <a:fillRect/>
            </a:stretch>
          </p:blipFill>
          <p:spPr>
            <a:xfrm rot="16200000">
              <a:off x="2318818" y="3142769"/>
              <a:ext cx="377799" cy="452743"/>
            </a:xfrm>
            <a:prstGeom prst="rect">
              <a:avLst/>
            </a:prstGeom>
          </p:spPr>
        </p:pic>
        <p:pic>
          <p:nvPicPr>
            <p:cNvPr id="50" name="Picture 49">
              <a:extLst>
                <a:ext uri="{FF2B5EF4-FFF2-40B4-BE49-F238E27FC236}">
                  <a16:creationId xmlns:a16="http://schemas.microsoft.com/office/drawing/2014/main" id="{84087BEF-5461-4569-B582-E09FB0A45A79}"/>
                </a:ext>
              </a:extLst>
            </p:cNvPr>
            <p:cNvPicPr>
              <a:picLocks noChangeAspect="1"/>
            </p:cNvPicPr>
            <p:nvPr/>
          </p:nvPicPr>
          <p:blipFill>
            <a:blip r:embed="rId4"/>
            <a:stretch>
              <a:fillRect/>
            </a:stretch>
          </p:blipFill>
          <p:spPr>
            <a:xfrm rot="5400000">
              <a:off x="2348676" y="1849810"/>
              <a:ext cx="377799" cy="452743"/>
            </a:xfrm>
            <a:prstGeom prst="rect">
              <a:avLst/>
            </a:prstGeom>
          </p:spPr>
        </p:pic>
        <p:pic>
          <p:nvPicPr>
            <p:cNvPr id="51" name="Picture 50">
              <a:extLst>
                <a:ext uri="{FF2B5EF4-FFF2-40B4-BE49-F238E27FC236}">
                  <a16:creationId xmlns:a16="http://schemas.microsoft.com/office/drawing/2014/main" id="{95B64904-BB54-475B-AC29-48BC89918464}"/>
                </a:ext>
              </a:extLst>
            </p:cNvPr>
            <p:cNvPicPr>
              <a:picLocks noChangeAspect="1"/>
            </p:cNvPicPr>
            <p:nvPr/>
          </p:nvPicPr>
          <p:blipFill>
            <a:blip r:embed="rId4"/>
            <a:stretch>
              <a:fillRect/>
            </a:stretch>
          </p:blipFill>
          <p:spPr>
            <a:xfrm rot="5400000">
              <a:off x="3765446" y="1849810"/>
              <a:ext cx="377799" cy="452743"/>
            </a:xfrm>
            <a:prstGeom prst="rect">
              <a:avLst/>
            </a:prstGeom>
          </p:spPr>
        </p:pic>
        <p:pic>
          <p:nvPicPr>
            <p:cNvPr id="45" name="Picture 44">
              <a:extLst>
                <a:ext uri="{FF2B5EF4-FFF2-40B4-BE49-F238E27FC236}">
                  <a16:creationId xmlns:a16="http://schemas.microsoft.com/office/drawing/2014/main" id="{9DF3D553-BE3A-41B3-9065-55F5E79ADB5C}"/>
                </a:ext>
              </a:extLst>
            </p:cNvPr>
            <p:cNvPicPr>
              <a:picLocks noChangeAspect="1"/>
            </p:cNvPicPr>
            <p:nvPr/>
          </p:nvPicPr>
          <p:blipFill>
            <a:blip r:embed="rId4"/>
            <a:stretch>
              <a:fillRect/>
            </a:stretch>
          </p:blipFill>
          <p:spPr>
            <a:xfrm rot="10800000">
              <a:off x="4558736" y="2499681"/>
              <a:ext cx="377799" cy="452743"/>
            </a:xfrm>
            <a:prstGeom prst="rect">
              <a:avLst/>
            </a:prstGeom>
          </p:spPr>
        </p:pic>
        <p:pic>
          <p:nvPicPr>
            <p:cNvPr id="56" name="Picture 55">
              <a:extLst>
                <a:ext uri="{FF2B5EF4-FFF2-40B4-BE49-F238E27FC236}">
                  <a16:creationId xmlns:a16="http://schemas.microsoft.com/office/drawing/2014/main" id="{BDD6D039-D3D5-4EFA-8E0E-E5C9A58143BC}"/>
                </a:ext>
              </a:extLst>
            </p:cNvPr>
            <p:cNvPicPr>
              <a:picLocks noChangeAspect="1"/>
            </p:cNvPicPr>
            <p:nvPr/>
          </p:nvPicPr>
          <p:blipFill>
            <a:blip r:embed="rId4"/>
            <a:stretch>
              <a:fillRect/>
            </a:stretch>
          </p:blipFill>
          <p:spPr>
            <a:xfrm>
              <a:off x="1557715" y="2499681"/>
              <a:ext cx="377799" cy="452743"/>
            </a:xfrm>
            <a:prstGeom prst="rect">
              <a:avLst/>
            </a:prstGeom>
          </p:spPr>
        </p:pic>
      </p:grpSp>
      <p:sp>
        <p:nvSpPr>
          <p:cNvPr id="20" name="Title 19"/>
          <p:cNvSpPr>
            <a:spLocks noGrp="1"/>
          </p:cNvSpPr>
          <p:nvPr>
            <p:ph type="title"/>
          </p:nvPr>
        </p:nvSpPr>
        <p:spPr>
          <a:xfrm>
            <a:off x="280194" y="317005"/>
            <a:ext cx="5212080" cy="249299"/>
          </a:xfrm>
        </p:spPr>
        <p:txBody>
          <a:bodyPr/>
          <a:lstStyle/>
          <a:p>
            <a:r>
              <a:rPr lang="en-US" dirty="0"/>
              <a:t>Employee Voices: Motivations to Code-Switch</a:t>
            </a:r>
          </a:p>
        </p:txBody>
      </p:sp>
      <p:sp>
        <p:nvSpPr>
          <p:cNvPr id="73" name="TextBox 1"/>
          <p:cNvSpPr txBox="1"/>
          <p:nvPr/>
        </p:nvSpPr>
        <p:spPr bwMode="gray">
          <a:xfrm>
            <a:off x="3901819" y="3682372"/>
            <a:ext cx="2375156" cy="73866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800" i="1" dirty="0"/>
              <a:t>“It has been my specific experience that it is simply easier to anticipate the complaints, jokes, and negative comments from white people and just adapt to their discomfort and ignorance in order to maintain workplace peace.” -32-Year-Old Black professional</a:t>
            </a:r>
          </a:p>
        </p:txBody>
      </p:sp>
      <p:sp>
        <p:nvSpPr>
          <p:cNvPr id="75" name="TextBox 1"/>
          <p:cNvSpPr txBox="1"/>
          <p:nvPr/>
        </p:nvSpPr>
        <p:spPr bwMode="gray">
          <a:xfrm>
            <a:off x="746855" y="3650898"/>
            <a:ext cx="2416070" cy="73866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ts val="300"/>
              </a:spcBef>
            </a:pPr>
            <a:r>
              <a:rPr lang="en-US" sz="800" i="1" dirty="0"/>
              <a:t>“I operate under the assumption that most people expect less of me because of my race. Under that assumption, I find it easy to modify my behavior slightly to consistently outpace expectations of my abilities.” -31-Year-Old Black Male Anesthesiologist</a:t>
            </a:r>
          </a:p>
        </p:txBody>
      </p:sp>
      <p:sp>
        <p:nvSpPr>
          <p:cNvPr id="83" name="TextBox 1"/>
          <p:cNvSpPr txBox="1"/>
          <p:nvPr/>
        </p:nvSpPr>
        <p:spPr bwMode="gray">
          <a:xfrm>
            <a:off x="3566733" y="950291"/>
            <a:ext cx="2251241" cy="73866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800" i="1" dirty="0"/>
              <a:t>“I go out of my way to make sure I don’t appear lazy, because I know the stereotypes. People talk, and if you look a certain way, you really have to work twice as hard.”  - 23-Year-Old Black Female Program Manager</a:t>
            </a:r>
          </a:p>
        </p:txBody>
      </p:sp>
      <p:sp>
        <p:nvSpPr>
          <p:cNvPr id="87" name="TextBox 1"/>
          <p:cNvSpPr txBox="1"/>
          <p:nvPr/>
        </p:nvSpPr>
        <p:spPr bwMode="gray">
          <a:xfrm>
            <a:off x="78692" y="1973275"/>
            <a:ext cx="1336325" cy="1477328"/>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spcBef>
                <a:spcPts val="300"/>
              </a:spcBef>
            </a:pPr>
            <a:r>
              <a:rPr lang="en-US" sz="800" i="1" dirty="0"/>
              <a:t>“I work remotely and code-switching is more prominent for me when I see my coworkers in person…I view it as switching on a version of myself that is a bit more effusive, lighthearted, and smiley to avoid ‘intimidating’ people.”     –Female, POC, Content Marketing Manager</a:t>
            </a:r>
          </a:p>
        </p:txBody>
      </p:sp>
      <p:sp>
        <p:nvSpPr>
          <p:cNvPr id="88" name="TextBox 1"/>
          <p:cNvSpPr txBox="1"/>
          <p:nvPr/>
        </p:nvSpPr>
        <p:spPr bwMode="gray">
          <a:xfrm>
            <a:off x="5075860" y="2230632"/>
            <a:ext cx="990673" cy="73866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800" i="1" dirty="0"/>
              <a:t>“Need to edit what I say sometimes to be more professional.”       – Female Professional </a:t>
            </a:r>
          </a:p>
        </p:txBody>
      </p:sp>
      <p:sp>
        <p:nvSpPr>
          <p:cNvPr id="4" name="Freeform 4">
            <a:extLst>
              <a:ext uri="{FF2B5EF4-FFF2-40B4-BE49-F238E27FC236}">
                <a16:creationId xmlns:a16="http://schemas.microsoft.com/office/drawing/2014/main" id="{10192B02-591A-18C3-2AC0-0BDDF82C022A}"/>
              </a:ext>
            </a:extLst>
          </p:cNvPr>
          <p:cNvSpPr/>
          <p:nvPr/>
        </p:nvSpPr>
        <p:spPr>
          <a:xfrm flipH="1">
            <a:off x="280187" y="768405"/>
            <a:ext cx="2803782" cy="957641"/>
          </a:xfrm>
          <a:prstGeom prst="wedgeRectCallout">
            <a:avLst>
              <a:gd name="adj1" fmla="val -29708"/>
              <a:gd name="adj2" fmla="val 62178"/>
            </a:avLst>
          </a:prstGeom>
          <a:solidFill>
            <a:schemeClr val="accent2">
              <a:lumMod val="20000"/>
              <a:lumOff val="80000"/>
            </a:schemeClr>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3691" tIns="71847" rIns="143691" bIns="71847" rtlCol="0" anchor="t"/>
          <a:lstStyle/>
          <a:p>
            <a:pPr algn="ctr"/>
            <a:endParaRPr lang="en-US" sz="1100" b="1" i="1" dirty="0">
              <a:solidFill>
                <a:schemeClr val="tx1"/>
              </a:solidFill>
            </a:endParaRPr>
          </a:p>
        </p:txBody>
      </p:sp>
      <p:sp>
        <p:nvSpPr>
          <p:cNvPr id="6" name="Text Placeholder 4">
            <a:extLst>
              <a:ext uri="{FF2B5EF4-FFF2-40B4-BE49-F238E27FC236}">
                <a16:creationId xmlns:a16="http://schemas.microsoft.com/office/drawing/2014/main" id="{5DD0C817-6AA0-2964-B075-E80F6028D6B6}"/>
              </a:ext>
            </a:extLst>
          </p:cNvPr>
          <p:cNvSpPr txBox="1">
            <a:spLocks/>
          </p:cNvSpPr>
          <p:nvPr/>
        </p:nvSpPr>
        <p:spPr bwMode="gray">
          <a:xfrm>
            <a:off x="4936535" y="4682353"/>
            <a:ext cx="2046204"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Source: HBR (2019); </a:t>
            </a:r>
            <a:r>
              <a:rPr lang="en-US" dirty="0" err="1"/>
              <a:t>Seramount</a:t>
            </a:r>
            <a:r>
              <a:rPr lang="en-US" dirty="0"/>
              <a:t> (2023)</a:t>
            </a:r>
          </a:p>
        </p:txBody>
      </p:sp>
      <p:sp>
        <p:nvSpPr>
          <p:cNvPr id="7" name="TextBox 1">
            <a:extLst>
              <a:ext uri="{FF2B5EF4-FFF2-40B4-BE49-F238E27FC236}">
                <a16:creationId xmlns:a16="http://schemas.microsoft.com/office/drawing/2014/main" id="{2B7BA17C-2144-71B2-2B4B-E3236072F236}"/>
              </a:ext>
            </a:extLst>
          </p:cNvPr>
          <p:cNvSpPr txBox="1"/>
          <p:nvPr/>
        </p:nvSpPr>
        <p:spPr bwMode="gray">
          <a:xfrm>
            <a:off x="357809" y="837758"/>
            <a:ext cx="2694924" cy="86177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800" i="1" dirty="0"/>
              <a:t>“I also feel as though I am in a constant battle of censoring/watering down my views, thoughts, and personality for the possibility of being looked at differently than a nonblack man or woman in the workplace if they exhibited the same behavior. It’s exhausting navigating an all-white workplace.”       -29-Year-Old Black Female Financial Professional</a:t>
            </a:r>
          </a:p>
        </p:txBody>
      </p:sp>
    </p:spTree>
    <p:custDataLst>
      <p:tags r:id="rId1"/>
    </p:custDataLst>
    <p:extLst>
      <p:ext uri="{BB962C8B-B14F-4D97-AF65-F5344CB8AC3E}">
        <p14:creationId xmlns:p14="http://schemas.microsoft.com/office/powerpoint/2010/main" val="1249351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64E03D4-284A-42AC-B9BF-3B0643233E2A}"/>
              </a:ext>
            </a:extLst>
          </p:cNvPr>
          <p:cNvSpPr>
            <a:spLocks noGrp="1"/>
          </p:cNvSpPr>
          <p:nvPr>
            <p:ph type="title"/>
          </p:nvPr>
        </p:nvSpPr>
        <p:spPr>
          <a:xfrm>
            <a:off x="863781" y="1327574"/>
            <a:ext cx="274320" cy="274320"/>
          </a:xfrm>
        </p:spPr>
        <p:txBody>
          <a:bodyPr/>
          <a:lstStyle/>
          <a:p>
            <a:r>
              <a:rPr lang="en-US" dirty="0"/>
              <a:t>1</a:t>
            </a:r>
          </a:p>
        </p:txBody>
      </p:sp>
      <p:sp>
        <p:nvSpPr>
          <p:cNvPr id="13" name="Text Placeholder 12">
            <a:extLst>
              <a:ext uri="{FF2B5EF4-FFF2-40B4-BE49-F238E27FC236}">
                <a16:creationId xmlns:a16="http://schemas.microsoft.com/office/drawing/2014/main" id="{577A3CBE-230D-42E6-A9DE-9E42A3AAA2E4}"/>
              </a:ext>
            </a:extLst>
          </p:cNvPr>
          <p:cNvSpPr>
            <a:spLocks noGrp="1"/>
          </p:cNvSpPr>
          <p:nvPr>
            <p:ph type="body" sz="quarter" idx="13"/>
          </p:nvPr>
        </p:nvSpPr>
        <p:spPr>
          <a:xfrm>
            <a:off x="1363152" y="1388505"/>
            <a:ext cx="3749040" cy="138499"/>
          </a:xfrm>
        </p:spPr>
        <p:txBody>
          <a:bodyPr/>
          <a:lstStyle/>
          <a:p>
            <a:r>
              <a:rPr lang="en-US" sz="900" dirty="0">
                <a:latin typeface="+mn-lt"/>
              </a:rPr>
              <a:t>Defining Code-Switching</a:t>
            </a:r>
          </a:p>
        </p:txBody>
      </p:sp>
      <p:sp>
        <p:nvSpPr>
          <p:cNvPr id="14" name="Text Placeholder 13">
            <a:extLst>
              <a:ext uri="{FF2B5EF4-FFF2-40B4-BE49-F238E27FC236}">
                <a16:creationId xmlns:a16="http://schemas.microsoft.com/office/drawing/2014/main" id="{EC24FFE0-F173-4495-B20C-456761D825FC}"/>
              </a:ext>
            </a:extLst>
          </p:cNvPr>
          <p:cNvSpPr>
            <a:spLocks noGrp="1"/>
          </p:cNvSpPr>
          <p:nvPr>
            <p:ph type="body" sz="quarter" idx="17"/>
          </p:nvPr>
        </p:nvSpPr>
        <p:spPr>
          <a:xfrm>
            <a:off x="863781" y="1906945"/>
            <a:ext cx="274320" cy="276999"/>
          </a:xfrm>
        </p:spPr>
        <p:txBody>
          <a:bodyPr/>
          <a:lstStyle/>
          <a:p>
            <a:r>
              <a:rPr lang="en-US" dirty="0"/>
              <a:t>2</a:t>
            </a:r>
          </a:p>
        </p:txBody>
      </p:sp>
      <p:sp>
        <p:nvSpPr>
          <p:cNvPr id="15" name="Text Placeholder 14">
            <a:extLst>
              <a:ext uri="{FF2B5EF4-FFF2-40B4-BE49-F238E27FC236}">
                <a16:creationId xmlns:a16="http://schemas.microsoft.com/office/drawing/2014/main" id="{3F67A077-172B-4D14-906A-01841BB6A1A5}"/>
              </a:ext>
            </a:extLst>
          </p:cNvPr>
          <p:cNvSpPr>
            <a:spLocks noGrp="1"/>
          </p:cNvSpPr>
          <p:nvPr>
            <p:ph type="body" sz="quarter" idx="18"/>
          </p:nvPr>
        </p:nvSpPr>
        <p:spPr>
          <a:xfrm>
            <a:off x="1363152" y="1976195"/>
            <a:ext cx="3749040" cy="138499"/>
          </a:xfrm>
        </p:spPr>
        <p:txBody>
          <a:bodyPr/>
          <a:lstStyle/>
          <a:p>
            <a:r>
              <a:rPr lang="en-US" dirty="0"/>
              <a:t>Unpacking Motivations to Code-Switch</a:t>
            </a:r>
          </a:p>
        </p:txBody>
      </p:sp>
      <p:sp>
        <p:nvSpPr>
          <p:cNvPr id="16" name="Text Placeholder 15">
            <a:extLst>
              <a:ext uri="{FF2B5EF4-FFF2-40B4-BE49-F238E27FC236}">
                <a16:creationId xmlns:a16="http://schemas.microsoft.com/office/drawing/2014/main" id="{A59CD61D-7F02-4358-9799-DFBF94DCA558}"/>
              </a:ext>
            </a:extLst>
          </p:cNvPr>
          <p:cNvSpPr>
            <a:spLocks noGrp="1"/>
          </p:cNvSpPr>
          <p:nvPr>
            <p:ph type="body" sz="quarter" idx="19"/>
          </p:nvPr>
        </p:nvSpPr>
        <p:spPr>
          <a:xfrm>
            <a:off x="863781" y="2488995"/>
            <a:ext cx="274320" cy="276999"/>
          </a:xfrm>
        </p:spPr>
        <p:txBody>
          <a:bodyPr/>
          <a:lstStyle/>
          <a:p>
            <a:r>
              <a:rPr lang="en-US" dirty="0"/>
              <a:t>3</a:t>
            </a:r>
          </a:p>
        </p:txBody>
      </p:sp>
      <p:sp>
        <p:nvSpPr>
          <p:cNvPr id="17" name="Text Placeholder 16">
            <a:extLst>
              <a:ext uri="{FF2B5EF4-FFF2-40B4-BE49-F238E27FC236}">
                <a16:creationId xmlns:a16="http://schemas.microsoft.com/office/drawing/2014/main" id="{7FA2BEF1-C06D-4B7B-A1AF-3AFB5CF41F0E}"/>
              </a:ext>
            </a:extLst>
          </p:cNvPr>
          <p:cNvSpPr>
            <a:spLocks noGrp="1"/>
          </p:cNvSpPr>
          <p:nvPr>
            <p:ph type="body" sz="quarter" idx="20"/>
          </p:nvPr>
        </p:nvSpPr>
        <p:spPr>
          <a:xfrm>
            <a:off x="1363152" y="2504384"/>
            <a:ext cx="3749040" cy="246221"/>
          </a:xfrm>
        </p:spPr>
        <p:txBody>
          <a:bodyPr/>
          <a:lstStyle/>
          <a:p>
            <a:r>
              <a:rPr lang="en-US" sz="1600" dirty="0">
                <a:latin typeface="+mj-lt"/>
              </a:rPr>
              <a:t>Code-Switching and Authenticity  </a:t>
            </a:r>
          </a:p>
        </p:txBody>
      </p:sp>
      <p:sp>
        <p:nvSpPr>
          <p:cNvPr id="18" name="Text Placeholder 17">
            <a:extLst>
              <a:ext uri="{FF2B5EF4-FFF2-40B4-BE49-F238E27FC236}">
                <a16:creationId xmlns:a16="http://schemas.microsoft.com/office/drawing/2014/main" id="{6D8A095C-59BB-4133-A983-D973F3797A37}"/>
              </a:ext>
            </a:extLst>
          </p:cNvPr>
          <p:cNvSpPr>
            <a:spLocks noGrp="1"/>
          </p:cNvSpPr>
          <p:nvPr>
            <p:ph type="body" sz="quarter" idx="21"/>
          </p:nvPr>
        </p:nvSpPr>
        <p:spPr>
          <a:xfrm>
            <a:off x="863781" y="3071045"/>
            <a:ext cx="274320" cy="276999"/>
          </a:xfrm>
        </p:spPr>
        <p:txBody>
          <a:bodyPr/>
          <a:lstStyle/>
          <a:p>
            <a:r>
              <a:rPr lang="en-US" dirty="0"/>
              <a:t>4</a:t>
            </a:r>
          </a:p>
        </p:txBody>
      </p:sp>
      <p:sp>
        <p:nvSpPr>
          <p:cNvPr id="19" name="Text Placeholder 18">
            <a:extLst>
              <a:ext uri="{FF2B5EF4-FFF2-40B4-BE49-F238E27FC236}">
                <a16:creationId xmlns:a16="http://schemas.microsoft.com/office/drawing/2014/main" id="{8402B3F8-3987-4BFF-85EB-249228A1316E}"/>
              </a:ext>
            </a:extLst>
          </p:cNvPr>
          <p:cNvSpPr>
            <a:spLocks noGrp="1"/>
          </p:cNvSpPr>
          <p:nvPr>
            <p:ph type="body" sz="quarter" idx="22"/>
          </p:nvPr>
        </p:nvSpPr>
        <p:spPr>
          <a:xfrm>
            <a:off x="1363152" y="3140295"/>
            <a:ext cx="3749040" cy="138499"/>
          </a:xfrm>
        </p:spPr>
        <p:txBody>
          <a:bodyPr/>
          <a:lstStyle/>
          <a:p>
            <a:r>
              <a:rPr lang="en-US" dirty="0"/>
              <a:t>Going Forward</a:t>
            </a:r>
          </a:p>
        </p:txBody>
      </p:sp>
    </p:spTree>
    <p:extLst>
      <p:ext uri="{BB962C8B-B14F-4D97-AF65-F5344CB8AC3E}">
        <p14:creationId xmlns:p14="http://schemas.microsoft.com/office/powerpoint/2010/main" val="140806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4">
            <a:extLst>
              <a:ext uri="{FF2B5EF4-FFF2-40B4-BE49-F238E27FC236}">
                <a16:creationId xmlns:a16="http://schemas.microsoft.com/office/drawing/2014/main" id="{080D1F93-4102-4191-B310-535CD56795E2}"/>
              </a:ext>
              <a:ext uri="{C183D7F6-B498-43B3-948B-1728B52AA6E4}">
                <adec:decorative xmlns:adec="http://schemas.microsoft.com/office/drawing/2017/decorative" val="1"/>
              </a:ext>
            </a:extLst>
          </p:cNvPr>
          <p:cNvSpPr/>
          <p:nvPr/>
        </p:nvSpPr>
        <p:spPr>
          <a:xfrm>
            <a:off x="452875" y="1239962"/>
            <a:ext cx="2514134" cy="2123495"/>
          </a:xfrm>
          <a:custGeom>
            <a:avLst/>
            <a:gdLst>
              <a:gd name="connsiteX0" fmla="*/ 0 w 6267450"/>
              <a:gd name="connsiteY0" fmla="*/ 0 h 5689453"/>
              <a:gd name="connsiteX1" fmla="*/ 6267450 w 6267450"/>
              <a:gd name="connsiteY1" fmla="*/ 0 h 5689453"/>
              <a:gd name="connsiteX2" fmla="*/ 6267450 w 6267450"/>
              <a:gd name="connsiteY2" fmla="*/ 5086350 h 5689453"/>
              <a:gd name="connsiteX3" fmla="*/ 5695950 w 6267450"/>
              <a:gd name="connsiteY3" fmla="*/ 5086350 h 5689453"/>
              <a:gd name="connsiteX4" fmla="*/ 5181600 w 6267450"/>
              <a:gd name="connsiteY4" fmla="*/ 5689453 h 5689453"/>
              <a:gd name="connsiteX5" fmla="*/ 5181600 w 6267450"/>
              <a:gd name="connsiteY5" fmla="*/ 5086350 h 5689453"/>
              <a:gd name="connsiteX6" fmla="*/ 0 w 6267450"/>
              <a:gd name="connsiteY6" fmla="*/ 5086350 h 568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50" h="5689453">
                <a:moveTo>
                  <a:pt x="0" y="0"/>
                </a:moveTo>
                <a:lnTo>
                  <a:pt x="6267450" y="0"/>
                </a:lnTo>
                <a:lnTo>
                  <a:pt x="6267450" y="5086350"/>
                </a:lnTo>
                <a:lnTo>
                  <a:pt x="5695950" y="5086350"/>
                </a:lnTo>
                <a:lnTo>
                  <a:pt x="5181600" y="5689453"/>
                </a:lnTo>
                <a:lnTo>
                  <a:pt x="5181600" y="5086350"/>
                </a:lnTo>
                <a:lnTo>
                  <a:pt x="0" y="5086350"/>
                </a:lnTo>
                <a:close/>
              </a:path>
            </a:pathLst>
          </a:cu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Freeform 4">
            <a:extLst>
              <a:ext uri="{FF2B5EF4-FFF2-40B4-BE49-F238E27FC236}">
                <a16:creationId xmlns:a16="http://schemas.microsoft.com/office/drawing/2014/main" id="{DD7899DF-B0F3-4E8F-8677-3DDAD961DC80}"/>
              </a:ext>
              <a:ext uri="{C183D7F6-B498-43B3-948B-1728B52AA6E4}">
                <adec:decorative xmlns:adec="http://schemas.microsoft.com/office/drawing/2017/decorative" val="1"/>
              </a:ext>
            </a:extLst>
          </p:cNvPr>
          <p:cNvSpPr/>
          <p:nvPr/>
        </p:nvSpPr>
        <p:spPr>
          <a:xfrm>
            <a:off x="3458242" y="1239962"/>
            <a:ext cx="2514134" cy="2123495"/>
          </a:xfrm>
          <a:custGeom>
            <a:avLst/>
            <a:gdLst>
              <a:gd name="connsiteX0" fmla="*/ 0 w 6267450"/>
              <a:gd name="connsiteY0" fmla="*/ 0 h 5689453"/>
              <a:gd name="connsiteX1" fmla="*/ 6267450 w 6267450"/>
              <a:gd name="connsiteY1" fmla="*/ 0 h 5689453"/>
              <a:gd name="connsiteX2" fmla="*/ 6267450 w 6267450"/>
              <a:gd name="connsiteY2" fmla="*/ 5086350 h 5689453"/>
              <a:gd name="connsiteX3" fmla="*/ 5695950 w 6267450"/>
              <a:gd name="connsiteY3" fmla="*/ 5086350 h 5689453"/>
              <a:gd name="connsiteX4" fmla="*/ 5181600 w 6267450"/>
              <a:gd name="connsiteY4" fmla="*/ 5689453 h 5689453"/>
              <a:gd name="connsiteX5" fmla="*/ 5181600 w 6267450"/>
              <a:gd name="connsiteY5" fmla="*/ 5086350 h 5689453"/>
              <a:gd name="connsiteX6" fmla="*/ 0 w 6267450"/>
              <a:gd name="connsiteY6" fmla="*/ 5086350 h 568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450" h="5689453">
                <a:moveTo>
                  <a:pt x="0" y="0"/>
                </a:moveTo>
                <a:lnTo>
                  <a:pt x="6267450" y="0"/>
                </a:lnTo>
                <a:lnTo>
                  <a:pt x="6267450" y="5086350"/>
                </a:lnTo>
                <a:lnTo>
                  <a:pt x="5695950" y="5086350"/>
                </a:lnTo>
                <a:lnTo>
                  <a:pt x="5181600" y="5689453"/>
                </a:lnTo>
                <a:lnTo>
                  <a:pt x="5181600" y="5086350"/>
                </a:lnTo>
                <a:lnTo>
                  <a:pt x="0" y="5086350"/>
                </a:lnTo>
                <a:close/>
              </a:path>
            </a:pathLst>
          </a:cu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 name="Title 2">
            <a:extLst>
              <a:ext uri="{FF2B5EF4-FFF2-40B4-BE49-F238E27FC236}">
                <a16:creationId xmlns:a16="http://schemas.microsoft.com/office/drawing/2014/main" id="{BD820A65-67DE-4D80-8368-D01C9CFDE40E}"/>
              </a:ext>
            </a:extLst>
          </p:cNvPr>
          <p:cNvSpPr>
            <a:spLocks noGrp="1"/>
          </p:cNvSpPr>
          <p:nvPr>
            <p:ph type="title"/>
          </p:nvPr>
        </p:nvSpPr>
        <p:spPr/>
        <p:txBody>
          <a:bodyPr/>
          <a:lstStyle/>
          <a:p>
            <a:r>
              <a:rPr lang="en-US" dirty="0"/>
              <a:t>Embracing Authenticity</a:t>
            </a:r>
          </a:p>
        </p:txBody>
      </p:sp>
      <p:sp>
        <p:nvSpPr>
          <p:cNvPr id="8" name="Text Placeholder 31">
            <a:extLst>
              <a:ext uri="{FF2B5EF4-FFF2-40B4-BE49-F238E27FC236}">
                <a16:creationId xmlns:a16="http://schemas.microsoft.com/office/drawing/2014/main" id="{EBA11149-E58F-4FB6-8E7C-4E6EB871EF97}"/>
              </a:ext>
            </a:extLst>
          </p:cNvPr>
          <p:cNvSpPr txBox="1">
            <a:spLocks/>
          </p:cNvSpPr>
          <p:nvPr/>
        </p:nvSpPr>
        <p:spPr bwMode="gray">
          <a:xfrm>
            <a:off x="607707" y="1536746"/>
            <a:ext cx="2189447" cy="96949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i="1" dirty="0"/>
              <a:t>“Instead of the brand of diversity which purports that minorities are acceptable provided that they behave in a specific way, what about a truer sense of diversity, where people are praised for their uniqueness and the cultural capital they bring to places.” </a:t>
            </a:r>
          </a:p>
        </p:txBody>
      </p:sp>
      <p:sp>
        <p:nvSpPr>
          <p:cNvPr id="12" name="Text Placeholder 31">
            <a:extLst>
              <a:ext uri="{FF2B5EF4-FFF2-40B4-BE49-F238E27FC236}">
                <a16:creationId xmlns:a16="http://schemas.microsoft.com/office/drawing/2014/main" id="{1DD3E62A-D266-41F2-9BF0-FC1B996451C7}"/>
              </a:ext>
            </a:extLst>
          </p:cNvPr>
          <p:cNvSpPr txBox="1">
            <a:spLocks/>
          </p:cNvSpPr>
          <p:nvPr/>
        </p:nvSpPr>
        <p:spPr bwMode="gray">
          <a:xfrm>
            <a:off x="452875" y="3366257"/>
            <a:ext cx="2514134" cy="407804"/>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1400" dirty="0">
                <a:solidFill>
                  <a:schemeClr val="accent4"/>
                </a:solidFill>
              </a:rPr>
              <a:t>Chandra Arthur</a:t>
            </a:r>
          </a:p>
          <a:p>
            <a:pPr marL="0" indent="0">
              <a:spcBef>
                <a:spcPts val="300"/>
              </a:spcBef>
              <a:buNone/>
            </a:pPr>
            <a:r>
              <a:rPr lang="en-US" sz="900" b="1" dirty="0"/>
              <a:t>Author, </a:t>
            </a:r>
            <a:r>
              <a:rPr lang="en-US" sz="900" b="1" i="1" dirty="0"/>
              <a:t>The Cost of Code Switching</a:t>
            </a:r>
          </a:p>
        </p:txBody>
      </p:sp>
      <p:sp>
        <p:nvSpPr>
          <p:cNvPr id="10" name="Text Placeholder 31">
            <a:extLst>
              <a:ext uri="{FF2B5EF4-FFF2-40B4-BE49-F238E27FC236}">
                <a16:creationId xmlns:a16="http://schemas.microsoft.com/office/drawing/2014/main" id="{6B99B8D7-2C0F-41DF-9807-08AF3BFB1671}"/>
              </a:ext>
            </a:extLst>
          </p:cNvPr>
          <p:cNvSpPr txBox="1">
            <a:spLocks/>
          </p:cNvSpPr>
          <p:nvPr/>
        </p:nvSpPr>
        <p:spPr bwMode="gray">
          <a:xfrm>
            <a:off x="3766470" y="1443033"/>
            <a:ext cx="1943113" cy="1523494"/>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i="1" dirty="0"/>
              <a:t>“It’s important to remember that you don’t have to sacrifice your authenticity in order to code-switch. You can still be your fabulous, authentic self, while also adjusting your communication style to fit the situation. That’s what I do. I have fun with it - I really try. It really is all about finding the right balance”</a:t>
            </a:r>
          </a:p>
        </p:txBody>
      </p:sp>
      <p:sp>
        <p:nvSpPr>
          <p:cNvPr id="13" name="Text Placeholder 31">
            <a:extLst>
              <a:ext uri="{FF2B5EF4-FFF2-40B4-BE49-F238E27FC236}">
                <a16:creationId xmlns:a16="http://schemas.microsoft.com/office/drawing/2014/main" id="{AF3A6C04-A3B5-4D5F-B854-2CBA2E6CB81D}"/>
              </a:ext>
            </a:extLst>
          </p:cNvPr>
          <p:cNvSpPr txBox="1">
            <a:spLocks/>
          </p:cNvSpPr>
          <p:nvPr/>
        </p:nvSpPr>
        <p:spPr bwMode="gray">
          <a:xfrm>
            <a:off x="3458242" y="3366257"/>
            <a:ext cx="2514134" cy="392415"/>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1400" dirty="0">
                <a:solidFill>
                  <a:schemeClr val="accent4"/>
                </a:solidFill>
              </a:rPr>
              <a:t>Marie Beecham</a:t>
            </a:r>
          </a:p>
          <a:p>
            <a:pPr marL="0" indent="0">
              <a:spcBef>
                <a:spcPts val="300"/>
              </a:spcBef>
              <a:buNone/>
            </a:pPr>
            <a:r>
              <a:rPr lang="en-US" sz="900" b="1" dirty="0"/>
              <a:t>Host of </a:t>
            </a:r>
            <a:r>
              <a:rPr lang="en-US" sz="900" b="1" i="1" dirty="0"/>
              <a:t>Know Better, Do Better </a:t>
            </a:r>
            <a:r>
              <a:rPr lang="en-US" sz="900" b="1" dirty="0" err="1"/>
              <a:t>Pocast</a:t>
            </a:r>
            <a:endParaRPr lang="en-US" sz="900" b="1" dirty="0"/>
          </a:p>
        </p:txBody>
      </p:sp>
    </p:spTree>
    <p:extLst>
      <p:ext uri="{BB962C8B-B14F-4D97-AF65-F5344CB8AC3E}">
        <p14:creationId xmlns:p14="http://schemas.microsoft.com/office/powerpoint/2010/main" val="2783436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gray">
          <a:xfrm>
            <a:off x="280194" y="1766191"/>
            <a:ext cx="5845175" cy="134049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 name="Title 3"/>
          <p:cNvSpPr>
            <a:spLocks noGrp="1"/>
          </p:cNvSpPr>
          <p:nvPr>
            <p:ph type="title"/>
          </p:nvPr>
        </p:nvSpPr>
        <p:spPr/>
        <p:txBody>
          <a:bodyPr/>
          <a:lstStyle/>
          <a:p>
            <a:r>
              <a:rPr lang="en-US" dirty="0"/>
              <a:t>Discussion</a:t>
            </a:r>
          </a:p>
        </p:txBody>
      </p:sp>
      <p:sp>
        <p:nvSpPr>
          <p:cNvPr id="9" name="TextBox 8"/>
          <p:cNvSpPr txBox="1"/>
          <p:nvPr/>
        </p:nvSpPr>
        <p:spPr bwMode="gray">
          <a:xfrm>
            <a:off x="1957886" y="2178970"/>
            <a:ext cx="3247765" cy="415498"/>
          </a:xfrm>
          <a:prstGeom prst="rect">
            <a:avLst/>
          </a:prstGeom>
          <a:noFill/>
        </p:spPr>
        <p:txBody>
          <a:bodyPr wrap="square" lIns="0" tIns="0" rIns="0" bIns="0" rtlCol="0">
            <a:spAutoFit/>
          </a:bodyPr>
          <a:lstStyle/>
          <a:p>
            <a:pPr algn="l" rtl="0" fontAlgn="base"/>
            <a:r>
              <a:rPr lang="en-US" sz="900" dirty="0">
                <a:solidFill>
                  <a:schemeClr val="bg1"/>
                </a:solidFill>
              </a:rPr>
              <a:t>The previous quotes highlighted the value of workplace authenticity. What cost(s) do you associate with being authentic in your workplace?</a:t>
            </a:r>
            <a:endParaRPr lang="en-US" sz="900" b="0" i="0" u="none" strike="noStrike" dirty="0">
              <a:solidFill>
                <a:schemeClr val="bg1"/>
              </a:solidFill>
              <a:effectLst/>
            </a:endParaRPr>
          </a:p>
        </p:txBody>
      </p:sp>
      <p:cxnSp>
        <p:nvCxnSpPr>
          <p:cNvPr id="16" name="Straight Connector 15"/>
          <p:cNvCxnSpPr/>
          <p:nvPr/>
        </p:nvCxnSpPr>
        <p:spPr bwMode="gray">
          <a:xfrm flipV="1">
            <a:off x="1799192" y="2030809"/>
            <a:ext cx="1" cy="85032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bwMode="gray">
          <a:xfrm>
            <a:off x="280194" y="1755915"/>
            <a:ext cx="5845175" cy="0"/>
          </a:xfrm>
          <a:prstGeom prst="line">
            <a:avLst/>
          </a:prstGeom>
          <a:ln w="762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D48E3D2-6B8C-4133-2ACB-9992FA4EE62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6053" y="2170579"/>
            <a:ext cx="385931" cy="459442"/>
          </a:xfrm>
          <a:prstGeom prst="rect">
            <a:avLst/>
          </a:prstGeom>
        </p:spPr>
      </p:pic>
    </p:spTree>
    <p:custDataLst>
      <p:tags r:id="rId1"/>
    </p:custDataLst>
    <p:extLst>
      <p:ext uri="{BB962C8B-B14F-4D97-AF65-F5344CB8AC3E}">
        <p14:creationId xmlns:p14="http://schemas.microsoft.com/office/powerpoint/2010/main" val="185685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1">
            <a:extLst>
              <a:ext uri="{FF2B5EF4-FFF2-40B4-BE49-F238E27FC236}">
                <a16:creationId xmlns:a16="http://schemas.microsoft.com/office/drawing/2014/main" id="{F2C16AF9-F8E1-4EBB-8AA1-756135D8D76E}"/>
              </a:ext>
            </a:extLst>
          </p:cNvPr>
          <p:cNvSpPr txBox="1">
            <a:spLocks/>
          </p:cNvSpPr>
          <p:nvPr/>
        </p:nvSpPr>
        <p:spPr bwMode="gray">
          <a:xfrm rot="10800000">
            <a:off x="253507" y="1944038"/>
            <a:ext cx="1764792" cy="1508760"/>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endParaRPr lang="en-US" dirty="0">
              <a:solidFill>
                <a:schemeClr val="accent4"/>
              </a:solidFill>
            </a:endParaRPr>
          </a:p>
        </p:txBody>
      </p:sp>
      <p:sp>
        <p:nvSpPr>
          <p:cNvPr id="43" name="Text Placeholder 1"/>
          <p:cNvSpPr txBox="1">
            <a:spLocks/>
          </p:cNvSpPr>
          <p:nvPr/>
        </p:nvSpPr>
        <p:spPr bwMode="gray">
          <a:xfrm rot="10800000">
            <a:off x="4366132" y="1944038"/>
            <a:ext cx="1764792" cy="1508760"/>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endParaRPr lang="en-US" dirty="0">
              <a:solidFill>
                <a:schemeClr val="accent4"/>
              </a:solidFill>
            </a:endParaRPr>
          </a:p>
        </p:txBody>
      </p:sp>
      <p:sp>
        <p:nvSpPr>
          <p:cNvPr id="10" name="Title 9"/>
          <p:cNvSpPr>
            <a:spLocks noGrp="1"/>
          </p:cNvSpPr>
          <p:nvPr>
            <p:ph type="title"/>
          </p:nvPr>
        </p:nvSpPr>
        <p:spPr>
          <a:xfrm>
            <a:off x="280194" y="317005"/>
            <a:ext cx="5212080" cy="249299"/>
          </a:xfrm>
        </p:spPr>
        <p:txBody>
          <a:bodyPr/>
          <a:lstStyle/>
          <a:p>
            <a:r>
              <a:rPr lang="en-US" dirty="0">
                <a:ea typeface="Tahoma"/>
                <a:cs typeface="Tahoma"/>
              </a:rPr>
              <a:t>Your Role in Advancing a Culture of Inclusion</a:t>
            </a:r>
            <a:endParaRPr lang="en-US" dirty="0"/>
          </a:p>
        </p:txBody>
      </p:sp>
      <p:sp>
        <p:nvSpPr>
          <p:cNvPr id="48" name="TextBox 47"/>
          <p:cNvSpPr txBox="1"/>
          <p:nvPr/>
        </p:nvSpPr>
        <p:spPr bwMode="gray">
          <a:xfrm>
            <a:off x="280194" y="1578158"/>
            <a:ext cx="1363328" cy="276999"/>
          </a:xfrm>
          <a:prstGeom prst="rect">
            <a:avLst/>
          </a:prstGeom>
          <a:noFill/>
        </p:spPr>
        <p:txBody>
          <a:bodyPr wrap="square" lIns="0" tIns="0" rIns="0" bIns="0" rtlCol="0">
            <a:spAutoFit/>
          </a:bodyPr>
          <a:lstStyle/>
          <a:p>
            <a:pPr>
              <a:spcBef>
                <a:spcPts val="500"/>
              </a:spcBef>
            </a:pPr>
            <a:r>
              <a:rPr lang="en-US" sz="900" b="1" dirty="0"/>
              <a:t>Fostering Psychological Safety</a:t>
            </a:r>
          </a:p>
        </p:txBody>
      </p:sp>
      <p:sp>
        <p:nvSpPr>
          <p:cNvPr id="49" name="TextBox 48"/>
          <p:cNvSpPr txBox="1"/>
          <p:nvPr/>
        </p:nvSpPr>
        <p:spPr bwMode="gray">
          <a:xfrm>
            <a:off x="4456821" y="1739521"/>
            <a:ext cx="1440656" cy="138499"/>
          </a:xfrm>
          <a:prstGeom prst="rect">
            <a:avLst/>
          </a:prstGeom>
          <a:noFill/>
        </p:spPr>
        <p:txBody>
          <a:bodyPr wrap="square" lIns="0" tIns="0" rIns="0" bIns="0" rtlCol="0">
            <a:spAutoFit/>
          </a:bodyPr>
          <a:lstStyle/>
          <a:p>
            <a:pPr>
              <a:spcBef>
                <a:spcPts val="500"/>
              </a:spcBef>
            </a:pPr>
            <a:r>
              <a:rPr lang="en-US" sz="900" b="1" dirty="0"/>
              <a:t>Improved Outcomes</a:t>
            </a:r>
          </a:p>
        </p:txBody>
      </p:sp>
      <p:sp>
        <p:nvSpPr>
          <p:cNvPr id="60" name="Pentagon 1"/>
          <p:cNvSpPr/>
          <p:nvPr/>
        </p:nvSpPr>
        <p:spPr bwMode="gray">
          <a:xfrm>
            <a:off x="3940542" y="1804378"/>
            <a:ext cx="121312" cy="242623"/>
          </a:xfrm>
          <a:custGeom>
            <a:avLst/>
            <a:gdLst>
              <a:gd name="connsiteX0" fmla="*/ 0 w 1771151"/>
              <a:gd name="connsiteY0" fmla="*/ 0 h 404446"/>
              <a:gd name="connsiteX1" fmla="*/ 1568928 w 1771151"/>
              <a:gd name="connsiteY1" fmla="*/ 0 h 404446"/>
              <a:gd name="connsiteX2" fmla="*/ 1771151 w 1771151"/>
              <a:gd name="connsiteY2" fmla="*/ 202223 h 404446"/>
              <a:gd name="connsiteX3" fmla="*/ 1568928 w 1771151"/>
              <a:gd name="connsiteY3" fmla="*/ 404446 h 404446"/>
              <a:gd name="connsiteX4" fmla="*/ 0 w 1771151"/>
              <a:gd name="connsiteY4" fmla="*/ 404446 h 404446"/>
              <a:gd name="connsiteX5" fmla="*/ 0 w 1771151"/>
              <a:gd name="connsiteY5" fmla="*/ 0 h 404446"/>
              <a:gd name="connsiteX0" fmla="*/ 0 w 1771151"/>
              <a:gd name="connsiteY0" fmla="*/ 404446 h 495886"/>
              <a:gd name="connsiteX1" fmla="*/ 0 w 1771151"/>
              <a:gd name="connsiteY1" fmla="*/ 0 h 495886"/>
              <a:gd name="connsiteX2" fmla="*/ 1568928 w 1771151"/>
              <a:gd name="connsiteY2" fmla="*/ 0 h 495886"/>
              <a:gd name="connsiteX3" fmla="*/ 1771151 w 1771151"/>
              <a:gd name="connsiteY3" fmla="*/ 202223 h 495886"/>
              <a:gd name="connsiteX4" fmla="*/ 1568928 w 1771151"/>
              <a:gd name="connsiteY4" fmla="*/ 404446 h 495886"/>
              <a:gd name="connsiteX5" fmla="*/ 91440 w 1771151"/>
              <a:gd name="connsiteY5" fmla="*/ 495886 h 495886"/>
              <a:gd name="connsiteX0" fmla="*/ 0 w 1771151"/>
              <a:gd name="connsiteY0" fmla="*/ 0 h 495886"/>
              <a:gd name="connsiteX1" fmla="*/ 1568928 w 1771151"/>
              <a:gd name="connsiteY1" fmla="*/ 0 h 495886"/>
              <a:gd name="connsiteX2" fmla="*/ 1771151 w 1771151"/>
              <a:gd name="connsiteY2" fmla="*/ 202223 h 495886"/>
              <a:gd name="connsiteX3" fmla="*/ 1568928 w 1771151"/>
              <a:gd name="connsiteY3" fmla="*/ 404446 h 495886"/>
              <a:gd name="connsiteX4" fmla="*/ 91440 w 1771151"/>
              <a:gd name="connsiteY4" fmla="*/ 495886 h 495886"/>
              <a:gd name="connsiteX0" fmla="*/ 0 w 1771151"/>
              <a:gd name="connsiteY0" fmla="*/ 0 h 404446"/>
              <a:gd name="connsiteX1" fmla="*/ 1568928 w 1771151"/>
              <a:gd name="connsiteY1" fmla="*/ 0 h 404446"/>
              <a:gd name="connsiteX2" fmla="*/ 1771151 w 1771151"/>
              <a:gd name="connsiteY2" fmla="*/ 202223 h 404446"/>
              <a:gd name="connsiteX3" fmla="*/ 1568928 w 1771151"/>
              <a:gd name="connsiteY3" fmla="*/ 404446 h 404446"/>
              <a:gd name="connsiteX0" fmla="*/ 0 w 202223"/>
              <a:gd name="connsiteY0" fmla="*/ 0 h 404446"/>
              <a:gd name="connsiteX1" fmla="*/ 202223 w 202223"/>
              <a:gd name="connsiteY1" fmla="*/ 202223 h 404446"/>
              <a:gd name="connsiteX2" fmla="*/ 0 w 202223"/>
              <a:gd name="connsiteY2" fmla="*/ 404446 h 404446"/>
            </a:gdLst>
            <a:ahLst/>
            <a:cxnLst>
              <a:cxn ang="0">
                <a:pos x="connsiteX0" y="connsiteY0"/>
              </a:cxn>
              <a:cxn ang="0">
                <a:pos x="connsiteX1" y="connsiteY1"/>
              </a:cxn>
              <a:cxn ang="0">
                <a:pos x="connsiteX2" y="connsiteY2"/>
              </a:cxn>
            </a:cxnLst>
            <a:rect l="l" t="t" r="r" b="b"/>
            <a:pathLst>
              <a:path w="202223" h="404446">
                <a:moveTo>
                  <a:pt x="0" y="0"/>
                </a:moveTo>
                <a:lnTo>
                  <a:pt x="202223" y="202223"/>
                </a:lnTo>
                <a:lnTo>
                  <a:pt x="0" y="404446"/>
                </a:lnTo>
              </a:path>
            </a:pathLst>
          </a:custGeom>
          <a:noFill/>
          <a:ln w="38100" cap="flat">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TextBox 34">
            <a:extLst>
              <a:ext uri="{FF2B5EF4-FFF2-40B4-BE49-F238E27FC236}">
                <a16:creationId xmlns:a16="http://schemas.microsoft.com/office/drawing/2014/main" id="{144F2DCC-036B-4102-BBF9-098635CADF6C}"/>
              </a:ext>
            </a:extLst>
          </p:cNvPr>
          <p:cNvSpPr txBox="1"/>
          <p:nvPr/>
        </p:nvSpPr>
        <p:spPr bwMode="gray">
          <a:xfrm>
            <a:off x="2508195" y="2827832"/>
            <a:ext cx="1384409" cy="276999"/>
          </a:xfrm>
          <a:prstGeom prst="rect">
            <a:avLst/>
          </a:prstGeom>
          <a:noFill/>
        </p:spPr>
        <p:txBody>
          <a:bodyPr wrap="square" lIns="0" tIns="0" rIns="0" bIns="0" rtlCol="0">
            <a:spAutoFit/>
          </a:bodyPr>
          <a:lstStyle/>
          <a:p>
            <a:pPr algn="ctr">
              <a:spcBef>
                <a:spcPts val="500"/>
              </a:spcBef>
            </a:pPr>
            <a:r>
              <a:rPr lang="en-US" sz="900" dirty="0"/>
              <a:t>Investing in Personal Growth &amp; Development</a:t>
            </a:r>
          </a:p>
        </p:txBody>
      </p:sp>
      <p:sp>
        <p:nvSpPr>
          <p:cNvPr id="63" name="TextBox 62">
            <a:extLst>
              <a:ext uri="{FF2B5EF4-FFF2-40B4-BE49-F238E27FC236}">
                <a16:creationId xmlns:a16="http://schemas.microsoft.com/office/drawing/2014/main" id="{3BEC2802-A7BA-4B3D-9CA5-6BDA4B0D7EB7}"/>
              </a:ext>
            </a:extLst>
          </p:cNvPr>
          <p:cNvSpPr txBox="1"/>
          <p:nvPr/>
        </p:nvSpPr>
        <p:spPr bwMode="gray">
          <a:xfrm>
            <a:off x="226547" y="2518533"/>
            <a:ext cx="753207" cy="415498"/>
          </a:xfrm>
          <a:prstGeom prst="rect">
            <a:avLst/>
          </a:prstGeom>
          <a:noFill/>
        </p:spPr>
        <p:txBody>
          <a:bodyPr wrap="square" lIns="0" tIns="0" rIns="0" bIns="0" rtlCol="0">
            <a:spAutoFit/>
          </a:bodyPr>
          <a:lstStyle/>
          <a:p>
            <a:pPr algn="ctr"/>
            <a:r>
              <a:rPr lang="en-US" sz="900" dirty="0"/>
              <a:t>Open Discussion </a:t>
            </a:r>
          </a:p>
          <a:p>
            <a:pPr algn="ctr"/>
            <a:r>
              <a:rPr lang="en-US" sz="900" dirty="0"/>
              <a:t>&amp; Debate</a:t>
            </a:r>
          </a:p>
        </p:txBody>
      </p:sp>
      <p:sp>
        <p:nvSpPr>
          <p:cNvPr id="65" name="Oval 64">
            <a:extLst>
              <a:ext uri="{FF2B5EF4-FFF2-40B4-BE49-F238E27FC236}">
                <a16:creationId xmlns:a16="http://schemas.microsoft.com/office/drawing/2014/main" id="{8A46AD43-5259-47EA-AC05-F41B1E777A3C}"/>
              </a:ext>
            </a:extLst>
          </p:cNvPr>
          <p:cNvSpPr>
            <a:spLocks noChangeAspect="1"/>
          </p:cNvSpPr>
          <p:nvPr/>
        </p:nvSpPr>
        <p:spPr bwMode="gray">
          <a:xfrm>
            <a:off x="378797" y="2023857"/>
            <a:ext cx="454156" cy="454156"/>
          </a:xfrm>
          <a:prstGeom prst="ellipse">
            <a:avLst/>
          </a:prstGeom>
          <a:solidFill>
            <a:schemeClr val="accent5"/>
          </a:solidFill>
          <a:ln w="63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640" tIns="25821" rIns="51640" bIns="25821" numCol="1" spcCol="0" rtlCol="0" fromWordArt="0" anchor="t" anchorCtr="0" forceAA="0" compatLnSpc="1">
            <a:prstTxWarp prst="textNoShape">
              <a:avLst/>
            </a:prstTxWarp>
            <a:noAutofit/>
          </a:bodyPr>
          <a:lstStyle/>
          <a:p>
            <a:pPr algn="ctr" defTabSz="516219">
              <a:spcBef>
                <a:spcPts val="282"/>
              </a:spcBef>
              <a:defRPr/>
            </a:pPr>
            <a:endParaRPr lang="en-US" sz="565" dirty="0">
              <a:solidFill>
                <a:srgbClr val="FFFFFF"/>
              </a:solidFill>
              <a:latin typeface="Verdana"/>
            </a:endParaRPr>
          </a:p>
        </p:txBody>
      </p:sp>
      <p:sp>
        <p:nvSpPr>
          <p:cNvPr id="75" name="TextBox 74">
            <a:extLst>
              <a:ext uri="{FF2B5EF4-FFF2-40B4-BE49-F238E27FC236}">
                <a16:creationId xmlns:a16="http://schemas.microsoft.com/office/drawing/2014/main" id="{18085189-C495-4C71-8281-DFBAE15E0980}"/>
              </a:ext>
            </a:extLst>
          </p:cNvPr>
          <p:cNvSpPr txBox="1"/>
          <p:nvPr/>
        </p:nvSpPr>
        <p:spPr bwMode="gray">
          <a:xfrm>
            <a:off x="705711" y="3262448"/>
            <a:ext cx="860379" cy="138499"/>
          </a:xfrm>
          <a:prstGeom prst="rect">
            <a:avLst/>
          </a:prstGeom>
          <a:noFill/>
        </p:spPr>
        <p:txBody>
          <a:bodyPr wrap="square" lIns="0" tIns="0" rIns="0" bIns="0" rtlCol="0">
            <a:spAutoFit/>
          </a:bodyPr>
          <a:lstStyle/>
          <a:p>
            <a:pPr algn="ctr"/>
            <a:r>
              <a:rPr lang="en-US" sz="900" dirty="0"/>
              <a:t>Collaboration</a:t>
            </a:r>
          </a:p>
        </p:txBody>
      </p:sp>
      <p:sp>
        <p:nvSpPr>
          <p:cNvPr id="77" name="Oval 76">
            <a:extLst>
              <a:ext uri="{FF2B5EF4-FFF2-40B4-BE49-F238E27FC236}">
                <a16:creationId xmlns:a16="http://schemas.microsoft.com/office/drawing/2014/main" id="{AC31FA6D-FC4E-4778-8943-9B4B2489513D}"/>
              </a:ext>
            </a:extLst>
          </p:cNvPr>
          <p:cNvSpPr>
            <a:spLocks noChangeAspect="1"/>
          </p:cNvSpPr>
          <p:nvPr/>
        </p:nvSpPr>
        <p:spPr bwMode="gray">
          <a:xfrm>
            <a:off x="908822" y="2787844"/>
            <a:ext cx="454156" cy="454156"/>
          </a:xfrm>
          <a:prstGeom prst="ellipse">
            <a:avLst/>
          </a:prstGeom>
          <a:solidFill>
            <a:schemeClr val="accent5"/>
          </a:solidFill>
          <a:ln w="63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640" tIns="25821" rIns="51640" bIns="25821" numCol="1" spcCol="0" rtlCol="0" fromWordArt="0" anchor="t" anchorCtr="0" forceAA="0" compatLnSpc="1">
            <a:prstTxWarp prst="textNoShape">
              <a:avLst/>
            </a:prstTxWarp>
            <a:noAutofit/>
          </a:bodyPr>
          <a:lstStyle/>
          <a:p>
            <a:pPr algn="ctr" defTabSz="516219">
              <a:spcBef>
                <a:spcPts val="282"/>
              </a:spcBef>
              <a:defRPr/>
            </a:pPr>
            <a:endParaRPr lang="en-US" sz="565" dirty="0">
              <a:solidFill>
                <a:srgbClr val="FFFFFF"/>
              </a:solidFill>
              <a:latin typeface="Verdana"/>
            </a:endParaRPr>
          </a:p>
        </p:txBody>
      </p:sp>
      <p:sp>
        <p:nvSpPr>
          <p:cNvPr id="79" name="TextBox 78">
            <a:extLst>
              <a:ext uri="{FF2B5EF4-FFF2-40B4-BE49-F238E27FC236}">
                <a16:creationId xmlns:a16="http://schemas.microsoft.com/office/drawing/2014/main" id="{868D9432-5BC4-42B0-B451-C550B3B47726}"/>
              </a:ext>
            </a:extLst>
          </p:cNvPr>
          <p:cNvSpPr txBox="1"/>
          <p:nvPr/>
        </p:nvSpPr>
        <p:spPr bwMode="gray">
          <a:xfrm>
            <a:off x="1062363" y="2497027"/>
            <a:ext cx="1001099" cy="276999"/>
          </a:xfrm>
          <a:prstGeom prst="rect">
            <a:avLst/>
          </a:prstGeom>
          <a:noFill/>
        </p:spPr>
        <p:txBody>
          <a:bodyPr wrap="square" lIns="0" tIns="0" rIns="0" bIns="0" rtlCol="0">
            <a:spAutoFit/>
          </a:bodyPr>
          <a:lstStyle/>
          <a:p>
            <a:pPr algn="ctr"/>
            <a:r>
              <a:rPr lang="en-US" sz="900" dirty="0"/>
              <a:t>Transparent communication</a:t>
            </a:r>
          </a:p>
        </p:txBody>
      </p:sp>
      <p:sp>
        <p:nvSpPr>
          <p:cNvPr id="81" name="Oval 80">
            <a:extLst>
              <a:ext uri="{FF2B5EF4-FFF2-40B4-BE49-F238E27FC236}">
                <a16:creationId xmlns:a16="http://schemas.microsoft.com/office/drawing/2014/main" id="{2F27B83A-6B7B-423C-AB54-2DC19209AFF6}"/>
              </a:ext>
            </a:extLst>
          </p:cNvPr>
          <p:cNvSpPr>
            <a:spLocks noChangeAspect="1"/>
          </p:cNvSpPr>
          <p:nvPr/>
        </p:nvSpPr>
        <p:spPr bwMode="gray">
          <a:xfrm>
            <a:off x="1340941" y="2037600"/>
            <a:ext cx="454156" cy="454156"/>
          </a:xfrm>
          <a:prstGeom prst="ellipse">
            <a:avLst/>
          </a:prstGeom>
          <a:solidFill>
            <a:schemeClr val="accent5"/>
          </a:solidFill>
          <a:ln w="63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640" tIns="25821" rIns="51640" bIns="25821" numCol="1" spcCol="0" rtlCol="0" fromWordArt="0" anchor="t" anchorCtr="0" forceAA="0" compatLnSpc="1">
            <a:prstTxWarp prst="textNoShape">
              <a:avLst/>
            </a:prstTxWarp>
            <a:noAutofit/>
          </a:bodyPr>
          <a:lstStyle/>
          <a:p>
            <a:pPr algn="ctr" defTabSz="516219">
              <a:spcBef>
                <a:spcPts val="282"/>
              </a:spcBef>
              <a:defRPr/>
            </a:pPr>
            <a:endParaRPr lang="en-US" sz="565" dirty="0">
              <a:solidFill>
                <a:srgbClr val="FFFFFF"/>
              </a:solidFill>
              <a:latin typeface="Verdana"/>
            </a:endParaRPr>
          </a:p>
        </p:txBody>
      </p:sp>
      <p:pic>
        <p:nvPicPr>
          <p:cNvPr id="85" name="Picture 84">
            <a:extLst>
              <a:ext uri="{FF2B5EF4-FFF2-40B4-BE49-F238E27FC236}">
                <a16:creationId xmlns:a16="http://schemas.microsoft.com/office/drawing/2014/main" id="{393F98D2-CC5B-4DCC-B844-7B33FA19AC12}"/>
              </a:ext>
              <a:ext uri="{C183D7F6-B498-43B3-948B-1728B52AA6E4}">
                <adec:decorative xmlns:adec="http://schemas.microsoft.com/office/drawing/2017/decorative" val="1"/>
              </a:ext>
            </a:extLst>
          </p:cNvPr>
          <p:cNvPicPr>
            <a:picLocks noChangeAspect="1"/>
          </p:cNvPicPr>
          <p:nvPr/>
        </p:nvPicPr>
        <p:blipFill>
          <a:blip r:embed="rId4">
            <a:lum bright="70000" contrast="-70000"/>
          </a:blip>
          <a:srcRect/>
          <a:stretch/>
        </p:blipFill>
        <p:spPr>
          <a:xfrm>
            <a:off x="990570" y="2925013"/>
            <a:ext cx="279511" cy="179818"/>
          </a:xfrm>
          <a:prstGeom prst="rect">
            <a:avLst/>
          </a:prstGeom>
        </p:spPr>
      </p:pic>
      <p:sp>
        <p:nvSpPr>
          <p:cNvPr id="87" name="TextBox 86">
            <a:extLst>
              <a:ext uri="{FF2B5EF4-FFF2-40B4-BE49-F238E27FC236}">
                <a16:creationId xmlns:a16="http://schemas.microsoft.com/office/drawing/2014/main" id="{F99BB1DF-ED33-489C-B544-721433C851E4}"/>
              </a:ext>
            </a:extLst>
          </p:cNvPr>
          <p:cNvSpPr txBox="1"/>
          <p:nvPr/>
        </p:nvSpPr>
        <p:spPr bwMode="gray">
          <a:xfrm>
            <a:off x="4402546" y="2785972"/>
            <a:ext cx="753207" cy="138499"/>
          </a:xfrm>
          <a:prstGeom prst="rect">
            <a:avLst/>
          </a:prstGeom>
          <a:noFill/>
        </p:spPr>
        <p:txBody>
          <a:bodyPr wrap="square" lIns="0" tIns="0" rIns="0" bIns="0" rtlCol="0">
            <a:spAutoFit/>
          </a:bodyPr>
          <a:lstStyle/>
          <a:p>
            <a:pPr algn="ctr"/>
            <a:r>
              <a:rPr lang="en-US" sz="900" dirty="0"/>
              <a:t>Productivity</a:t>
            </a:r>
          </a:p>
        </p:txBody>
      </p:sp>
      <p:sp>
        <p:nvSpPr>
          <p:cNvPr id="89" name="Oval 88">
            <a:extLst>
              <a:ext uri="{FF2B5EF4-FFF2-40B4-BE49-F238E27FC236}">
                <a16:creationId xmlns:a16="http://schemas.microsoft.com/office/drawing/2014/main" id="{082390C6-59D2-46D8-91E2-9250F4FB8156}"/>
              </a:ext>
            </a:extLst>
          </p:cNvPr>
          <p:cNvSpPr>
            <a:spLocks noChangeAspect="1"/>
          </p:cNvSpPr>
          <p:nvPr/>
        </p:nvSpPr>
        <p:spPr bwMode="gray">
          <a:xfrm>
            <a:off x="4551706" y="2265293"/>
            <a:ext cx="454156" cy="454156"/>
          </a:xfrm>
          <a:prstGeom prst="ellipse">
            <a:avLst/>
          </a:prstGeom>
          <a:solidFill>
            <a:schemeClr val="accent5"/>
          </a:solidFill>
          <a:ln w="63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640" tIns="25821" rIns="51640" bIns="25821" numCol="1" spcCol="0" rtlCol="0" fromWordArt="0" anchor="t" anchorCtr="0" forceAA="0" compatLnSpc="1">
            <a:prstTxWarp prst="textNoShape">
              <a:avLst/>
            </a:prstTxWarp>
            <a:noAutofit/>
          </a:bodyPr>
          <a:lstStyle/>
          <a:p>
            <a:pPr algn="ctr" defTabSz="516219">
              <a:spcBef>
                <a:spcPts val="282"/>
              </a:spcBef>
              <a:defRPr/>
            </a:pPr>
            <a:endParaRPr lang="en-US" sz="565" dirty="0">
              <a:solidFill>
                <a:srgbClr val="FFFFFF"/>
              </a:solidFill>
              <a:latin typeface="Verdana"/>
            </a:endParaRPr>
          </a:p>
        </p:txBody>
      </p:sp>
      <p:sp>
        <p:nvSpPr>
          <p:cNvPr id="93" name="TextBox 92">
            <a:extLst>
              <a:ext uri="{FF2B5EF4-FFF2-40B4-BE49-F238E27FC236}">
                <a16:creationId xmlns:a16="http://schemas.microsoft.com/office/drawing/2014/main" id="{80E6F2D2-84C2-4CD7-B149-D5C813966B62}"/>
              </a:ext>
            </a:extLst>
          </p:cNvPr>
          <p:cNvSpPr txBox="1"/>
          <p:nvPr/>
        </p:nvSpPr>
        <p:spPr bwMode="gray">
          <a:xfrm>
            <a:off x="5285061" y="2789802"/>
            <a:ext cx="753207" cy="138499"/>
          </a:xfrm>
          <a:prstGeom prst="rect">
            <a:avLst/>
          </a:prstGeom>
          <a:noFill/>
        </p:spPr>
        <p:txBody>
          <a:bodyPr wrap="square" lIns="0" tIns="0" rIns="0" bIns="0" rtlCol="0">
            <a:spAutoFit/>
          </a:bodyPr>
          <a:lstStyle/>
          <a:p>
            <a:pPr algn="ctr"/>
            <a:r>
              <a:rPr lang="en-US" sz="900" dirty="0"/>
              <a:t>Innovation</a:t>
            </a:r>
          </a:p>
        </p:txBody>
      </p:sp>
      <p:sp>
        <p:nvSpPr>
          <p:cNvPr id="95" name="Oval 94">
            <a:extLst>
              <a:ext uri="{FF2B5EF4-FFF2-40B4-BE49-F238E27FC236}">
                <a16:creationId xmlns:a16="http://schemas.microsoft.com/office/drawing/2014/main" id="{509A096B-C4B7-4F89-A398-B7082F11C12F}"/>
              </a:ext>
            </a:extLst>
          </p:cNvPr>
          <p:cNvSpPr>
            <a:spLocks noChangeAspect="1"/>
          </p:cNvSpPr>
          <p:nvPr/>
        </p:nvSpPr>
        <p:spPr bwMode="gray">
          <a:xfrm>
            <a:off x="5434587" y="2262277"/>
            <a:ext cx="454156" cy="454156"/>
          </a:xfrm>
          <a:prstGeom prst="ellipse">
            <a:avLst/>
          </a:prstGeom>
          <a:solidFill>
            <a:schemeClr val="accent5"/>
          </a:solidFill>
          <a:ln w="63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640" tIns="25821" rIns="51640" bIns="25821" numCol="1" spcCol="0" rtlCol="0" fromWordArt="0" anchor="t" anchorCtr="0" forceAA="0" compatLnSpc="1">
            <a:prstTxWarp prst="textNoShape">
              <a:avLst/>
            </a:prstTxWarp>
            <a:noAutofit/>
          </a:bodyPr>
          <a:lstStyle/>
          <a:p>
            <a:pPr algn="ctr" defTabSz="516219">
              <a:spcBef>
                <a:spcPts val="282"/>
              </a:spcBef>
              <a:defRPr/>
            </a:pPr>
            <a:endParaRPr lang="en-US" sz="565" dirty="0">
              <a:solidFill>
                <a:srgbClr val="FFFFFF"/>
              </a:solidFill>
              <a:latin typeface="Verdana"/>
            </a:endParaRPr>
          </a:p>
        </p:txBody>
      </p:sp>
      <p:pic>
        <p:nvPicPr>
          <p:cNvPr id="40" name="Picture 39" descr="A picture containing shirt&#10;&#10;Description automatically generated">
            <a:extLst>
              <a:ext uri="{FF2B5EF4-FFF2-40B4-BE49-F238E27FC236}">
                <a16:creationId xmlns:a16="http://schemas.microsoft.com/office/drawing/2014/main" id="{995D49BC-247F-49E0-A488-4EE6A402BD47}"/>
              </a:ext>
            </a:extLst>
          </p:cNvPr>
          <p:cNvPicPr>
            <a:picLocks noChangeAspect="1"/>
          </p:cNvPicPr>
          <p:nvPr/>
        </p:nvPicPr>
        <p:blipFill>
          <a:blip r:embed="rId5">
            <a:lum bright="70000" contrast="-70000"/>
          </a:blip>
          <a:stretch>
            <a:fillRect/>
          </a:stretch>
        </p:blipFill>
        <p:spPr>
          <a:xfrm>
            <a:off x="5522346" y="2328389"/>
            <a:ext cx="278635" cy="331710"/>
          </a:xfrm>
          <a:prstGeom prst="rect">
            <a:avLst/>
          </a:prstGeom>
        </p:spPr>
      </p:pic>
      <p:sp>
        <p:nvSpPr>
          <p:cNvPr id="44" name="Oval 43">
            <a:extLst>
              <a:ext uri="{FF2B5EF4-FFF2-40B4-BE49-F238E27FC236}">
                <a16:creationId xmlns:a16="http://schemas.microsoft.com/office/drawing/2014/main" id="{B75ED811-524D-4121-ADA0-04A5FF5E9A58}"/>
              </a:ext>
            </a:extLst>
          </p:cNvPr>
          <p:cNvSpPr>
            <a:spLocks noChangeAspect="1"/>
          </p:cNvSpPr>
          <p:nvPr/>
        </p:nvSpPr>
        <p:spPr bwMode="gray">
          <a:xfrm>
            <a:off x="2723892" y="1878020"/>
            <a:ext cx="891484" cy="891484"/>
          </a:xfrm>
          <a:prstGeom prst="ellipse">
            <a:avLst/>
          </a:prstGeom>
          <a:solidFill>
            <a:schemeClr val="accent5"/>
          </a:solidFill>
          <a:ln w="6350">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640" tIns="25821" rIns="51640" bIns="25821" numCol="1" spcCol="0" rtlCol="0" fromWordArt="0" anchor="t" anchorCtr="0" forceAA="0" compatLnSpc="1">
            <a:prstTxWarp prst="textNoShape">
              <a:avLst/>
            </a:prstTxWarp>
            <a:noAutofit/>
          </a:bodyPr>
          <a:lstStyle/>
          <a:p>
            <a:pPr algn="ctr" defTabSz="516219">
              <a:spcBef>
                <a:spcPts val="282"/>
              </a:spcBef>
              <a:defRPr/>
            </a:pPr>
            <a:endParaRPr lang="en-US" sz="565" dirty="0">
              <a:solidFill>
                <a:srgbClr val="FFFFFF"/>
              </a:solidFill>
              <a:latin typeface="Verdana"/>
            </a:endParaRPr>
          </a:p>
        </p:txBody>
      </p:sp>
      <p:pic>
        <p:nvPicPr>
          <p:cNvPr id="45" name="Picture 44" descr="A picture containing building, window&#10;&#10;Description automatically generated">
            <a:extLst>
              <a:ext uri="{FF2B5EF4-FFF2-40B4-BE49-F238E27FC236}">
                <a16:creationId xmlns:a16="http://schemas.microsoft.com/office/drawing/2014/main" id="{687A122E-05F4-41FF-A97E-38C1B5E0895B}"/>
              </a:ext>
            </a:extLst>
          </p:cNvPr>
          <p:cNvPicPr>
            <a:picLocks noChangeAspect="1"/>
          </p:cNvPicPr>
          <p:nvPr/>
        </p:nvPicPr>
        <p:blipFill>
          <a:blip r:embed="rId6">
            <a:lum bright="70000" contrast="-70000"/>
          </a:blip>
          <a:stretch>
            <a:fillRect/>
          </a:stretch>
        </p:blipFill>
        <p:spPr>
          <a:xfrm>
            <a:off x="2895286" y="2047001"/>
            <a:ext cx="548695" cy="543212"/>
          </a:xfrm>
          <a:prstGeom prst="rect">
            <a:avLst/>
          </a:prstGeom>
        </p:spPr>
      </p:pic>
      <p:pic>
        <p:nvPicPr>
          <p:cNvPr id="46" name="Picture 45">
            <a:extLst>
              <a:ext uri="{FF2B5EF4-FFF2-40B4-BE49-F238E27FC236}">
                <a16:creationId xmlns:a16="http://schemas.microsoft.com/office/drawing/2014/main" id="{5815149A-8E64-490A-96D3-6C84A494709B}"/>
              </a:ext>
            </a:extLst>
          </p:cNvPr>
          <p:cNvPicPr>
            <a:picLocks noChangeAspect="1"/>
          </p:cNvPicPr>
          <p:nvPr/>
        </p:nvPicPr>
        <p:blipFill>
          <a:blip r:embed="rId7">
            <a:lum bright="70000" contrast="-70000"/>
          </a:blip>
          <a:stretch>
            <a:fillRect/>
          </a:stretch>
        </p:blipFill>
        <p:spPr>
          <a:xfrm>
            <a:off x="4632090" y="2366710"/>
            <a:ext cx="293389" cy="293389"/>
          </a:xfrm>
          <a:prstGeom prst="rect">
            <a:avLst/>
          </a:prstGeom>
        </p:spPr>
      </p:pic>
      <p:grpSp>
        <p:nvGrpSpPr>
          <p:cNvPr id="16" name="Group 15">
            <a:extLst>
              <a:ext uri="{FF2B5EF4-FFF2-40B4-BE49-F238E27FC236}">
                <a16:creationId xmlns:a16="http://schemas.microsoft.com/office/drawing/2014/main" id="{531B02E9-B820-4B65-A89D-B4FABDCECF2F}"/>
              </a:ext>
            </a:extLst>
          </p:cNvPr>
          <p:cNvGrpSpPr/>
          <p:nvPr/>
        </p:nvGrpSpPr>
        <p:grpSpPr>
          <a:xfrm>
            <a:off x="2368209" y="1805538"/>
            <a:ext cx="13199" cy="277000"/>
            <a:chOff x="2283678" y="1770000"/>
            <a:chExt cx="13199" cy="277000"/>
          </a:xfrm>
        </p:grpSpPr>
        <p:cxnSp>
          <p:nvCxnSpPr>
            <p:cNvPr id="73" name="Straight Connector 72">
              <a:extLst>
                <a:ext uri="{FF2B5EF4-FFF2-40B4-BE49-F238E27FC236}">
                  <a16:creationId xmlns:a16="http://schemas.microsoft.com/office/drawing/2014/main" id="{DDA54AB6-D042-4680-BE10-B8E83B245A4B}"/>
                </a:ext>
              </a:extLst>
            </p:cNvPr>
            <p:cNvCxnSpPr>
              <a:cxnSpLocks/>
            </p:cNvCxnSpPr>
            <p:nvPr/>
          </p:nvCxnSpPr>
          <p:spPr bwMode="gray">
            <a:xfrm rot="5400000" flipH="1">
              <a:off x="2158377" y="1908500"/>
              <a:ext cx="276999"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74" name="Straight Connector 73">
              <a:extLst>
                <a:ext uri="{FF2B5EF4-FFF2-40B4-BE49-F238E27FC236}">
                  <a16:creationId xmlns:a16="http://schemas.microsoft.com/office/drawing/2014/main" id="{893ACE79-7E2A-4DB2-97FF-1837F5633AFF}"/>
                </a:ext>
              </a:extLst>
            </p:cNvPr>
            <p:cNvCxnSpPr>
              <a:cxnSpLocks/>
            </p:cNvCxnSpPr>
            <p:nvPr/>
          </p:nvCxnSpPr>
          <p:spPr bwMode="gray">
            <a:xfrm rot="5400000" flipH="1">
              <a:off x="2145178" y="1908501"/>
              <a:ext cx="276999" cy="0"/>
            </a:xfrm>
            <a:prstGeom prst="line">
              <a:avLst/>
            </a:prstGeom>
            <a:ln/>
          </p:spPr>
          <p:style>
            <a:lnRef idx="3">
              <a:schemeClr val="accent6"/>
            </a:lnRef>
            <a:fillRef idx="0">
              <a:schemeClr val="accent6"/>
            </a:fillRef>
            <a:effectRef idx="2">
              <a:schemeClr val="accent6"/>
            </a:effectRef>
            <a:fontRef idx="minor">
              <a:schemeClr val="tx1"/>
            </a:fontRef>
          </p:style>
        </p:cxnSp>
      </p:grpSp>
      <p:grpSp>
        <p:nvGrpSpPr>
          <p:cNvPr id="86" name="Group 85">
            <a:extLst>
              <a:ext uri="{FF2B5EF4-FFF2-40B4-BE49-F238E27FC236}">
                <a16:creationId xmlns:a16="http://schemas.microsoft.com/office/drawing/2014/main" id="{3B6015CA-271D-4A8B-AE2F-ACCC3BE55CD4}"/>
              </a:ext>
            </a:extLst>
          </p:cNvPr>
          <p:cNvGrpSpPr/>
          <p:nvPr/>
        </p:nvGrpSpPr>
        <p:grpSpPr>
          <a:xfrm rot="16200000">
            <a:off x="2366419" y="1812137"/>
            <a:ext cx="13199" cy="277000"/>
            <a:chOff x="2283678" y="1770000"/>
            <a:chExt cx="13199" cy="277000"/>
          </a:xfrm>
        </p:grpSpPr>
        <p:cxnSp>
          <p:nvCxnSpPr>
            <p:cNvPr id="99" name="Straight Connector 98">
              <a:extLst>
                <a:ext uri="{FF2B5EF4-FFF2-40B4-BE49-F238E27FC236}">
                  <a16:creationId xmlns:a16="http://schemas.microsoft.com/office/drawing/2014/main" id="{23AD0940-CF1E-4D2D-A679-910E9AA371ED}"/>
                </a:ext>
              </a:extLst>
            </p:cNvPr>
            <p:cNvCxnSpPr>
              <a:cxnSpLocks/>
            </p:cNvCxnSpPr>
            <p:nvPr/>
          </p:nvCxnSpPr>
          <p:spPr bwMode="gray">
            <a:xfrm rot="5400000" flipH="1">
              <a:off x="2158377" y="1908500"/>
              <a:ext cx="276999" cy="0"/>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00" name="Straight Connector 99">
              <a:extLst>
                <a:ext uri="{FF2B5EF4-FFF2-40B4-BE49-F238E27FC236}">
                  <a16:creationId xmlns:a16="http://schemas.microsoft.com/office/drawing/2014/main" id="{782709D4-09BD-4120-BDBA-94AF4D56E825}"/>
                </a:ext>
              </a:extLst>
            </p:cNvPr>
            <p:cNvCxnSpPr>
              <a:cxnSpLocks/>
            </p:cNvCxnSpPr>
            <p:nvPr/>
          </p:nvCxnSpPr>
          <p:spPr bwMode="gray">
            <a:xfrm rot="5400000" flipH="1">
              <a:off x="2145178" y="1908501"/>
              <a:ext cx="276999" cy="0"/>
            </a:xfrm>
            <a:prstGeom prst="line">
              <a:avLst/>
            </a:prstGeom>
            <a:ln/>
          </p:spPr>
          <p:style>
            <a:lnRef idx="3">
              <a:schemeClr val="accent6"/>
            </a:lnRef>
            <a:fillRef idx="0">
              <a:schemeClr val="accent6"/>
            </a:fillRef>
            <a:effectRef idx="2">
              <a:schemeClr val="accent6"/>
            </a:effectRef>
            <a:fontRef idx="minor">
              <a:schemeClr val="tx1"/>
            </a:fontRef>
          </p:style>
        </p:cxnSp>
      </p:grpSp>
      <p:pic>
        <p:nvPicPr>
          <p:cNvPr id="102" name="Picture 101">
            <a:extLst>
              <a:ext uri="{FF2B5EF4-FFF2-40B4-BE49-F238E27FC236}">
                <a16:creationId xmlns:a16="http://schemas.microsoft.com/office/drawing/2014/main" id="{29278C73-E651-4E89-A7C3-4CD134CD98C2}"/>
              </a:ext>
              <a:ext uri="{C183D7F6-B498-43B3-948B-1728B52AA6E4}">
                <adec:decorative xmlns:adec="http://schemas.microsoft.com/office/drawing/2017/decorative" val="1"/>
              </a:ext>
            </a:extLst>
          </p:cNvPr>
          <p:cNvPicPr>
            <a:picLocks noChangeAspect="1"/>
          </p:cNvPicPr>
          <p:nvPr/>
        </p:nvPicPr>
        <p:blipFill>
          <a:blip r:embed="rId8">
            <a:lum bright="70000" contrast="-70000"/>
          </a:blip>
          <a:srcRect/>
          <a:stretch/>
        </p:blipFill>
        <p:spPr>
          <a:xfrm>
            <a:off x="1385648" y="2099769"/>
            <a:ext cx="353693" cy="325016"/>
          </a:xfrm>
          <a:prstGeom prst="rect">
            <a:avLst/>
          </a:prstGeom>
        </p:spPr>
      </p:pic>
      <p:pic>
        <p:nvPicPr>
          <p:cNvPr id="103" name="Picture 102">
            <a:extLst>
              <a:ext uri="{FF2B5EF4-FFF2-40B4-BE49-F238E27FC236}">
                <a16:creationId xmlns:a16="http://schemas.microsoft.com/office/drawing/2014/main" id="{BE038811-ED97-4EDD-A0D5-70946673AB6C}"/>
              </a:ext>
              <a:ext uri="{C183D7F6-B498-43B3-948B-1728B52AA6E4}">
                <adec:decorative xmlns:adec="http://schemas.microsoft.com/office/drawing/2017/decorative" val="1"/>
              </a:ext>
            </a:extLst>
          </p:cNvPr>
          <p:cNvPicPr>
            <a:picLocks noChangeAspect="1"/>
          </p:cNvPicPr>
          <p:nvPr/>
        </p:nvPicPr>
        <p:blipFill>
          <a:blip r:embed="rId9">
            <a:lum bright="70000" contrast="-70000"/>
            <a:extLst>
              <a:ext uri="{28A0092B-C50C-407E-A947-70E740481C1C}">
                <a14:useLocalDpi xmlns:a14="http://schemas.microsoft.com/office/drawing/2010/main" val="0"/>
              </a:ext>
            </a:extLst>
          </a:blip>
          <a:stretch>
            <a:fillRect/>
          </a:stretch>
        </p:blipFill>
        <p:spPr>
          <a:xfrm>
            <a:off x="515301" y="2063328"/>
            <a:ext cx="199195" cy="141428"/>
          </a:xfrm>
          <a:prstGeom prst="rect">
            <a:avLst/>
          </a:prstGeom>
        </p:spPr>
      </p:pic>
      <p:pic>
        <p:nvPicPr>
          <p:cNvPr id="105" name="Picture 7" descr="L:\Public\Share\ABC Templates and Resources\Template Resources (EAB)\Art Icons Logos (EAB)\Icons (EAB)\Person_Exec_m.png">
            <a:extLst>
              <a:ext uri="{FF2B5EF4-FFF2-40B4-BE49-F238E27FC236}">
                <a16:creationId xmlns:a16="http://schemas.microsoft.com/office/drawing/2014/main" id="{85277074-98C4-4444-AAAE-86FF7E9F44E3}"/>
              </a:ext>
            </a:extLst>
          </p:cNvPr>
          <p:cNvPicPr>
            <a:picLocks noChangeAspect="1" noChangeArrowheads="1"/>
          </p:cNvPicPr>
          <p:nvPr/>
        </p:nvPicPr>
        <p:blipFill>
          <a:blip r:embed="rId10">
            <a:lum bright="70000" contrast="-70000"/>
            <a:extLst>
              <a:ext uri="{28A0092B-C50C-407E-A947-70E740481C1C}">
                <a14:useLocalDpi xmlns:a14="http://schemas.microsoft.com/office/drawing/2010/main" val="0"/>
              </a:ext>
            </a:extLst>
          </a:blip>
          <a:srcRect/>
          <a:stretch>
            <a:fillRect/>
          </a:stretch>
        </p:blipFill>
        <p:spPr bwMode="gray">
          <a:xfrm>
            <a:off x="622187" y="2228233"/>
            <a:ext cx="136873" cy="171762"/>
          </a:xfrm>
          <a:prstGeom prst="rect">
            <a:avLst/>
          </a:prstGeom>
          <a:noFill/>
          <a:extLst>
            <a:ext uri="{909E8E84-426E-40DD-AFC4-6F175D3DCCD1}">
              <a14:hiddenFill xmlns:a14="http://schemas.microsoft.com/office/drawing/2010/main">
                <a:solidFill>
                  <a:srgbClr val="FFFFFF"/>
                </a:solidFill>
              </a14:hiddenFill>
            </a:ext>
          </a:extLst>
        </p:spPr>
      </p:pic>
      <p:sp>
        <p:nvSpPr>
          <p:cNvPr id="106" name="Round Same Side Corner Rectangle 89">
            <a:extLst>
              <a:ext uri="{FF2B5EF4-FFF2-40B4-BE49-F238E27FC236}">
                <a16:creationId xmlns:a16="http://schemas.microsoft.com/office/drawing/2014/main" id="{9FC00ACB-BE92-4975-B94D-FEA745F497F8}"/>
              </a:ext>
              <a:ext uri="{C183D7F6-B498-43B3-948B-1728B52AA6E4}">
                <adec:decorative xmlns:adec="http://schemas.microsoft.com/office/drawing/2017/decorative" val="1"/>
              </a:ext>
            </a:extLst>
          </p:cNvPr>
          <p:cNvSpPr/>
          <p:nvPr/>
        </p:nvSpPr>
        <p:spPr bwMode="gray">
          <a:xfrm>
            <a:off x="458353" y="2293637"/>
            <a:ext cx="111673" cy="106358"/>
          </a:xfrm>
          <a:prstGeom prst="round2SameRect">
            <a:avLst>
              <a:gd name="adj1" fmla="val 50000"/>
              <a:gd name="adj2" fmla="val 0"/>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07" name="Oval 106">
            <a:extLst>
              <a:ext uri="{FF2B5EF4-FFF2-40B4-BE49-F238E27FC236}">
                <a16:creationId xmlns:a16="http://schemas.microsoft.com/office/drawing/2014/main" id="{5D3DC721-53E2-4382-B303-7FBC950B19DB}"/>
              </a:ext>
              <a:ext uri="{C183D7F6-B498-43B3-948B-1728B52AA6E4}">
                <adec:decorative xmlns:adec="http://schemas.microsoft.com/office/drawing/2017/decorative" val="1"/>
              </a:ext>
            </a:extLst>
          </p:cNvPr>
          <p:cNvSpPr/>
          <p:nvPr/>
        </p:nvSpPr>
        <p:spPr bwMode="gray">
          <a:xfrm>
            <a:off x="470967" y="2198796"/>
            <a:ext cx="82179" cy="82576"/>
          </a:xfrm>
          <a:prstGeom prst="ellipse">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Tree>
    <p:custDataLst>
      <p:tags r:id="rId1"/>
    </p:custDataLst>
    <p:extLst>
      <p:ext uri="{BB962C8B-B14F-4D97-AF65-F5344CB8AC3E}">
        <p14:creationId xmlns:p14="http://schemas.microsoft.com/office/powerpoint/2010/main" val="2381424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4E8BD-1856-44A8-B6FC-DC20B3D64E04}"/>
              </a:ext>
            </a:extLst>
          </p:cNvPr>
          <p:cNvSpPr>
            <a:spLocks noGrp="1"/>
          </p:cNvSpPr>
          <p:nvPr>
            <p:ph type="title"/>
          </p:nvPr>
        </p:nvSpPr>
        <p:spPr>
          <a:xfrm>
            <a:off x="280194" y="67706"/>
            <a:ext cx="5212080" cy="498598"/>
          </a:xfrm>
        </p:spPr>
        <p:txBody>
          <a:bodyPr/>
          <a:lstStyle/>
          <a:p>
            <a:r>
              <a:rPr lang="en-US" dirty="0"/>
              <a:t>3 Ways to Improve Psychological Safety For Yourself</a:t>
            </a:r>
          </a:p>
        </p:txBody>
      </p:sp>
      <p:sp>
        <p:nvSpPr>
          <p:cNvPr id="2" name="Oval 1">
            <a:extLst>
              <a:ext uri="{FF2B5EF4-FFF2-40B4-BE49-F238E27FC236}">
                <a16:creationId xmlns:a16="http://schemas.microsoft.com/office/drawing/2014/main" id="{9910F5F2-0BF4-4D7F-B853-836FC2B0039F}"/>
              </a:ext>
            </a:extLst>
          </p:cNvPr>
          <p:cNvSpPr/>
          <p:nvPr/>
        </p:nvSpPr>
        <p:spPr bwMode="gray">
          <a:xfrm>
            <a:off x="280195" y="1647141"/>
            <a:ext cx="1980086" cy="1980086"/>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Oval 3">
            <a:extLst>
              <a:ext uri="{FF2B5EF4-FFF2-40B4-BE49-F238E27FC236}">
                <a16:creationId xmlns:a16="http://schemas.microsoft.com/office/drawing/2014/main" id="{57356C81-5313-412D-BD30-021A1DE3BCAB}"/>
              </a:ext>
            </a:extLst>
          </p:cNvPr>
          <p:cNvSpPr/>
          <p:nvPr/>
        </p:nvSpPr>
        <p:spPr bwMode="gray">
          <a:xfrm>
            <a:off x="2541319" y="983670"/>
            <a:ext cx="855023" cy="8550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Oval 4">
            <a:extLst>
              <a:ext uri="{FF2B5EF4-FFF2-40B4-BE49-F238E27FC236}">
                <a16:creationId xmlns:a16="http://schemas.microsoft.com/office/drawing/2014/main" id="{DC510F9A-4A78-45A3-988E-5C1A92FC986B}"/>
              </a:ext>
            </a:extLst>
          </p:cNvPr>
          <p:cNvSpPr/>
          <p:nvPr/>
        </p:nvSpPr>
        <p:spPr bwMode="gray">
          <a:xfrm>
            <a:off x="3092400" y="2227487"/>
            <a:ext cx="855023" cy="8550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37775E69-4B72-4C77-AD94-1B547F2FDB6F}"/>
              </a:ext>
            </a:extLst>
          </p:cNvPr>
          <p:cNvSpPr/>
          <p:nvPr/>
        </p:nvSpPr>
        <p:spPr bwMode="gray">
          <a:xfrm>
            <a:off x="2541319" y="3471303"/>
            <a:ext cx="855023" cy="85502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 Placeholder 9">
            <a:extLst>
              <a:ext uri="{FF2B5EF4-FFF2-40B4-BE49-F238E27FC236}">
                <a16:creationId xmlns:a16="http://schemas.microsoft.com/office/drawing/2014/main" id="{F0A5FCD1-348F-4AA5-84BF-126AF2162D3C}"/>
              </a:ext>
            </a:extLst>
          </p:cNvPr>
          <p:cNvSpPr txBox="1">
            <a:spLocks/>
          </p:cNvSpPr>
          <p:nvPr/>
        </p:nvSpPr>
        <p:spPr bwMode="gray">
          <a:xfrm>
            <a:off x="3519911" y="1083142"/>
            <a:ext cx="2578108" cy="89511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Align on Expectations </a:t>
            </a:r>
          </a:p>
          <a:p>
            <a:pPr marL="0" indent="0">
              <a:buNone/>
            </a:pPr>
            <a:r>
              <a:rPr lang="en-US" dirty="0"/>
              <a:t>Predictability empowers employees to feel a sense of autonomy to get their best work done. Proactively ask what outcomes managers are looking for, expected timeline, and how success will be measured.</a:t>
            </a:r>
          </a:p>
        </p:txBody>
      </p:sp>
      <p:sp>
        <p:nvSpPr>
          <p:cNvPr id="8" name="Oval 7">
            <a:extLst>
              <a:ext uri="{FF2B5EF4-FFF2-40B4-BE49-F238E27FC236}">
                <a16:creationId xmlns:a16="http://schemas.microsoft.com/office/drawing/2014/main" id="{911C3FBF-E038-446F-9FE0-2D8935EE4FAD}"/>
              </a:ext>
            </a:extLst>
          </p:cNvPr>
          <p:cNvSpPr/>
          <p:nvPr/>
        </p:nvSpPr>
        <p:spPr bwMode="gray">
          <a:xfrm>
            <a:off x="2603070" y="1045421"/>
            <a:ext cx="731520" cy="7315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0" name="Straight Connector 9">
            <a:extLst>
              <a:ext uri="{FF2B5EF4-FFF2-40B4-BE49-F238E27FC236}">
                <a16:creationId xmlns:a16="http://schemas.microsoft.com/office/drawing/2014/main" id="{9BF1F0FB-5FC1-4188-B203-FC2896E2F9F6}"/>
              </a:ext>
            </a:extLst>
          </p:cNvPr>
          <p:cNvCxnSpPr>
            <a:stCxn id="2" idx="7"/>
            <a:endCxn id="4" idx="2"/>
          </p:cNvCxnSpPr>
          <p:nvPr/>
        </p:nvCxnSpPr>
        <p:spPr bwMode="gray">
          <a:xfrm flipV="1">
            <a:off x="1970304" y="1411182"/>
            <a:ext cx="571015" cy="525936"/>
          </a:xfrm>
          <a:prstGeom prst="line">
            <a:avLst/>
          </a:prstGeom>
          <a:ln w="2222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51382BD-5AC1-4A8F-8CEE-DFBE3289E1AC}"/>
              </a:ext>
            </a:extLst>
          </p:cNvPr>
          <p:cNvCxnSpPr>
            <a:stCxn id="2" idx="5"/>
            <a:endCxn id="6" idx="2"/>
          </p:cNvCxnSpPr>
          <p:nvPr/>
        </p:nvCxnSpPr>
        <p:spPr bwMode="gray">
          <a:xfrm>
            <a:off x="1970304" y="3337250"/>
            <a:ext cx="571015" cy="561565"/>
          </a:xfrm>
          <a:prstGeom prst="line">
            <a:avLst/>
          </a:prstGeom>
          <a:ln w="2222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19167DF-4C67-4113-898C-E6EB6786672E}"/>
              </a:ext>
            </a:extLst>
          </p:cNvPr>
          <p:cNvCxnSpPr>
            <a:stCxn id="2" idx="6"/>
            <a:endCxn id="5" idx="2"/>
          </p:cNvCxnSpPr>
          <p:nvPr/>
        </p:nvCxnSpPr>
        <p:spPr bwMode="gray">
          <a:xfrm>
            <a:off x="2260281" y="2637184"/>
            <a:ext cx="832119" cy="17815"/>
          </a:xfrm>
          <a:prstGeom prst="line">
            <a:avLst/>
          </a:prstGeom>
          <a:ln w="2222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2C01446-B9AE-4508-A304-CD059560D637}"/>
              </a:ext>
            </a:extLst>
          </p:cNvPr>
          <p:cNvSpPr/>
          <p:nvPr/>
        </p:nvSpPr>
        <p:spPr bwMode="gray">
          <a:xfrm>
            <a:off x="3154151" y="2289238"/>
            <a:ext cx="731520" cy="7315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Oval 15">
            <a:extLst>
              <a:ext uri="{FF2B5EF4-FFF2-40B4-BE49-F238E27FC236}">
                <a16:creationId xmlns:a16="http://schemas.microsoft.com/office/drawing/2014/main" id="{19D6CCC9-1EEA-4729-8DCB-EDB59B6B6E43}"/>
              </a:ext>
            </a:extLst>
          </p:cNvPr>
          <p:cNvSpPr/>
          <p:nvPr/>
        </p:nvSpPr>
        <p:spPr bwMode="gray">
          <a:xfrm>
            <a:off x="2603070" y="3533054"/>
            <a:ext cx="731520" cy="7315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Text Placeholder 9">
            <a:extLst>
              <a:ext uri="{FF2B5EF4-FFF2-40B4-BE49-F238E27FC236}">
                <a16:creationId xmlns:a16="http://schemas.microsoft.com/office/drawing/2014/main" id="{2CFA2002-5476-4694-95DD-FB66A1B24D87}"/>
              </a:ext>
            </a:extLst>
          </p:cNvPr>
          <p:cNvSpPr txBox="1">
            <a:spLocks/>
          </p:cNvSpPr>
          <p:nvPr/>
        </p:nvSpPr>
        <p:spPr bwMode="gray">
          <a:xfrm>
            <a:off x="4078052" y="2345939"/>
            <a:ext cx="2019968" cy="75661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Find Your Purpose </a:t>
            </a:r>
          </a:p>
          <a:p>
            <a:pPr marL="0" indent="0">
              <a:buNone/>
            </a:pPr>
            <a:r>
              <a:rPr lang="en-US" dirty="0"/>
              <a:t>Focus on the impact of your work. Think about whose lives, systems, and institutions you improve by what you do daily.</a:t>
            </a:r>
          </a:p>
        </p:txBody>
      </p:sp>
      <p:sp>
        <p:nvSpPr>
          <p:cNvPr id="18" name="Text Placeholder 9">
            <a:extLst>
              <a:ext uri="{FF2B5EF4-FFF2-40B4-BE49-F238E27FC236}">
                <a16:creationId xmlns:a16="http://schemas.microsoft.com/office/drawing/2014/main" id="{D6178F95-0464-4DDF-9834-1B388A2C7752}"/>
              </a:ext>
            </a:extLst>
          </p:cNvPr>
          <p:cNvSpPr txBox="1">
            <a:spLocks/>
          </p:cNvSpPr>
          <p:nvPr/>
        </p:nvSpPr>
        <p:spPr bwMode="gray">
          <a:xfrm>
            <a:off x="3519910" y="3589755"/>
            <a:ext cx="2578108" cy="89511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Invest in Your Excellence</a:t>
            </a:r>
          </a:p>
          <a:p>
            <a:pPr marL="0" indent="0">
              <a:buNone/>
            </a:pPr>
            <a:r>
              <a:rPr lang="en-US" dirty="0"/>
              <a:t>Acquiring expertise in a technical or professional domain and clear understanding of how our specialized knowledge benefits the organization creates a foundation of confidence.</a:t>
            </a:r>
          </a:p>
        </p:txBody>
      </p:sp>
      <p:sp>
        <p:nvSpPr>
          <p:cNvPr id="22" name="Text Placeholder 9">
            <a:extLst>
              <a:ext uri="{FF2B5EF4-FFF2-40B4-BE49-F238E27FC236}">
                <a16:creationId xmlns:a16="http://schemas.microsoft.com/office/drawing/2014/main" id="{2B9170CB-AFCC-4BE8-8240-9FB5D8B7FC3E}"/>
              </a:ext>
            </a:extLst>
          </p:cNvPr>
          <p:cNvSpPr txBox="1">
            <a:spLocks/>
          </p:cNvSpPr>
          <p:nvPr/>
        </p:nvSpPr>
        <p:spPr bwMode="gray">
          <a:xfrm>
            <a:off x="606015" y="2267852"/>
            <a:ext cx="1328446" cy="738664"/>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sz="1200" dirty="0"/>
              <a:t>Take Your Psychological Safety into Your Own Hands</a:t>
            </a:r>
          </a:p>
        </p:txBody>
      </p:sp>
      <p:pic>
        <p:nvPicPr>
          <p:cNvPr id="24" name="Picture 2">
            <a:extLst>
              <a:ext uri="{FF2B5EF4-FFF2-40B4-BE49-F238E27FC236}">
                <a16:creationId xmlns:a16="http://schemas.microsoft.com/office/drawing/2014/main" id="{B02F5975-8793-4893-AD10-FC1AAD7E55DB}"/>
              </a:ext>
            </a:extLst>
          </p:cNvPr>
          <p:cNvPicPr>
            <a:picLocks noChangeAspect="1" noChangeArrowheads="1"/>
          </p:cNvPicPr>
          <p:nvPr/>
        </p:nvPicPr>
        <p:blipFill>
          <a:blip r:embed="rId3">
            <a:biLevel thresh="25000"/>
            <a:extLst>
              <a:ext uri="{28A0092B-C50C-407E-A947-70E740481C1C}">
                <a14:useLocalDpi xmlns:a14="http://schemas.microsoft.com/office/drawing/2010/main" val="0"/>
              </a:ext>
            </a:extLst>
          </a:blip>
          <a:stretch>
            <a:fillRect/>
          </a:stretch>
        </p:blipFill>
        <p:spPr bwMode="gray">
          <a:xfrm>
            <a:off x="2650026" y="3589755"/>
            <a:ext cx="605359" cy="5347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4" descr="L:\Public\Share\ABC Templates and Resources\Template Resources (EAB)\Art Icons Logos (EAB)\Icons (EAB)\Flag.png">
            <a:extLst>
              <a:ext uri="{FF2B5EF4-FFF2-40B4-BE49-F238E27FC236}">
                <a16:creationId xmlns:a16="http://schemas.microsoft.com/office/drawing/2014/main" id="{E88E053F-EBC6-4047-B5F0-BF9E8FD68DD8}"/>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3281699" y="2445662"/>
            <a:ext cx="354706" cy="41866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6B72A2B5-23BF-4D1C-A2B5-2198116DA3BC}"/>
              </a:ext>
              <a:ext uri="{C183D7F6-B498-43B3-948B-1728B52AA6E4}">
                <adec:decorative xmlns:adec="http://schemas.microsoft.com/office/drawing/2017/decorative" val="1"/>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2694858" y="1228108"/>
            <a:ext cx="515697" cy="366145"/>
          </a:xfrm>
          <a:prstGeom prst="rect">
            <a:avLst/>
          </a:prstGeom>
        </p:spPr>
      </p:pic>
      <p:sp>
        <p:nvSpPr>
          <p:cNvPr id="21" name="Text Placeholder 4">
            <a:extLst>
              <a:ext uri="{FF2B5EF4-FFF2-40B4-BE49-F238E27FC236}">
                <a16:creationId xmlns:a16="http://schemas.microsoft.com/office/drawing/2014/main" id="{3441A568-9828-45ED-9055-793B3724E743}"/>
              </a:ext>
            </a:extLst>
          </p:cNvPr>
          <p:cNvSpPr txBox="1">
            <a:spLocks/>
          </p:cNvSpPr>
          <p:nvPr/>
        </p:nvSpPr>
        <p:spPr bwMode="gray">
          <a:xfrm>
            <a:off x="0" y="4557713"/>
            <a:ext cx="2046204"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Source: HBR (2019)</a:t>
            </a:r>
          </a:p>
        </p:txBody>
      </p:sp>
    </p:spTree>
    <p:extLst>
      <p:ext uri="{BB962C8B-B14F-4D97-AF65-F5344CB8AC3E}">
        <p14:creationId xmlns:p14="http://schemas.microsoft.com/office/powerpoint/2010/main" val="1728522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gray">
          <a:xfrm>
            <a:off x="282956" y="1715871"/>
            <a:ext cx="5845175" cy="1557733"/>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 name="Title 3"/>
          <p:cNvSpPr>
            <a:spLocks noGrp="1"/>
          </p:cNvSpPr>
          <p:nvPr>
            <p:ph type="title"/>
          </p:nvPr>
        </p:nvSpPr>
        <p:spPr/>
        <p:txBody>
          <a:bodyPr/>
          <a:lstStyle/>
          <a:p>
            <a:r>
              <a:rPr lang="en-US" dirty="0"/>
              <a:t>Breakout Discussion</a:t>
            </a:r>
          </a:p>
        </p:txBody>
      </p:sp>
      <p:sp>
        <p:nvSpPr>
          <p:cNvPr id="9" name="TextBox 8"/>
          <p:cNvSpPr txBox="1"/>
          <p:nvPr/>
        </p:nvSpPr>
        <p:spPr bwMode="gray">
          <a:xfrm>
            <a:off x="1972193" y="2237373"/>
            <a:ext cx="3247765" cy="415498"/>
          </a:xfrm>
          <a:prstGeom prst="rect">
            <a:avLst/>
          </a:prstGeom>
          <a:noFill/>
        </p:spPr>
        <p:txBody>
          <a:bodyPr wrap="square" lIns="0" tIns="0" rIns="0" bIns="0" rtlCol="0">
            <a:spAutoFit/>
          </a:bodyPr>
          <a:lstStyle/>
          <a:p>
            <a:pPr algn="l" rtl="0" fontAlgn="base"/>
            <a:r>
              <a:rPr lang="en-US" sz="900" dirty="0">
                <a:solidFill>
                  <a:schemeClr val="bg1"/>
                </a:solidFill>
              </a:rPr>
              <a:t>What is the best self that you want to be able to bring to work? What behaviors from your colleagues would support you in achieving that vision?</a:t>
            </a:r>
          </a:p>
        </p:txBody>
      </p:sp>
      <p:cxnSp>
        <p:nvCxnSpPr>
          <p:cNvPr id="16" name="Straight Connector 15"/>
          <p:cNvCxnSpPr/>
          <p:nvPr/>
        </p:nvCxnSpPr>
        <p:spPr bwMode="gray">
          <a:xfrm flipV="1">
            <a:off x="1801954" y="2041749"/>
            <a:ext cx="1" cy="85032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bwMode="gray">
          <a:xfrm>
            <a:off x="282956" y="1705596"/>
            <a:ext cx="5845175" cy="0"/>
          </a:xfrm>
          <a:prstGeom prst="line">
            <a:avLst/>
          </a:prstGeom>
          <a:ln w="762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2" name="Picture 1" descr="A close up of a logo&#10;&#10;Description automatically generated">
            <a:extLst>
              <a:ext uri="{FF2B5EF4-FFF2-40B4-BE49-F238E27FC236}">
                <a16:creationId xmlns:a16="http://schemas.microsoft.com/office/drawing/2014/main" id="{F3106586-8BE5-1E81-E8F3-B4AB1C60AD80}"/>
              </a:ext>
            </a:extLst>
          </p:cNvPr>
          <p:cNvPicPr>
            <a:picLocks noChangeAspect="1"/>
          </p:cNvPicPr>
          <p:nvPr/>
        </p:nvPicPr>
        <p:blipFill>
          <a:blip r:embed="rId4"/>
          <a:stretch>
            <a:fillRect/>
          </a:stretch>
        </p:blipFill>
        <p:spPr>
          <a:xfrm>
            <a:off x="1145880" y="2244659"/>
            <a:ext cx="457200" cy="444500"/>
          </a:xfrm>
          <a:prstGeom prst="rect">
            <a:avLst/>
          </a:prstGeom>
        </p:spPr>
      </p:pic>
    </p:spTree>
    <p:custDataLst>
      <p:tags r:id="rId1"/>
    </p:custDataLst>
    <p:extLst>
      <p:ext uri="{BB962C8B-B14F-4D97-AF65-F5344CB8AC3E}">
        <p14:creationId xmlns:p14="http://schemas.microsoft.com/office/powerpoint/2010/main" val="3221129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64E03D4-284A-42AC-B9BF-3B0643233E2A}"/>
              </a:ext>
            </a:extLst>
          </p:cNvPr>
          <p:cNvSpPr>
            <a:spLocks noGrp="1"/>
          </p:cNvSpPr>
          <p:nvPr>
            <p:ph type="title"/>
          </p:nvPr>
        </p:nvSpPr>
        <p:spPr>
          <a:xfrm>
            <a:off x="863781" y="1327574"/>
            <a:ext cx="274320" cy="274320"/>
          </a:xfrm>
        </p:spPr>
        <p:txBody>
          <a:bodyPr/>
          <a:lstStyle/>
          <a:p>
            <a:r>
              <a:rPr lang="en-US" dirty="0"/>
              <a:t>1</a:t>
            </a:r>
          </a:p>
        </p:txBody>
      </p:sp>
      <p:sp>
        <p:nvSpPr>
          <p:cNvPr id="13" name="Text Placeholder 12">
            <a:extLst>
              <a:ext uri="{FF2B5EF4-FFF2-40B4-BE49-F238E27FC236}">
                <a16:creationId xmlns:a16="http://schemas.microsoft.com/office/drawing/2014/main" id="{577A3CBE-230D-42E6-A9DE-9E42A3AAA2E4}"/>
              </a:ext>
            </a:extLst>
          </p:cNvPr>
          <p:cNvSpPr>
            <a:spLocks noGrp="1"/>
          </p:cNvSpPr>
          <p:nvPr>
            <p:ph type="body" sz="quarter" idx="13"/>
          </p:nvPr>
        </p:nvSpPr>
        <p:spPr>
          <a:xfrm>
            <a:off x="1363152" y="1388505"/>
            <a:ext cx="3749040" cy="138499"/>
          </a:xfrm>
        </p:spPr>
        <p:txBody>
          <a:bodyPr/>
          <a:lstStyle/>
          <a:p>
            <a:r>
              <a:rPr lang="en-US" sz="900" dirty="0">
                <a:latin typeface="+mn-lt"/>
              </a:rPr>
              <a:t>Defining Code-Switching</a:t>
            </a:r>
          </a:p>
        </p:txBody>
      </p:sp>
      <p:sp>
        <p:nvSpPr>
          <p:cNvPr id="14" name="Text Placeholder 13">
            <a:extLst>
              <a:ext uri="{FF2B5EF4-FFF2-40B4-BE49-F238E27FC236}">
                <a16:creationId xmlns:a16="http://schemas.microsoft.com/office/drawing/2014/main" id="{EC24FFE0-F173-4495-B20C-456761D825FC}"/>
              </a:ext>
            </a:extLst>
          </p:cNvPr>
          <p:cNvSpPr>
            <a:spLocks noGrp="1"/>
          </p:cNvSpPr>
          <p:nvPr>
            <p:ph type="body" sz="quarter" idx="17"/>
          </p:nvPr>
        </p:nvSpPr>
        <p:spPr>
          <a:xfrm>
            <a:off x="863781" y="1906945"/>
            <a:ext cx="274320" cy="276999"/>
          </a:xfrm>
        </p:spPr>
        <p:txBody>
          <a:bodyPr/>
          <a:lstStyle/>
          <a:p>
            <a:r>
              <a:rPr lang="en-US" dirty="0"/>
              <a:t>2</a:t>
            </a:r>
          </a:p>
        </p:txBody>
      </p:sp>
      <p:sp>
        <p:nvSpPr>
          <p:cNvPr id="15" name="Text Placeholder 14">
            <a:extLst>
              <a:ext uri="{FF2B5EF4-FFF2-40B4-BE49-F238E27FC236}">
                <a16:creationId xmlns:a16="http://schemas.microsoft.com/office/drawing/2014/main" id="{3F67A077-172B-4D14-906A-01841BB6A1A5}"/>
              </a:ext>
            </a:extLst>
          </p:cNvPr>
          <p:cNvSpPr>
            <a:spLocks noGrp="1"/>
          </p:cNvSpPr>
          <p:nvPr>
            <p:ph type="body" sz="quarter" idx="18"/>
          </p:nvPr>
        </p:nvSpPr>
        <p:spPr>
          <a:xfrm>
            <a:off x="1363152" y="1976195"/>
            <a:ext cx="3749040" cy="138499"/>
          </a:xfrm>
        </p:spPr>
        <p:txBody>
          <a:bodyPr/>
          <a:lstStyle/>
          <a:p>
            <a:r>
              <a:rPr lang="en-US" dirty="0"/>
              <a:t>Unpacking Motivations to Code-Switch</a:t>
            </a:r>
          </a:p>
        </p:txBody>
      </p:sp>
      <p:sp>
        <p:nvSpPr>
          <p:cNvPr id="16" name="Text Placeholder 15">
            <a:extLst>
              <a:ext uri="{FF2B5EF4-FFF2-40B4-BE49-F238E27FC236}">
                <a16:creationId xmlns:a16="http://schemas.microsoft.com/office/drawing/2014/main" id="{A59CD61D-7F02-4358-9799-DFBF94DCA558}"/>
              </a:ext>
            </a:extLst>
          </p:cNvPr>
          <p:cNvSpPr>
            <a:spLocks noGrp="1"/>
          </p:cNvSpPr>
          <p:nvPr>
            <p:ph type="body" sz="quarter" idx="19"/>
          </p:nvPr>
        </p:nvSpPr>
        <p:spPr>
          <a:xfrm>
            <a:off x="863781" y="2488995"/>
            <a:ext cx="274320" cy="276999"/>
          </a:xfrm>
        </p:spPr>
        <p:txBody>
          <a:bodyPr/>
          <a:lstStyle/>
          <a:p>
            <a:r>
              <a:rPr lang="en-US" dirty="0"/>
              <a:t>3</a:t>
            </a:r>
          </a:p>
        </p:txBody>
      </p:sp>
      <p:sp>
        <p:nvSpPr>
          <p:cNvPr id="17" name="Text Placeholder 16">
            <a:extLst>
              <a:ext uri="{FF2B5EF4-FFF2-40B4-BE49-F238E27FC236}">
                <a16:creationId xmlns:a16="http://schemas.microsoft.com/office/drawing/2014/main" id="{7FA2BEF1-C06D-4B7B-A1AF-3AFB5CF41F0E}"/>
              </a:ext>
            </a:extLst>
          </p:cNvPr>
          <p:cNvSpPr>
            <a:spLocks noGrp="1"/>
          </p:cNvSpPr>
          <p:nvPr>
            <p:ph type="body" sz="quarter" idx="20"/>
          </p:nvPr>
        </p:nvSpPr>
        <p:spPr>
          <a:xfrm>
            <a:off x="1363152" y="2558245"/>
            <a:ext cx="3749040" cy="138499"/>
          </a:xfrm>
        </p:spPr>
        <p:txBody>
          <a:bodyPr/>
          <a:lstStyle/>
          <a:p>
            <a:r>
              <a:rPr lang="en-US" dirty="0"/>
              <a:t>Code-Switching and Authenticity  </a:t>
            </a:r>
          </a:p>
        </p:txBody>
      </p:sp>
      <p:sp>
        <p:nvSpPr>
          <p:cNvPr id="18" name="Text Placeholder 17">
            <a:extLst>
              <a:ext uri="{FF2B5EF4-FFF2-40B4-BE49-F238E27FC236}">
                <a16:creationId xmlns:a16="http://schemas.microsoft.com/office/drawing/2014/main" id="{6D8A095C-59BB-4133-A983-D973F3797A37}"/>
              </a:ext>
            </a:extLst>
          </p:cNvPr>
          <p:cNvSpPr>
            <a:spLocks noGrp="1"/>
          </p:cNvSpPr>
          <p:nvPr>
            <p:ph type="body" sz="quarter" idx="21"/>
          </p:nvPr>
        </p:nvSpPr>
        <p:spPr>
          <a:xfrm>
            <a:off x="863781" y="3071045"/>
            <a:ext cx="274320" cy="276999"/>
          </a:xfrm>
        </p:spPr>
        <p:txBody>
          <a:bodyPr/>
          <a:lstStyle/>
          <a:p>
            <a:r>
              <a:rPr lang="en-US" dirty="0"/>
              <a:t>4</a:t>
            </a:r>
          </a:p>
        </p:txBody>
      </p:sp>
      <p:sp>
        <p:nvSpPr>
          <p:cNvPr id="19" name="Text Placeholder 18">
            <a:extLst>
              <a:ext uri="{FF2B5EF4-FFF2-40B4-BE49-F238E27FC236}">
                <a16:creationId xmlns:a16="http://schemas.microsoft.com/office/drawing/2014/main" id="{8402B3F8-3987-4BFF-85EB-249228A1316E}"/>
              </a:ext>
            </a:extLst>
          </p:cNvPr>
          <p:cNvSpPr>
            <a:spLocks noGrp="1"/>
          </p:cNvSpPr>
          <p:nvPr>
            <p:ph type="body" sz="quarter" idx="22"/>
          </p:nvPr>
        </p:nvSpPr>
        <p:spPr>
          <a:xfrm>
            <a:off x="1363152" y="3086434"/>
            <a:ext cx="3749040" cy="246221"/>
          </a:xfrm>
        </p:spPr>
        <p:txBody>
          <a:bodyPr/>
          <a:lstStyle/>
          <a:p>
            <a:r>
              <a:rPr lang="en-US" sz="1600" dirty="0">
                <a:latin typeface="+mj-lt"/>
              </a:rPr>
              <a:t>Going Forward</a:t>
            </a:r>
          </a:p>
        </p:txBody>
      </p:sp>
    </p:spTree>
    <p:extLst>
      <p:ext uri="{BB962C8B-B14F-4D97-AF65-F5344CB8AC3E}">
        <p14:creationId xmlns:p14="http://schemas.microsoft.com/office/powerpoint/2010/main" val="4273834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gray">
          <a:xfrm>
            <a:off x="277813" y="1439406"/>
            <a:ext cx="5845175" cy="1932064"/>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 name="Title 3"/>
          <p:cNvSpPr>
            <a:spLocks noGrp="1"/>
          </p:cNvSpPr>
          <p:nvPr>
            <p:ph type="title"/>
          </p:nvPr>
        </p:nvSpPr>
        <p:spPr/>
        <p:txBody>
          <a:bodyPr/>
          <a:lstStyle/>
          <a:p>
            <a:r>
              <a:rPr lang="en-US" dirty="0"/>
              <a:t>Reflection</a:t>
            </a:r>
          </a:p>
        </p:txBody>
      </p:sp>
      <p:sp>
        <p:nvSpPr>
          <p:cNvPr id="15" name="TextBox 14"/>
          <p:cNvSpPr txBox="1"/>
          <p:nvPr/>
        </p:nvSpPr>
        <p:spPr bwMode="gray">
          <a:xfrm>
            <a:off x="1967050" y="2366478"/>
            <a:ext cx="2975185" cy="276999"/>
          </a:xfrm>
          <a:prstGeom prst="rect">
            <a:avLst/>
          </a:prstGeom>
          <a:noFill/>
        </p:spPr>
        <p:txBody>
          <a:bodyPr wrap="square" lIns="0" tIns="0" rIns="0" bIns="0" rtlCol="0">
            <a:spAutoFit/>
          </a:bodyPr>
          <a:lstStyle/>
          <a:p>
            <a:pPr>
              <a:spcBef>
                <a:spcPts val="500"/>
              </a:spcBef>
            </a:pPr>
            <a:r>
              <a:rPr lang="en-US" sz="900" b="0" i="0" u="none" strike="noStrike" dirty="0">
                <a:solidFill>
                  <a:schemeClr val="bg1"/>
                </a:solidFill>
                <a:effectLst/>
              </a:rPr>
              <a:t>What is one takeaway from today’s discussions that you want to share with your team? </a:t>
            </a:r>
            <a:endParaRPr lang="en-US" sz="900" dirty="0">
              <a:solidFill>
                <a:schemeClr val="bg1"/>
              </a:solidFill>
            </a:endParaRPr>
          </a:p>
        </p:txBody>
      </p:sp>
      <p:cxnSp>
        <p:nvCxnSpPr>
          <p:cNvPr id="23" name="Straight Connector 22"/>
          <p:cNvCxnSpPr/>
          <p:nvPr/>
        </p:nvCxnSpPr>
        <p:spPr bwMode="gray">
          <a:xfrm flipV="1">
            <a:off x="1796811" y="2043905"/>
            <a:ext cx="1" cy="85032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bwMode="gray">
          <a:xfrm>
            <a:off x="277813" y="1429130"/>
            <a:ext cx="5845175" cy="0"/>
          </a:xfrm>
          <a:prstGeom prst="line">
            <a:avLst/>
          </a:prstGeom>
          <a:ln w="762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F2DE48CE-0795-4AAC-9DEC-187A2028676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577" y="2174651"/>
            <a:ext cx="437628" cy="383654"/>
          </a:xfrm>
          <a:prstGeom prst="rect">
            <a:avLst/>
          </a:prstGeom>
        </p:spPr>
      </p:pic>
    </p:spTree>
    <p:custDataLst>
      <p:tags r:id="rId1"/>
    </p:custDataLst>
    <p:extLst>
      <p:ext uri="{BB962C8B-B14F-4D97-AF65-F5344CB8AC3E}">
        <p14:creationId xmlns:p14="http://schemas.microsoft.com/office/powerpoint/2010/main" val="3043271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and Introductions</a:t>
            </a:r>
          </a:p>
        </p:txBody>
      </p:sp>
      <p:sp>
        <p:nvSpPr>
          <p:cNvPr id="5" name="Text Placeholder 9">
            <a:extLst>
              <a:ext uri="{FF2B5EF4-FFF2-40B4-BE49-F238E27FC236}">
                <a16:creationId xmlns:a16="http://schemas.microsoft.com/office/drawing/2014/main" id="{6CC5D2B8-1C9E-3BD8-DF9B-8CA7F0BCD8F4}"/>
              </a:ext>
            </a:extLst>
          </p:cNvPr>
          <p:cNvSpPr txBox="1">
            <a:spLocks/>
          </p:cNvSpPr>
          <p:nvPr/>
        </p:nvSpPr>
        <p:spPr bwMode="gray">
          <a:xfrm>
            <a:off x="2300621" y="3016225"/>
            <a:ext cx="2363231" cy="323165"/>
          </a:xfrm>
          <a:prstGeom prst="rect">
            <a:avLst/>
          </a:prstGeom>
          <a:noFill/>
          <a:ln w="19050">
            <a:noFill/>
          </a:ln>
        </p:spPr>
        <p:txBody>
          <a:bodyPr wrap="square"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200" b="0" dirty="0">
                <a:solidFill>
                  <a:schemeClr val="bg1"/>
                </a:solidFill>
                <a:latin typeface="+mj-lt"/>
              </a:rPr>
              <a:t>Bridgette Scales </a:t>
            </a:r>
            <a:br>
              <a:rPr lang="en-US" dirty="0">
                <a:solidFill>
                  <a:schemeClr val="bg1"/>
                </a:solidFill>
                <a:latin typeface="+mj-lt"/>
              </a:rPr>
            </a:br>
            <a:r>
              <a:rPr lang="en-US" sz="900" b="0" i="1" dirty="0">
                <a:solidFill>
                  <a:schemeClr val="bg1"/>
                </a:solidFill>
                <a:latin typeface="+mj-lt"/>
              </a:rPr>
              <a:t>Managing Director, Advisory Services </a:t>
            </a:r>
            <a:endParaRPr lang="en-US" sz="900" b="0" i="1" dirty="0">
              <a:solidFill>
                <a:schemeClr val="bg1"/>
              </a:solidFill>
            </a:endParaRPr>
          </a:p>
        </p:txBody>
      </p:sp>
      <p:pic>
        <p:nvPicPr>
          <p:cNvPr id="1026" name="Picture 2">
            <a:extLst>
              <a:ext uri="{FF2B5EF4-FFF2-40B4-BE49-F238E27FC236}">
                <a16:creationId xmlns:a16="http://schemas.microsoft.com/office/drawing/2014/main" id="{673BDC69-3B16-2433-1B2A-C54957FA1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0621" y="1424156"/>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7284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F8CCC6-4631-1841-8B4F-BA8F32E1EE71}"/>
              </a:ext>
            </a:extLst>
          </p:cNvPr>
          <p:cNvSpPr>
            <a:spLocks noGrp="1"/>
          </p:cNvSpPr>
          <p:nvPr>
            <p:ph type="title"/>
          </p:nvPr>
        </p:nvSpPr>
        <p:spPr>
          <a:xfrm>
            <a:off x="812800" y="2422975"/>
            <a:ext cx="4389120" cy="349006"/>
          </a:xfrm>
        </p:spPr>
        <p:txBody>
          <a:bodyPr/>
          <a:lstStyle/>
          <a:p>
            <a:r>
              <a:rPr lang="en-US" sz="2520" dirty="0"/>
              <a:t>Thank You</a:t>
            </a:r>
          </a:p>
        </p:txBody>
      </p:sp>
    </p:spTree>
    <p:custDataLst>
      <p:tags r:id="rId1"/>
    </p:custDataLst>
    <p:extLst>
      <p:ext uri="{BB962C8B-B14F-4D97-AF65-F5344CB8AC3E}">
        <p14:creationId xmlns:p14="http://schemas.microsoft.com/office/powerpoint/2010/main" val="562039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5BFDA-DF80-7A3A-EE59-F9A29D4F2504}"/>
              </a:ext>
            </a:extLst>
          </p:cNvPr>
          <p:cNvSpPr>
            <a:spLocks noGrp="1"/>
          </p:cNvSpPr>
          <p:nvPr>
            <p:ph type="title"/>
          </p:nvPr>
        </p:nvSpPr>
        <p:spPr>
          <a:xfrm>
            <a:off x="277813" y="-641473"/>
            <a:ext cx="5486400" cy="498598"/>
          </a:xfrm>
        </p:spPr>
        <p:txBody>
          <a:bodyPr/>
          <a:lstStyle/>
          <a:p>
            <a:r>
              <a:rPr lang="en-US" dirty="0"/>
              <a:t>Seramount Contact Info</a:t>
            </a:r>
          </a:p>
        </p:txBody>
      </p:sp>
    </p:spTree>
    <p:extLst>
      <p:ext uri="{BB962C8B-B14F-4D97-AF65-F5344CB8AC3E}">
        <p14:creationId xmlns:p14="http://schemas.microsoft.com/office/powerpoint/2010/main" val="922573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FB49-9E74-5DE7-BF5E-40EFB520E55B}"/>
              </a:ext>
            </a:extLst>
          </p:cNvPr>
          <p:cNvSpPr>
            <a:spLocks noGrp="1"/>
          </p:cNvSpPr>
          <p:nvPr>
            <p:ph type="title"/>
          </p:nvPr>
        </p:nvSpPr>
        <p:spPr>
          <a:xfrm>
            <a:off x="277813" y="-655216"/>
            <a:ext cx="5486400" cy="498598"/>
          </a:xfrm>
        </p:spPr>
        <p:txBody>
          <a:bodyPr/>
          <a:lstStyle/>
          <a:p>
            <a:r>
              <a:rPr lang="en-US" dirty="0"/>
              <a:t>About Seramount</a:t>
            </a:r>
          </a:p>
        </p:txBody>
      </p:sp>
    </p:spTree>
    <p:extLst>
      <p:ext uri="{BB962C8B-B14F-4D97-AF65-F5344CB8AC3E}">
        <p14:creationId xmlns:p14="http://schemas.microsoft.com/office/powerpoint/2010/main" val="207714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E68C94-7967-4A3B-8523-765CAD8066BD}"/>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BF3961FA-30E7-40FF-AB60-2566EDA71A7D}"/>
              </a:ext>
            </a:extLst>
          </p:cNvPr>
          <p:cNvSpPr>
            <a:spLocks noGrp="1"/>
          </p:cNvSpPr>
          <p:nvPr>
            <p:ph type="title"/>
          </p:nvPr>
        </p:nvSpPr>
        <p:spPr/>
        <p:txBody>
          <a:bodyPr/>
          <a:lstStyle/>
          <a:p>
            <a:r>
              <a:rPr lang="en-US" dirty="0"/>
              <a:t>Session Objectives</a:t>
            </a:r>
          </a:p>
        </p:txBody>
      </p:sp>
      <p:sp>
        <p:nvSpPr>
          <p:cNvPr id="4" name="Text Placeholder 3">
            <a:extLst>
              <a:ext uri="{FF2B5EF4-FFF2-40B4-BE49-F238E27FC236}">
                <a16:creationId xmlns:a16="http://schemas.microsoft.com/office/drawing/2014/main" id="{19C8091F-4476-4CEF-B3E3-CFEF5956CF9E}"/>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2DEF40C5-171A-4FA4-8650-147621A23C04}"/>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E5051F31-2252-43ED-A463-2FBB4B6D5F59}"/>
              </a:ext>
            </a:extLst>
          </p:cNvPr>
          <p:cNvSpPr>
            <a:spLocks noGrp="1"/>
          </p:cNvSpPr>
          <p:nvPr>
            <p:ph type="body" sz="quarter" idx="18"/>
          </p:nvPr>
        </p:nvSpPr>
        <p:spPr/>
        <p:txBody>
          <a:bodyPr/>
          <a:lstStyle/>
          <a:p>
            <a:endParaRPr lang="en-US"/>
          </a:p>
        </p:txBody>
      </p:sp>
      <p:sp>
        <p:nvSpPr>
          <p:cNvPr id="19" name="TextBox 18">
            <a:extLst>
              <a:ext uri="{FF2B5EF4-FFF2-40B4-BE49-F238E27FC236}">
                <a16:creationId xmlns:a16="http://schemas.microsoft.com/office/drawing/2014/main" id="{4F514B58-85E1-4311-8670-B1F6E8C009B9}"/>
              </a:ext>
            </a:extLst>
          </p:cNvPr>
          <p:cNvSpPr txBox="1"/>
          <p:nvPr/>
        </p:nvSpPr>
        <p:spPr>
          <a:xfrm>
            <a:off x="648644" y="1137540"/>
            <a:ext cx="5002243" cy="184666"/>
          </a:xfrm>
          <a:prstGeom prst="rect">
            <a:avLst/>
          </a:prstGeom>
          <a:noFill/>
        </p:spPr>
        <p:txBody>
          <a:bodyPr wrap="square" lIns="0" tIns="0" rIns="0" bIns="0" rtlCol="0">
            <a:spAutoFit/>
          </a:bodyPr>
          <a:lstStyle/>
          <a:p>
            <a:pPr algn="l" rtl="0" fontAlgn="base"/>
            <a:r>
              <a:rPr lang="en-US" sz="1200" b="0" i="0" u="none" strike="noStrike" dirty="0">
                <a:solidFill>
                  <a:srgbClr val="47114C"/>
                </a:solidFill>
                <a:effectLst/>
              </a:rPr>
              <a:t>Understand </a:t>
            </a:r>
            <a:r>
              <a:rPr lang="en-US" sz="1200" dirty="0">
                <a:solidFill>
                  <a:srgbClr val="47114C"/>
                </a:solidFill>
              </a:rPr>
              <a:t>the meaning of</a:t>
            </a:r>
            <a:r>
              <a:rPr lang="en-US" sz="1200" b="0" i="0" u="none" strike="noStrike" dirty="0">
                <a:solidFill>
                  <a:srgbClr val="47114C"/>
                </a:solidFill>
                <a:effectLst/>
              </a:rPr>
              <a:t> code-switching</a:t>
            </a:r>
            <a:endParaRPr lang="en-US" sz="1200" b="0" i="0" dirty="0">
              <a:solidFill>
                <a:srgbClr val="333E48"/>
              </a:solidFill>
              <a:effectLst/>
            </a:endParaRPr>
          </a:p>
        </p:txBody>
      </p:sp>
      <p:sp>
        <p:nvSpPr>
          <p:cNvPr id="20" name="Triangle 2">
            <a:extLst>
              <a:ext uri="{FF2B5EF4-FFF2-40B4-BE49-F238E27FC236}">
                <a16:creationId xmlns:a16="http://schemas.microsoft.com/office/drawing/2014/main" id="{236EE0A7-557E-45E3-83EC-CA580F6FFD04}"/>
              </a:ext>
            </a:extLst>
          </p:cNvPr>
          <p:cNvSpPr/>
          <p:nvPr/>
        </p:nvSpPr>
        <p:spPr bwMode="gray">
          <a:xfrm rot="5400000">
            <a:off x="212794" y="1150868"/>
            <a:ext cx="334407" cy="1812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1" name="TextBox 20">
            <a:extLst>
              <a:ext uri="{FF2B5EF4-FFF2-40B4-BE49-F238E27FC236}">
                <a16:creationId xmlns:a16="http://schemas.microsoft.com/office/drawing/2014/main" id="{69B4AB15-7D9C-4E6F-9CAE-8F6C3ADF0BB3}"/>
              </a:ext>
            </a:extLst>
          </p:cNvPr>
          <p:cNvSpPr txBox="1"/>
          <p:nvPr/>
        </p:nvSpPr>
        <p:spPr>
          <a:xfrm>
            <a:off x="648644" y="1857718"/>
            <a:ext cx="4780937" cy="369332"/>
          </a:xfrm>
          <a:prstGeom prst="rect">
            <a:avLst/>
          </a:prstGeom>
          <a:noFill/>
        </p:spPr>
        <p:txBody>
          <a:bodyPr wrap="square" lIns="0" tIns="0" rIns="0" bIns="0" rtlCol="0">
            <a:spAutoFit/>
          </a:bodyPr>
          <a:lstStyle/>
          <a:p>
            <a:pPr algn="l" rtl="0" fontAlgn="base"/>
            <a:r>
              <a:rPr lang="en-US" sz="1200" b="0" i="0" u="none" strike="noStrike" dirty="0">
                <a:solidFill>
                  <a:srgbClr val="47114C"/>
                </a:solidFill>
                <a:effectLst/>
              </a:rPr>
              <a:t>Learn the impact of code-switching on individuals and organizations</a:t>
            </a:r>
            <a:endParaRPr lang="en-US" sz="1200" b="0" i="0" dirty="0">
              <a:solidFill>
                <a:srgbClr val="333E48"/>
              </a:solidFill>
              <a:effectLst/>
            </a:endParaRPr>
          </a:p>
        </p:txBody>
      </p:sp>
      <p:sp>
        <p:nvSpPr>
          <p:cNvPr id="22" name="Triangle 12">
            <a:extLst>
              <a:ext uri="{FF2B5EF4-FFF2-40B4-BE49-F238E27FC236}">
                <a16:creationId xmlns:a16="http://schemas.microsoft.com/office/drawing/2014/main" id="{3DFFE3EA-2BD0-4084-A6CC-6BD65DA6BEA1}"/>
              </a:ext>
            </a:extLst>
          </p:cNvPr>
          <p:cNvSpPr/>
          <p:nvPr/>
        </p:nvSpPr>
        <p:spPr bwMode="gray">
          <a:xfrm rot="5400000">
            <a:off x="212793" y="1937844"/>
            <a:ext cx="334407" cy="1812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3" name="TextBox 22">
            <a:extLst>
              <a:ext uri="{FF2B5EF4-FFF2-40B4-BE49-F238E27FC236}">
                <a16:creationId xmlns:a16="http://schemas.microsoft.com/office/drawing/2014/main" id="{8FA00F11-B37F-4FA1-8CC5-3202EE28CED9}"/>
              </a:ext>
            </a:extLst>
          </p:cNvPr>
          <p:cNvSpPr txBox="1"/>
          <p:nvPr/>
        </p:nvSpPr>
        <p:spPr>
          <a:xfrm>
            <a:off x="648644" y="2769306"/>
            <a:ext cx="5204081" cy="184666"/>
          </a:xfrm>
          <a:prstGeom prst="rect">
            <a:avLst/>
          </a:prstGeom>
          <a:noFill/>
        </p:spPr>
        <p:txBody>
          <a:bodyPr wrap="square" lIns="0" tIns="0" rIns="0" bIns="0" rtlCol="0">
            <a:spAutoFit/>
          </a:bodyPr>
          <a:lstStyle/>
          <a:p>
            <a:pPr algn="l" rtl="0" fontAlgn="base"/>
            <a:r>
              <a:rPr lang="en-US" sz="1200" b="0" i="0" u="none" strike="noStrike" dirty="0">
                <a:solidFill>
                  <a:srgbClr val="47114C"/>
                </a:solidFill>
                <a:effectLst/>
              </a:rPr>
              <a:t>Explore the relationship between code-switching and authenticity</a:t>
            </a:r>
            <a:endParaRPr lang="en-US" sz="1200" b="0" i="0" dirty="0">
              <a:solidFill>
                <a:srgbClr val="333E48"/>
              </a:solidFill>
              <a:effectLst/>
            </a:endParaRPr>
          </a:p>
        </p:txBody>
      </p:sp>
      <p:sp>
        <p:nvSpPr>
          <p:cNvPr id="24" name="Triangle 21">
            <a:extLst>
              <a:ext uri="{FF2B5EF4-FFF2-40B4-BE49-F238E27FC236}">
                <a16:creationId xmlns:a16="http://schemas.microsoft.com/office/drawing/2014/main" id="{1F66C42C-24B8-4E64-B19C-F5E0167C6886}"/>
              </a:ext>
            </a:extLst>
          </p:cNvPr>
          <p:cNvSpPr/>
          <p:nvPr/>
        </p:nvSpPr>
        <p:spPr bwMode="gray">
          <a:xfrm rot="5400000">
            <a:off x="203600" y="2770605"/>
            <a:ext cx="334407" cy="1812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6" name="Triangle 21">
            <a:extLst>
              <a:ext uri="{FF2B5EF4-FFF2-40B4-BE49-F238E27FC236}">
                <a16:creationId xmlns:a16="http://schemas.microsoft.com/office/drawing/2014/main" id="{740B089F-345F-4067-BC87-33B60C793B15}"/>
              </a:ext>
            </a:extLst>
          </p:cNvPr>
          <p:cNvSpPr/>
          <p:nvPr/>
        </p:nvSpPr>
        <p:spPr bwMode="gray">
          <a:xfrm rot="5400000">
            <a:off x="212793" y="3625512"/>
            <a:ext cx="334407" cy="18121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sp>
        <p:nvSpPr>
          <p:cNvPr id="27" name="TextBox 26">
            <a:extLst>
              <a:ext uri="{FF2B5EF4-FFF2-40B4-BE49-F238E27FC236}">
                <a16:creationId xmlns:a16="http://schemas.microsoft.com/office/drawing/2014/main" id="{9F439026-5670-43C3-A434-AD703FB6A21F}"/>
              </a:ext>
            </a:extLst>
          </p:cNvPr>
          <p:cNvSpPr txBox="1"/>
          <p:nvPr/>
        </p:nvSpPr>
        <p:spPr>
          <a:xfrm>
            <a:off x="648644" y="3525208"/>
            <a:ext cx="5204081" cy="369332"/>
          </a:xfrm>
          <a:prstGeom prst="rect">
            <a:avLst/>
          </a:prstGeom>
          <a:noFill/>
        </p:spPr>
        <p:txBody>
          <a:bodyPr wrap="square" lIns="0" tIns="0" rIns="0" bIns="0" rtlCol="0">
            <a:spAutoFit/>
          </a:bodyPr>
          <a:lstStyle/>
          <a:p>
            <a:pPr algn="l" rtl="0" fontAlgn="base"/>
            <a:r>
              <a:rPr lang="en-US" sz="1200" b="0" i="0" u="none" strike="noStrike" dirty="0">
                <a:solidFill>
                  <a:srgbClr val="47114C"/>
                </a:solidFill>
                <a:effectLst/>
              </a:rPr>
              <a:t>Create a plan of action to na</a:t>
            </a:r>
            <a:r>
              <a:rPr lang="en-US" sz="1200" dirty="0">
                <a:solidFill>
                  <a:srgbClr val="47114C"/>
                </a:solidFill>
              </a:rPr>
              <a:t>vigate code-switching in your workplace</a:t>
            </a:r>
            <a:endParaRPr lang="en-US" sz="1200" b="0" i="0" dirty="0">
              <a:solidFill>
                <a:srgbClr val="333E48"/>
              </a:solidFill>
              <a:effectLst/>
            </a:endParaRPr>
          </a:p>
        </p:txBody>
      </p:sp>
    </p:spTree>
    <p:extLst>
      <p:ext uri="{BB962C8B-B14F-4D97-AF65-F5344CB8AC3E}">
        <p14:creationId xmlns:p14="http://schemas.microsoft.com/office/powerpoint/2010/main" val="2888388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64E03D4-284A-42AC-B9BF-3B0643233E2A}"/>
              </a:ext>
            </a:extLst>
          </p:cNvPr>
          <p:cNvSpPr>
            <a:spLocks noGrp="1"/>
          </p:cNvSpPr>
          <p:nvPr>
            <p:ph type="title"/>
          </p:nvPr>
        </p:nvSpPr>
        <p:spPr>
          <a:xfrm>
            <a:off x="863781" y="1327574"/>
            <a:ext cx="274320" cy="274320"/>
          </a:xfrm>
        </p:spPr>
        <p:txBody>
          <a:bodyPr/>
          <a:lstStyle/>
          <a:p>
            <a:r>
              <a:rPr lang="en-US" dirty="0"/>
              <a:t>1</a:t>
            </a:r>
          </a:p>
        </p:txBody>
      </p:sp>
      <p:sp>
        <p:nvSpPr>
          <p:cNvPr id="13" name="Text Placeholder 12">
            <a:extLst>
              <a:ext uri="{FF2B5EF4-FFF2-40B4-BE49-F238E27FC236}">
                <a16:creationId xmlns:a16="http://schemas.microsoft.com/office/drawing/2014/main" id="{577A3CBE-230D-42E6-A9DE-9E42A3AAA2E4}"/>
              </a:ext>
            </a:extLst>
          </p:cNvPr>
          <p:cNvSpPr>
            <a:spLocks noGrp="1"/>
          </p:cNvSpPr>
          <p:nvPr>
            <p:ph type="body" sz="quarter" idx="13"/>
          </p:nvPr>
        </p:nvSpPr>
        <p:spPr>
          <a:xfrm>
            <a:off x="1363152" y="1334644"/>
            <a:ext cx="3749040" cy="246221"/>
          </a:xfrm>
        </p:spPr>
        <p:txBody>
          <a:bodyPr/>
          <a:lstStyle/>
          <a:p>
            <a:r>
              <a:rPr lang="en-US" dirty="0"/>
              <a:t>Defining Code-Switching</a:t>
            </a:r>
          </a:p>
        </p:txBody>
      </p:sp>
      <p:sp>
        <p:nvSpPr>
          <p:cNvPr id="14" name="Text Placeholder 13">
            <a:extLst>
              <a:ext uri="{FF2B5EF4-FFF2-40B4-BE49-F238E27FC236}">
                <a16:creationId xmlns:a16="http://schemas.microsoft.com/office/drawing/2014/main" id="{EC24FFE0-F173-4495-B20C-456761D825FC}"/>
              </a:ext>
            </a:extLst>
          </p:cNvPr>
          <p:cNvSpPr>
            <a:spLocks noGrp="1"/>
          </p:cNvSpPr>
          <p:nvPr>
            <p:ph type="body" sz="quarter" idx="17"/>
          </p:nvPr>
        </p:nvSpPr>
        <p:spPr>
          <a:xfrm>
            <a:off x="863781" y="1906945"/>
            <a:ext cx="274320" cy="276999"/>
          </a:xfrm>
        </p:spPr>
        <p:txBody>
          <a:bodyPr/>
          <a:lstStyle/>
          <a:p>
            <a:r>
              <a:rPr lang="en-US" dirty="0"/>
              <a:t>2</a:t>
            </a:r>
          </a:p>
        </p:txBody>
      </p:sp>
      <p:sp>
        <p:nvSpPr>
          <p:cNvPr id="15" name="Text Placeholder 14">
            <a:extLst>
              <a:ext uri="{FF2B5EF4-FFF2-40B4-BE49-F238E27FC236}">
                <a16:creationId xmlns:a16="http://schemas.microsoft.com/office/drawing/2014/main" id="{3F67A077-172B-4D14-906A-01841BB6A1A5}"/>
              </a:ext>
            </a:extLst>
          </p:cNvPr>
          <p:cNvSpPr>
            <a:spLocks noGrp="1"/>
          </p:cNvSpPr>
          <p:nvPr>
            <p:ph type="body" sz="quarter" idx="18"/>
          </p:nvPr>
        </p:nvSpPr>
        <p:spPr>
          <a:xfrm>
            <a:off x="1363152" y="1976195"/>
            <a:ext cx="3749040" cy="138499"/>
          </a:xfrm>
        </p:spPr>
        <p:txBody>
          <a:bodyPr/>
          <a:lstStyle/>
          <a:p>
            <a:r>
              <a:rPr lang="en-US" dirty="0"/>
              <a:t>Unpacking Motivations to Code-Switch</a:t>
            </a:r>
          </a:p>
        </p:txBody>
      </p:sp>
      <p:sp>
        <p:nvSpPr>
          <p:cNvPr id="16" name="Text Placeholder 15">
            <a:extLst>
              <a:ext uri="{FF2B5EF4-FFF2-40B4-BE49-F238E27FC236}">
                <a16:creationId xmlns:a16="http://schemas.microsoft.com/office/drawing/2014/main" id="{A59CD61D-7F02-4358-9799-DFBF94DCA558}"/>
              </a:ext>
            </a:extLst>
          </p:cNvPr>
          <p:cNvSpPr>
            <a:spLocks noGrp="1"/>
          </p:cNvSpPr>
          <p:nvPr>
            <p:ph type="body" sz="quarter" idx="19"/>
          </p:nvPr>
        </p:nvSpPr>
        <p:spPr>
          <a:xfrm>
            <a:off x="863781" y="2488995"/>
            <a:ext cx="274320" cy="276999"/>
          </a:xfrm>
        </p:spPr>
        <p:txBody>
          <a:bodyPr/>
          <a:lstStyle/>
          <a:p>
            <a:r>
              <a:rPr lang="en-US" dirty="0"/>
              <a:t>3</a:t>
            </a:r>
          </a:p>
        </p:txBody>
      </p:sp>
      <p:sp>
        <p:nvSpPr>
          <p:cNvPr id="17" name="Text Placeholder 16">
            <a:extLst>
              <a:ext uri="{FF2B5EF4-FFF2-40B4-BE49-F238E27FC236}">
                <a16:creationId xmlns:a16="http://schemas.microsoft.com/office/drawing/2014/main" id="{7FA2BEF1-C06D-4B7B-A1AF-3AFB5CF41F0E}"/>
              </a:ext>
            </a:extLst>
          </p:cNvPr>
          <p:cNvSpPr>
            <a:spLocks noGrp="1"/>
          </p:cNvSpPr>
          <p:nvPr>
            <p:ph type="body" sz="quarter" idx="20"/>
          </p:nvPr>
        </p:nvSpPr>
        <p:spPr>
          <a:xfrm>
            <a:off x="1363152" y="2558245"/>
            <a:ext cx="3749040" cy="138499"/>
          </a:xfrm>
        </p:spPr>
        <p:txBody>
          <a:bodyPr/>
          <a:lstStyle/>
          <a:p>
            <a:r>
              <a:rPr lang="en-US" dirty="0"/>
              <a:t>Code-Switching and Authenticity  </a:t>
            </a:r>
          </a:p>
        </p:txBody>
      </p:sp>
      <p:sp>
        <p:nvSpPr>
          <p:cNvPr id="18" name="Text Placeholder 17">
            <a:extLst>
              <a:ext uri="{FF2B5EF4-FFF2-40B4-BE49-F238E27FC236}">
                <a16:creationId xmlns:a16="http://schemas.microsoft.com/office/drawing/2014/main" id="{6D8A095C-59BB-4133-A983-D973F3797A37}"/>
              </a:ext>
            </a:extLst>
          </p:cNvPr>
          <p:cNvSpPr>
            <a:spLocks noGrp="1"/>
          </p:cNvSpPr>
          <p:nvPr>
            <p:ph type="body" sz="quarter" idx="21"/>
          </p:nvPr>
        </p:nvSpPr>
        <p:spPr>
          <a:xfrm>
            <a:off x="863781" y="3071045"/>
            <a:ext cx="274320" cy="276999"/>
          </a:xfrm>
        </p:spPr>
        <p:txBody>
          <a:bodyPr/>
          <a:lstStyle/>
          <a:p>
            <a:r>
              <a:rPr lang="en-US" dirty="0"/>
              <a:t>4</a:t>
            </a:r>
          </a:p>
        </p:txBody>
      </p:sp>
      <p:sp>
        <p:nvSpPr>
          <p:cNvPr id="19" name="Text Placeholder 18">
            <a:extLst>
              <a:ext uri="{FF2B5EF4-FFF2-40B4-BE49-F238E27FC236}">
                <a16:creationId xmlns:a16="http://schemas.microsoft.com/office/drawing/2014/main" id="{8402B3F8-3987-4BFF-85EB-249228A1316E}"/>
              </a:ext>
            </a:extLst>
          </p:cNvPr>
          <p:cNvSpPr>
            <a:spLocks noGrp="1"/>
          </p:cNvSpPr>
          <p:nvPr>
            <p:ph type="body" sz="quarter" idx="22"/>
          </p:nvPr>
        </p:nvSpPr>
        <p:spPr>
          <a:xfrm>
            <a:off x="1363152" y="3140295"/>
            <a:ext cx="3749040" cy="138499"/>
          </a:xfrm>
        </p:spPr>
        <p:txBody>
          <a:bodyPr/>
          <a:lstStyle/>
          <a:p>
            <a:r>
              <a:rPr lang="en-US" dirty="0"/>
              <a:t>Create Your Action Plan</a:t>
            </a:r>
          </a:p>
        </p:txBody>
      </p:sp>
    </p:spTree>
    <p:extLst>
      <p:ext uri="{BB962C8B-B14F-4D97-AF65-F5344CB8AC3E}">
        <p14:creationId xmlns:p14="http://schemas.microsoft.com/office/powerpoint/2010/main" val="175545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4E8BD-1856-44A8-B6FC-DC20B3D64E04}"/>
              </a:ext>
            </a:extLst>
          </p:cNvPr>
          <p:cNvSpPr>
            <a:spLocks noGrp="1"/>
          </p:cNvSpPr>
          <p:nvPr>
            <p:ph type="title"/>
          </p:nvPr>
        </p:nvSpPr>
        <p:spPr/>
        <p:txBody>
          <a:bodyPr/>
          <a:lstStyle/>
          <a:p>
            <a:r>
              <a:rPr lang="en-US" dirty="0"/>
              <a:t>What Is Code-Switching?</a:t>
            </a:r>
          </a:p>
        </p:txBody>
      </p:sp>
      <p:sp>
        <p:nvSpPr>
          <p:cNvPr id="13" name="TextBox 12">
            <a:extLst>
              <a:ext uri="{FF2B5EF4-FFF2-40B4-BE49-F238E27FC236}">
                <a16:creationId xmlns:a16="http://schemas.microsoft.com/office/drawing/2014/main" id="{A2AF7CDA-4B04-C342-A0B1-0B03474EFB81}"/>
              </a:ext>
            </a:extLst>
          </p:cNvPr>
          <p:cNvSpPr txBox="1"/>
          <p:nvPr/>
        </p:nvSpPr>
        <p:spPr bwMode="gray">
          <a:xfrm>
            <a:off x="1097723" y="926892"/>
            <a:ext cx="4205355" cy="153888"/>
          </a:xfrm>
          <a:prstGeom prst="rect">
            <a:avLst/>
          </a:prstGeom>
          <a:noFill/>
        </p:spPr>
        <p:txBody>
          <a:bodyPr wrap="square" lIns="0" tIns="0" rIns="0" bIns="0" rtlCol="0">
            <a:spAutoFit/>
          </a:bodyPr>
          <a:lstStyle/>
          <a:p>
            <a:pPr algn="ctr"/>
            <a:r>
              <a:rPr lang="en-US" sz="1000" b="1" dirty="0"/>
              <a:t>Defining Code-Switching</a:t>
            </a:r>
          </a:p>
        </p:txBody>
      </p:sp>
      <p:sp>
        <p:nvSpPr>
          <p:cNvPr id="2" name="Rectangle 1">
            <a:extLst>
              <a:ext uri="{FF2B5EF4-FFF2-40B4-BE49-F238E27FC236}">
                <a16:creationId xmlns:a16="http://schemas.microsoft.com/office/drawing/2014/main" id="{FD635A23-D439-9547-8646-084EF172B5C8}"/>
              </a:ext>
              <a:ext uri="{C183D7F6-B498-43B3-948B-1728B52AA6E4}">
                <adec:decorative xmlns:adec="http://schemas.microsoft.com/office/drawing/2017/decorative" val="1"/>
              </a:ext>
            </a:extLst>
          </p:cNvPr>
          <p:cNvSpPr/>
          <p:nvPr/>
        </p:nvSpPr>
        <p:spPr bwMode="gray">
          <a:xfrm>
            <a:off x="-1" y="1510147"/>
            <a:ext cx="6400801" cy="12676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ight Arrow 5">
            <a:extLst>
              <a:ext uri="{FF2B5EF4-FFF2-40B4-BE49-F238E27FC236}">
                <a16:creationId xmlns:a16="http://schemas.microsoft.com/office/drawing/2014/main" id="{FDEE1C89-37B5-DB48-BC73-5DECEC81392F}"/>
              </a:ext>
              <a:ext uri="{C183D7F6-B498-43B3-948B-1728B52AA6E4}">
                <adec:decorative xmlns:adec="http://schemas.microsoft.com/office/drawing/2017/decorative" val="1"/>
              </a:ext>
            </a:extLst>
          </p:cNvPr>
          <p:cNvSpPr/>
          <p:nvPr/>
        </p:nvSpPr>
        <p:spPr bwMode="gray">
          <a:xfrm>
            <a:off x="0" y="1711039"/>
            <a:ext cx="3380510" cy="865909"/>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ight Arrow 4">
            <a:extLst>
              <a:ext uri="{FF2B5EF4-FFF2-40B4-BE49-F238E27FC236}">
                <a16:creationId xmlns:a16="http://schemas.microsoft.com/office/drawing/2014/main" id="{155E1C97-919B-A840-820B-9D861C1B7FB6}"/>
              </a:ext>
              <a:ext uri="{C183D7F6-B498-43B3-948B-1728B52AA6E4}">
                <adec:decorative xmlns:adec="http://schemas.microsoft.com/office/drawing/2017/decorative" val="1"/>
              </a:ext>
            </a:extLst>
          </p:cNvPr>
          <p:cNvSpPr/>
          <p:nvPr/>
        </p:nvSpPr>
        <p:spPr bwMode="gray">
          <a:xfrm>
            <a:off x="0" y="1281717"/>
            <a:ext cx="2832294" cy="865909"/>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ight Arrow 6">
            <a:extLst>
              <a:ext uri="{FF2B5EF4-FFF2-40B4-BE49-F238E27FC236}">
                <a16:creationId xmlns:a16="http://schemas.microsoft.com/office/drawing/2014/main" id="{8860E1CA-29E3-4F47-9B9C-E8F313830B4F}"/>
              </a:ext>
              <a:ext uri="{C183D7F6-B498-43B3-948B-1728B52AA6E4}">
                <adec:decorative xmlns:adec="http://schemas.microsoft.com/office/drawing/2017/decorative" val="1"/>
              </a:ext>
            </a:extLst>
          </p:cNvPr>
          <p:cNvSpPr/>
          <p:nvPr/>
        </p:nvSpPr>
        <p:spPr bwMode="gray">
          <a:xfrm>
            <a:off x="-1" y="2140361"/>
            <a:ext cx="2575627" cy="865909"/>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5"/>
              </a:solidFill>
            </a:endParaRPr>
          </a:p>
        </p:txBody>
      </p:sp>
      <p:sp>
        <p:nvSpPr>
          <p:cNvPr id="9" name="Text Placeholder 31">
            <a:extLst>
              <a:ext uri="{FF2B5EF4-FFF2-40B4-BE49-F238E27FC236}">
                <a16:creationId xmlns:a16="http://schemas.microsoft.com/office/drawing/2014/main" id="{82745B86-A5B3-7343-8BB6-96FB14F49874}"/>
              </a:ext>
            </a:extLst>
          </p:cNvPr>
          <p:cNvSpPr txBox="1">
            <a:spLocks/>
          </p:cNvSpPr>
          <p:nvPr/>
        </p:nvSpPr>
        <p:spPr bwMode="gray">
          <a:xfrm>
            <a:off x="280194" y="1627958"/>
            <a:ext cx="2342423"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bg1"/>
                </a:solidFill>
              </a:rPr>
              <a:t> </a:t>
            </a:r>
          </a:p>
        </p:txBody>
      </p:sp>
      <p:sp>
        <p:nvSpPr>
          <p:cNvPr id="15" name="Text Placeholder 31">
            <a:extLst>
              <a:ext uri="{FF2B5EF4-FFF2-40B4-BE49-F238E27FC236}">
                <a16:creationId xmlns:a16="http://schemas.microsoft.com/office/drawing/2014/main" id="{AB5CB911-DE19-9E40-8DA4-88F3FE0A5841}"/>
              </a:ext>
            </a:extLst>
          </p:cNvPr>
          <p:cNvSpPr txBox="1">
            <a:spLocks/>
          </p:cNvSpPr>
          <p:nvPr/>
        </p:nvSpPr>
        <p:spPr bwMode="gray">
          <a:xfrm>
            <a:off x="280194" y="2085158"/>
            <a:ext cx="2342423"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bg1"/>
                </a:solidFill>
              </a:rPr>
              <a:t> </a:t>
            </a:r>
          </a:p>
        </p:txBody>
      </p:sp>
      <p:sp>
        <p:nvSpPr>
          <p:cNvPr id="16" name="Text Placeholder 31">
            <a:extLst>
              <a:ext uri="{FF2B5EF4-FFF2-40B4-BE49-F238E27FC236}">
                <a16:creationId xmlns:a16="http://schemas.microsoft.com/office/drawing/2014/main" id="{B11B372E-74F8-D049-A753-FE198C6D7A9B}"/>
              </a:ext>
            </a:extLst>
          </p:cNvPr>
          <p:cNvSpPr txBox="1">
            <a:spLocks/>
          </p:cNvSpPr>
          <p:nvPr/>
        </p:nvSpPr>
        <p:spPr bwMode="gray">
          <a:xfrm>
            <a:off x="280194" y="2507722"/>
            <a:ext cx="2342423"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b="1" dirty="0">
                <a:solidFill>
                  <a:schemeClr val="accent5"/>
                </a:solidFill>
              </a:rPr>
              <a:t> </a:t>
            </a:r>
          </a:p>
        </p:txBody>
      </p:sp>
      <p:sp>
        <p:nvSpPr>
          <p:cNvPr id="14" name="Text Placeholder 31">
            <a:extLst>
              <a:ext uri="{FF2B5EF4-FFF2-40B4-BE49-F238E27FC236}">
                <a16:creationId xmlns:a16="http://schemas.microsoft.com/office/drawing/2014/main" id="{9F87EC3F-97D9-A44B-91C5-F805FEA5DE81}"/>
              </a:ext>
            </a:extLst>
          </p:cNvPr>
          <p:cNvSpPr txBox="1">
            <a:spLocks/>
          </p:cNvSpPr>
          <p:nvPr/>
        </p:nvSpPr>
        <p:spPr bwMode="gray">
          <a:xfrm>
            <a:off x="3852770" y="1655613"/>
            <a:ext cx="2267836" cy="96949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900" dirty="0"/>
              <a:t>Code-switching involves adjusting one’s style of speech, appearance, behavior, and expression in ways that will optimize the comfort of others in exchange for fair treatment, quality service, and employment opportunities.</a:t>
            </a:r>
          </a:p>
        </p:txBody>
      </p:sp>
      <p:grpSp>
        <p:nvGrpSpPr>
          <p:cNvPr id="17" name="Group 16">
            <a:extLst>
              <a:ext uri="{FF2B5EF4-FFF2-40B4-BE49-F238E27FC236}">
                <a16:creationId xmlns:a16="http://schemas.microsoft.com/office/drawing/2014/main" id="{A6186057-287E-EC41-8869-3CE870685C94}"/>
              </a:ext>
              <a:ext uri="{C183D7F6-B498-43B3-948B-1728B52AA6E4}">
                <adec:decorative xmlns:adec="http://schemas.microsoft.com/office/drawing/2017/decorative" val="1"/>
              </a:ext>
            </a:extLst>
          </p:cNvPr>
          <p:cNvGrpSpPr/>
          <p:nvPr/>
        </p:nvGrpSpPr>
        <p:grpSpPr>
          <a:xfrm>
            <a:off x="879483" y="3348199"/>
            <a:ext cx="436480" cy="373482"/>
            <a:chOff x="284911" y="2544090"/>
            <a:chExt cx="436480" cy="373482"/>
          </a:xfrm>
        </p:grpSpPr>
        <p:sp>
          <p:nvSpPr>
            <p:cNvPr id="18" name="Freeform 17">
              <a:extLst>
                <a:ext uri="{FF2B5EF4-FFF2-40B4-BE49-F238E27FC236}">
                  <a16:creationId xmlns:a16="http://schemas.microsoft.com/office/drawing/2014/main" id="{07602C18-B516-5446-A985-D7AE81716AB8}"/>
                </a:ext>
                <a:ext uri="{C183D7F6-B498-43B3-948B-1728B52AA6E4}">
                  <adec:decorative xmlns:adec="http://schemas.microsoft.com/office/drawing/2017/decorative" val="1"/>
                </a:ext>
              </a:extLst>
            </p:cNvPr>
            <p:cNvSpPr>
              <a:spLocks/>
            </p:cNvSpPr>
            <p:nvPr/>
          </p:nvSpPr>
          <p:spPr bwMode="gray">
            <a:xfrm>
              <a:off x="521150" y="2544090"/>
              <a:ext cx="200241" cy="373482"/>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8">
              <a:extLst>
                <a:ext uri="{FF2B5EF4-FFF2-40B4-BE49-F238E27FC236}">
                  <a16:creationId xmlns:a16="http://schemas.microsoft.com/office/drawing/2014/main" id="{9C50A792-F2D3-FB47-851E-3022EFE1AF69}"/>
                </a:ext>
                <a:ext uri="{C183D7F6-B498-43B3-948B-1728B52AA6E4}">
                  <adec:decorative xmlns:adec="http://schemas.microsoft.com/office/drawing/2017/decorative" val="1"/>
                </a:ext>
              </a:extLst>
            </p:cNvPr>
            <p:cNvSpPr>
              <a:spLocks/>
            </p:cNvSpPr>
            <p:nvPr/>
          </p:nvSpPr>
          <p:spPr bwMode="gray">
            <a:xfrm>
              <a:off x="284911" y="2544090"/>
              <a:ext cx="200241" cy="373482"/>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0" name="Group 19">
            <a:extLst>
              <a:ext uri="{FF2B5EF4-FFF2-40B4-BE49-F238E27FC236}">
                <a16:creationId xmlns:a16="http://schemas.microsoft.com/office/drawing/2014/main" id="{838100A3-9759-FB44-B0B1-F30992AA482A}"/>
              </a:ext>
              <a:ext uri="{C183D7F6-B498-43B3-948B-1728B52AA6E4}">
                <adec:decorative xmlns:adec="http://schemas.microsoft.com/office/drawing/2017/decorative" val="1"/>
              </a:ext>
            </a:extLst>
          </p:cNvPr>
          <p:cNvGrpSpPr/>
          <p:nvPr/>
        </p:nvGrpSpPr>
        <p:grpSpPr>
          <a:xfrm>
            <a:off x="4958979" y="4039810"/>
            <a:ext cx="436480" cy="373482"/>
            <a:chOff x="850176" y="2544090"/>
            <a:chExt cx="436480" cy="373482"/>
          </a:xfrm>
        </p:grpSpPr>
        <p:sp>
          <p:nvSpPr>
            <p:cNvPr id="21" name="Freeform 20">
              <a:extLst>
                <a:ext uri="{FF2B5EF4-FFF2-40B4-BE49-F238E27FC236}">
                  <a16:creationId xmlns:a16="http://schemas.microsoft.com/office/drawing/2014/main" id="{D490376D-0659-7943-95FF-377A61A8B6F3}"/>
                </a:ext>
                <a:ext uri="{C183D7F6-B498-43B3-948B-1728B52AA6E4}">
                  <adec:decorative xmlns:adec="http://schemas.microsoft.com/office/drawing/2017/decorative" val="1"/>
                </a:ext>
              </a:extLst>
            </p:cNvPr>
            <p:cNvSpPr>
              <a:spLocks/>
            </p:cNvSpPr>
            <p:nvPr/>
          </p:nvSpPr>
          <p:spPr bwMode="gray">
            <a:xfrm rot="10800000">
              <a:off x="850176" y="2544090"/>
              <a:ext cx="200241" cy="373482"/>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
              <a:extLst>
                <a:ext uri="{FF2B5EF4-FFF2-40B4-BE49-F238E27FC236}">
                  <a16:creationId xmlns:a16="http://schemas.microsoft.com/office/drawing/2014/main" id="{C1FC199F-B91F-6D4A-940A-0F3DEEC261B1}"/>
                </a:ext>
                <a:ext uri="{C183D7F6-B498-43B3-948B-1728B52AA6E4}">
                  <adec:decorative xmlns:adec="http://schemas.microsoft.com/office/drawing/2017/decorative" val="1"/>
                </a:ext>
              </a:extLst>
            </p:cNvPr>
            <p:cNvSpPr>
              <a:spLocks/>
            </p:cNvSpPr>
            <p:nvPr/>
          </p:nvSpPr>
          <p:spPr bwMode="gray">
            <a:xfrm rot="10800000">
              <a:off x="1086415" y="2544090"/>
              <a:ext cx="200241" cy="373482"/>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 name="Text Placeholder 31">
            <a:extLst>
              <a:ext uri="{FF2B5EF4-FFF2-40B4-BE49-F238E27FC236}">
                <a16:creationId xmlns:a16="http://schemas.microsoft.com/office/drawing/2014/main" id="{A86D56DE-29A9-FB43-84F9-B4A3D0014A26}"/>
              </a:ext>
            </a:extLst>
          </p:cNvPr>
          <p:cNvSpPr txBox="1">
            <a:spLocks/>
          </p:cNvSpPr>
          <p:nvPr/>
        </p:nvSpPr>
        <p:spPr bwMode="gray">
          <a:xfrm>
            <a:off x="1468582" y="3477157"/>
            <a:ext cx="3401291" cy="797334"/>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nSpc>
                <a:spcPts val="1560"/>
              </a:lnSpc>
              <a:buNone/>
            </a:pPr>
            <a:r>
              <a:rPr lang="en-US" sz="1050" dirty="0"/>
              <a:t>Code-switching is when a person changes the way that they talk depending on cultural context. It usually applies to speaking. Technically it could apply to other behaviors.” </a:t>
            </a:r>
          </a:p>
        </p:txBody>
      </p:sp>
      <p:sp>
        <p:nvSpPr>
          <p:cNvPr id="24" name="Text Placeholder 31">
            <a:extLst>
              <a:ext uri="{FF2B5EF4-FFF2-40B4-BE49-F238E27FC236}">
                <a16:creationId xmlns:a16="http://schemas.microsoft.com/office/drawing/2014/main" id="{220F09AC-04D1-B347-AA74-374F4FC0368C}"/>
              </a:ext>
            </a:extLst>
          </p:cNvPr>
          <p:cNvSpPr txBox="1">
            <a:spLocks/>
          </p:cNvSpPr>
          <p:nvPr/>
        </p:nvSpPr>
        <p:spPr bwMode="gray">
          <a:xfrm>
            <a:off x="1468582" y="4357875"/>
            <a:ext cx="3338948" cy="123111"/>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r">
              <a:buNone/>
            </a:pPr>
            <a:r>
              <a:rPr lang="en-US" sz="800" i="1" dirty="0"/>
              <a:t>Marie Beecham, </a:t>
            </a:r>
            <a:r>
              <a:rPr lang="en-US" sz="800" dirty="0"/>
              <a:t>Host of the Podcast</a:t>
            </a:r>
            <a:r>
              <a:rPr lang="en-US" sz="800" i="1" dirty="0"/>
              <a:t>, Know Better, Do Better </a:t>
            </a:r>
          </a:p>
        </p:txBody>
      </p:sp>
      <p:sp>
        <p:nvSpPr>
          <p:cNvPr id="4" name="Text Placeholder 4">
            <a:extLst>
              <a:ext uri="{FF2B5EF4-FFF2-40B4-BE49-F238E27FC236}">
                <a16:creationId xmlns:a16="http://schemas.microsoft.com/office/drawing/2014/main" id="{AD91F846-F89A-8BC0-2022-E9F605E2DB82}"/>
              </a:ext>
            </a:extLst>
          </p:cNvPr>
          <p:cNvSpPr txBox="1">
            <a:spLocks/>
          </p:cNvSpPr>
          <p:nvPr/>
        </p:nvSpPr>
        <p:spPr bwMode="gray">
          <a:xfrm>
            <a:off x="4936535" y="4682353"/>
            <a:ext cx="2046204"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Source: HBR (2019)</a:t>
            </a:r>
          </a:p>
        </p:txBody>
      </p:sp>
    </p:spTree>
    <p:extLst>
      <p:ext uri="{BB962C8B-B14F-4D97-AF65-F5344CB8AC3E}">
        <p14:creationId xmlns:p14="http://schemas.microsoft.com/office/powerpoint/2010/main" val="396681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3F799D4-C52D-5C40-86BF-3F9CA18855C6}"/>
              </a:ext>
              <a:ext uri="{C183D7F6-B498-43B3-948B-1728B52AA6E4}">
                <adec:decorative xmlns:adec="http://schemas.microsoft.com/office/drawing/2017/decorative" val="1"/>
              </a:ext>
            </a:extLst>
          </p:cNvPr>
          <p:cNvGrpSpPr/>
          <p:nvPr/>
        </p:nvGrpSpPr>
        <p:grpSpPr>
          <a:xfrm rot="5400000">
            <a:off x="3815278" y="1136182"/>
            <a:ext cx="1679085" cy="2931569"/>
            <a:chOff x="3487596" y="1181902"/>
            <a:chExt cx="1679085" cy="2931569"/>
          </a:xfrm>
        </p:grpSpPr>
        <p:sp>
          <p:nvSpPr>
            <p:cNvPr id="6" name="Rectangle 5">
              <a:extLst>
                <a:ext uri="{FF2B5EF4-FFF2-40B4-BE49-F238E27FC236}">
                  <a16:creationId xmlns:a16="http://schemas.microsoft.com/office/drawing/2014/main" id="{3A3D64FD-B8B2-1F44-9103-54B8F3A355AC}"/>
                </a:ext>
              </a:extLst>
            </p:cNvPr>
            <p:cNvSpPr/>
            <p:nvPr/>
          </p:nvSpPr>
          <p:spPr bwMode="gray">
            <a:xfrm rot="10800000">
              <a:off x="3540901" y="1181902"/>
              <a:ext cx="1097280" cy="21887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 name="Group 30">
              <a:extLst>
                <a:ext uri="{FF2B5EF4-FFF2-40B4-BE49-F238E27FC236}">
                  <a16:creationId xmlns:a16="http://schemas.microsoft.com/office/drawing/2014/main" id="{B2083A56-5F51-2147-B640-070D19C1AE2D}"/>
                </a:ext>
              </a:extLst>
            </p:cNvPr>
            <p:cNvGrpSpPr/>
            <p:nvPr/>
          </p:nvGrpSpPr>
          <p:grpSpPr>
            <a:xfrm>
              <a:off x="3487596" y="2627926"/>
              <a:ext cx="1679085" cy="1485545"/>
              <a:chOff x="3506778" y="2404133"/>
              <a:chExt cx="1679085" cy="1485545"/>
            </a:xfrm>
          </p:grpSpPr>
          <p:sp>
            <p:nvSpPr>
              <p:cNvPr id="10" name="Rectangle 9">
                <a:extLst>
                  <a:ext uri="{FF2B5EF4-FFF2-40B4-BE49-F238E27FC236}">
                    <a16:creationId xmlns:a16="http://schemas.microsoft.com/office/drawing/2014/main" id="{FFFF439F-8B89-A24B-A411-978B087D2C95}"/>
                  </a:ext>
                </a:extLst>
              </p:cNvPr>
              <p:cNvSpPr/>
              <p:nvPr/>
            </p:nvSpPr>
            <p:spPr bwMode="gray">
              <a:xfrm rot="13500000">
                <a:off x="4167564" y="2404131"/>
                <a:ext cx="551052" cy="14855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82E3F6AF-C9D4-2A40-96C9-546965894094}"/>
                  </a:ext>
                </a:extLst>
              </p:cNvPr>
              <p:cNvSpPr/>
              <p:nvPr/>
            </p:nvSpPr>
            <p:spPr bwMode="gray">
              <a:xfrm rot="18900000">
                <a:off x="3506778" y="2404133"/>
                <a:ext cx="551052" cy="1485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grpSp>
        <p:nvGrpSpPr>
          <p:cNvPr id="2" name="Group 1">
            <a:extLst>
              <a:ext uri="{FF2B5EF4-FFF2-40B4-BE49-F238E27FC236}">
                <a16:creationId xmlns:a16="http://schemas.microsoft.com/office/drawing/2014/main" id="{12D96FFF-BA37-F944-9285-81E23762D483}"/>
              </a:ext>
              <a:ext uri="{C183D7F6-B498-43B3-948B-1728B52AA6E4}">
                <adec:decorative xmlns:adec="http://schemas.microsoft.com/office/drawing/2017/decorative" val="1"/>
              </a:ext>
            </a:extLst>
          </p:cNvPr>
          <p:cNvGrpSpPr/>
          <p:nvPr/>
        </p:nvGrpSpPr>
        <p:grpSpPr>
          <a:xfrm rot="5400000">
            <a:off x="905245" y="671116"/>
            <a:ext cx="1679085" cy="2933948"/>
            <a:chOff x="1259875" y="1524191"/>
            <a:chExt cx="1679085" cy="2933948"/>
          </a:xfrm>
        </p:grpSpPr>
        <p:sp>
          <p:nvSpPr>
            <p:cNvPr id="16" name="Rectangle 15">
              <a:extLst>
                <a:ext uri="{FF2B5EF4-FFF2-40B4-BE49-F238E27FC236}">
                  <a16:creationId xmlns:a16="http://schemas.microsoft.com/office/drawing/2014/main" id="{7D14C33E-68A5-A547-A292-10D8BBA3B2A3}"/>
                </a:ext>
              </a:extLst>
            </p:cNvPr>
            <p:cNvSpPr/>
            <p:nvPr/>
          </p:nvSpPr>
          <p:spPr bwMode="gray">
            <a:xfrm>
              <a:off x="1783442" y="2266960"/>
              <a:ext cx="1097280" cy="21911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4" name="Group 13">
              <a:extLst>
                <a:ext uri="{FF2B5EF4-FFF2-40B4-BE49-F238E27FC236}">
                  <a16:creationId xmlns:a16="http://schemas.microsoft.com/office/drawing/2014/main" id="{6961C2AB-0DA8-AB40-B9F9-0F12762DB030}"/>
                </a:ext>
              </a:extLst>
            </p:cNvPr>
            <p:cNvGrpSpPr/>
            <p:nvPr/>
          </p:nvGrpSpPr>
          <p:grpSpPr>
            <a:xfrm>
              <a:off x="1259875" y="1524191"/>
              <a:ext cx="1679085" cy="1485545"/>
              <a:chOff x="1279057" y="1300398"/>
              <a:chExt cx="1679085" cy="1485545"/>
            </a:xfrm>
          </p:grpSpPr>
          <p:sp>
            <p:nvSpPr>
              <p:cNvPr id="17" name="Rectangle 16">
                <a:extLst>
                  <a:ext uri="{FF2B5EF4-FFF2-40B4-BE49-F238E27FC236}">
                    <a16:creationId xmlns:a16="http://schemas.microsoft.com/office/drawing/2014/main" id="{0EA960C5-4CB5-934B-8036-7D7E0B8340A6}"/>
                  </a:ext>
                </a:extLst>
              </p:cNvPr>
              <p:cNvSpPr/>
              <p:nvPr/>
            </p:nvSpPr>
            <p:spPr bwMode="gray">
              <a:xfrm rot="2700000">
                <a:off x="1746304" y="1300399"/>
                <a:ext cx="551052" cy="14855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a:extLst>
                  <a:ext uri="{FF2B5EF4-FFF2-40B4-BE49-F238E27FC236}">
                    <a16:creationId xmlns:a16="http://schemas.microsoft.com/office/drawing/2014/main" id="{23C7040C-39DE-BB4A-A974-6A80FD0A25F3}"/>
                  </a:ext>
                </a:extLst>
              </p:cNvPr>
              <p:cNvSpPr/>
              <p:nvPr/>
            </p:nvSpPr>
            <p:spPr bwMode="gray">
              <a:xfrm rot="8100000">
                <a:off x="2407090" y="1300398"/>
                <a:ext cx="551052" cy="14855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sp>
        <p:nvSpPr>
          <p:cNvPr id="3" name="Title 2">
            <a:extLst>
              <a:ext uri="{FF2B5EF4-FFF2-40B4-BE49-F238E27FC236}">
                <a16:creationId xmlns:a16="http://schemas.microsoft.com/office/drawing/2014/main" id="{2F04E8BD-1856-44A8-B6FC-DC20B3D64E04}"/>
              </a:ext>
            </a:extLst>
          </p:cNvPr>
          <p:cNvSpPr>
            <a:spLocks noGrp="1"/>
          </p:cNvSpPr>
          <p:nvPr>
            <p:ph type="title"/>
          </p:nvPr>
        </p:nvSpPr>
        <p:spPr/>
        <p:txBody>
          <a:bodyPr/>
          <a:lstStyle/>
          <a:p>
            <a:r>
              <a:rPr lang="en-US" dirty="0"/>
              <a:t>Code-Switching is Pervasive</a:t>
            </a:r>
          </a:p>
        </p:txBody>
      </p:sp>
      <p:sp>
        <p:nvSpPr>
          <p:cNvPr id="36" name="TextBox 35">
            <a:extLst>
              <a:ext uri="{FF2B5EF4-FFF2-40B4-BE49-F238E27FC236}">
                <a16:creationId xmlns:a16="http://schemas.microsoft.com/office/drawing/2014/main" id="{83398BCC-424B-B046-8104-D912589F4BB6}"/>
              </a:ext>
            </a:extLst>
          </p:cNvPr>
          <p:cNvSpPr txBox="1"/>
          <p:nvPr/>
        </p:nvSpPr>
        <p:spPr bwMode="gray">
          <a:xfrm>
            <a:off x="1097723" y="874921"/>
            <a:ext cx="4205355" cy="153888"/>
          </a:xfrm>
          <a:prstGeom prst="rect">
            <a:avLst/>
          </a:prstGeom>
          <a:noFill/>
        </p:spPr>
        <p:txBody>
          <a:bodyPr wrap="square" lIns="0" tIns="0" rIns="0" bIns="0" rtlCol="0">
            <a:spAutoFit/>
          </a:bodyPr>
          <a:lstStyle/>
          <a:p>
            <a:pPr algn="ctr"/>
            <a:r>
              <a:rPr lang="en-US" sz="1000" b="1" dirty="0"/>
              <a:t>The State of </a:t>
            </a:r>
            <a:r>
              <a:rPr lang="en-US" sz="1000" b="1"/>
              <a:t>Workplace Code-Switching</a:t>
            </a:r>
            <a:endParaRPr lang="en-US" sz="1000" b="1" dirty="0"/>
          </a:p>
        </p:txBody>
      </p:sp>
      <p:sp>
        <p:nvSpPr>
          <p:cNvPr id="27" name="Text Placeholder 9">
            <a:extLst>
              <a:ext uri="{FF2B5EF4-FFF2-40B4-BE49-F238E27FC236}">
                <a16:creationId xmlns:a16="http://schemas.microsoft.com/office/drawing/2014/main" id="{AA43F061-C892-5C47-B34F-0BF0971F3BCF}"/>
              </a:ext>
            </a:extLst>
          </p:cNvPr>
          <p:cNvSpPr txBox="1">
            <a:spLocks/>
          </p:cNvSpPr>
          <p:nvPr/>
        </p:nvSpPr>
        <p:spPr bwMode="gray">
          <a:xfrm>
            <a:off x="456571" y="1935915"/>
            <a:ext cx="1005840" cy="38472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2500" dirty="0">
                <a:solidFill>
                  <a:schemeClr val="bg1"/>
                </a:solidFill>
                <a:latin typeface="+mj-lt"/>
              </a:rPr>
              <a:t>44%</a:t>
            </a:r>
          </a:p>
        </p:txBody>
      </p:sp>
      <p:sp>
        <p:nvSpPr>
          <p:cNvPr id="28" name="Text Placeholder 9">
            <a:extLst>
              <a:ext uri="{FF2B5EF4-FFF2-40B4-BE49-F238E27FC236}">
                <a16:creationId xmlns:a16="http://schemas.microsoft.com/office/drawing/2014/main" id="{53CC0705-60F6-8C40-80AD-A4E9058EA31D}"/>
              </a:ext>
            </a:extLst>
          </p:cNvPr>
          <p:cNvSpPr txBox="1">
            <a:spLocks/>
          </p:cNvSpPr>
          <p:nvPr/>
        </p:nvSpPr>
        <p:spPr bwMode="gray">
          <a:xfrm>
            <a:off x="456570" y="2324274"/>
            <a:ext cx="1179019"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solidFill>
                  <a:schemeClr val="bg1"/>
                </a:solidFill>
              </a:rPr>
              <a:t>Of Black employees see code-switching as necessary at work</a:t>
            </a:r>
          </a:p>
        </p:txBody>
      </p:sp>
      <p:sp>
        <p:nvSpPr>
          <p:cNvPr id="18" name="Text Placeholder 9">
            <a:extLst>
              <a:ext uri="{FF2B5EF4-FFF2-40B4-BE49-F238E27FC236}">
                <a16:creationId xmlns:a16="http://schemas.microsoft.com/office/drawing/2014/main" id="{20C2E679-D7B7-8242-9404-857BBDA04B8E}"/>
              </a:ext>
            </a:extLst>
          </p:cNvPr>
          <p:cNvSpPr txBox="1">
            <a:spLocks/>
          </p:cNvSpPr>
          <p:nvPr/>
        </p:nvSpPr>
        <p:spPr bwMode="gray">
          <a:xfrm>
            <a:off x="574377" y="3571293"/>
            <a:ext cx="1949674" cy="94897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b="1" dirty="0"/>
              <a:t>Common Methods</a:t>
            </a:r>
          </a:p>
          <a:p>
            <a:pPr algn="ctr"/>
            <a:r>
              <a:rPr lang="en-US" dirty="0"/>
              <a:t>Language</a:t>
            </a:r>
          </a:p>
          <a:p>
            <a:pPr algn="ctr"/>
            <a:r>
              <a:rPr lang="en-US" dirty="0"/>
              <a:t>Tone</a:t>
            </a:r>
          </a:p>
          <a:p>
            <a:pPr algn="ctr"/>
            <a:r>
              <a:rPr lang="en-US" dirty="0"/>
              <a:t>Physical appearance </a:t>
            </a:r>
          </a:p>
          <a:p>
            <a:pPr algn="ctr"/>
            <a:r>
              <a:rPr lang="en-US" dirty="0"/>
              <a:t>Facial expressions</a:t>
            </a:r>
          </a:p>
        </p:txBody>
      </p:sp>
      <p:sp>
        <p:nvSpPr>
          <p:cNvPr id="32" name="Text Placeholder 9">
            <a:extLst>
              <a:ext uri="{FF2B5EF4-FFF2-40B4-BE49-F238E27FC236}">
                <a16:creationId xmlns:a16="http://schemas.microsoft.com/office/drawing/2014/main" id="{47F80ED0-2AE9-0847-88C0-1554188AAF74}"/>
              </a:ext>
            </a:extLst>
          </p:cNvPr>
          <p:cNvSpPr txBox="1">
            <a:spLocks/>
          </p:cNvSpPr>
          <p:nvPr/>
        </p:nvSpPr>
        <p:spPr bwMode="gray">
          <a:xfrm>
            <a:off x="4943969" y="1935915"/>
            <a:ext cx="1005840" cy="384721"/>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r">
              <a:buNone/>
            </a:pPr>
            <a:r>
              <a:rPr lang="en-US" sz="2500" dirty="0">
                <a:solidFill>
                  <a:schemeClr val="accent5"/>
                </a:solidFill>
                <a:latin typeface="+mj-lt"/>
              </a:rPr>
              <a:t>42%</a:t>
            </a:r>
          </a:p>
        </p:txBody>
      </p:sp>
      <p:sp>
        <p:nvSpPr>
          <p:cNvPr id="33" name="Text Placeholder 9">
            <a:extLst>
              <a:ext uri="{FF2B5EF4-FFF2-40B4-BE49-F238E27FC236}">
                <a16:creationId xmlns:a16="http://schemas.microsoft.com/office/drawing/2014/main" id="{27868A65-3CC1-BF46-9CB0-5956CB69E26C}"/>
              </a:ext>
            </a:extLst>
          </p:cNvPr>
          <p:cNvSpPr txBox="1">
            <a:spLocks/>
          </p:cNvSpPr>
          <p:nvPr/>
        </p:nvSpPr>
        <p:spPr bwMode="gray">
          <a:xfrm>
            <a:off x="4782707" y="2324274"/>
            <a:ext cx="1167102"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r">
              <a:buNone/>
            </a:pPr>
            <a:r>
              <a:rPr lang="en-US" dirty="0">
                <a:solidFill>
                  <a:schemeClr val="accent5"/>
                </a:solidFill>
              </a:rPr>
              <a:t>Of employees aged 18-34 see code-switching as necessary at work </a:t>
            </a:r>
          </a:p>
        </p:txBody>
      </p:sp>
      <p:sp>
        <p:nvSpPr>
          <p:cNvPr id="19" name="Text Placeholder 9">
            <a:extLst>
              <a:ext uri="{FF2B5EF4-FFF2-40B4-BE49-F238E27FC236}">
                <a16:creationId xmlns:a16="http://schemas.microsoft.com/office/drawing/2014/main" id="{EEB6A532-C0CB-5947-9933-32D061118962}"/>
              </a:ext>
            </a:extLst>
          </p:cNvPr>
          <p:cNvSpPr txBox="1">
            <a:spLocks/>
          </p:cNvSpPr>
          <p:nvPr/>
        </p:nvSpPr>
        <p:spPr bwMode="gray">
          <a:xfrm>
            <a:off x="3803097" y="3571293"/>
            <a:ext cx="1949674" cy="61811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ctr">
              <a:buNone/>
            </a:pPr>
            <a:r>
              <a:rPr lang="en-US" b="1" dirty="0"/>
              <a:t>Intersectionality</a:t>
            </a:r>
          </a:p>
          <a:p>
            <a:pPr algn="ctr"/>
            <a:r>
              <a:rPr lang="en-US" dirty="0"/>
              <a:t>Across lines of difference, people feel compelled to code-switch</a:t>
            </a:r>
          </a:p>
        </p:txBody>
      </p:sp>
      <p:pic>
        <p:nvPicPr>
          <p:cNvPr id="34" name="Picture 33">
            <a:extLst>
              <a:ext uri="{FF2B5EF4-FFF2-40B4-BE49-F238E27FC236}">
                <a16:creationId xmlns:a16="http://schemas.microsoft.com/office/drawing/2014/main" id="{1ABDAEA2-3EBA-AA4E-B99B-2645191BA470}"/>
              </a:ext>
              <a:ext uri="{C183D7F6-B498-43B3-948B-1728B52AA6E4}">
                <adec:decorative xmlns:adec="http://schemas.microsoft.com/office/drawing/2017/decorative" val="1"/>
              </a:ext>
            </a:extLst>
          </p:cNvPr>
          <p:cNvPicPr>
            <a:picLocks noChangeAspect="1"/>
          </p:cNvPicPr>
          <p:nvPr/>
        </p:nvPicPr>
        <p:blipFill>
          <a:blip r:embed="rId2">
            <a:lum bright="70000" contrast="-70000"/>
          </a:blip>
          <a:srcRect/>
          <a:stretch/>
        </p:blipFill>
        <p:spPr>
          <a:xfrm>
            <a:off x="1927704" y="2069554"/>
            <a:ext cx="596347" cy="547994"/>
          </a:xfrm>
          <a:prstGeom prst="rect">
            <a:avLst/>
          </a:prstGeom>
        </p:spPr>
      </p:pic>
      <p:pic>
        <p:nvPicPr>
          <p:cNvPr id="35" name="Picture 34">
            <a:extLst>
              <a:ext uri="{FF2B5EF4-FFF2-40B4-BE49-F238E27FC236}">
                <a16:creationId xmlns:a16="http://schemas.microsoft.com/office/drawing/2014/main" id="{83CE791B-26D7-D147-92AC-314514A52D3D}"/>
              </a:ext>
              <a:ext uri="{C183D7F6-B498-43B3-948B-1728B52AA6E4}">
                <adec:decorative xmlns:adec="http://schemas.microsoft.com/office/drawing/2017/decorative" val="1"/>
              </a:ext>
            </a:extLst>
          </p:cNvPr>
          <p:cNvPicPr>
            <a:picLocks noChangeAspect="1"/>
          </p:cNvPicPr>
          <p:nvPr/>
        </p:nvPicPr>
        <p:blipFill>
          <a:blip r:embed="rId3">
            <a:lum bright="70000" contrast="-70000"/>
          </a:blip>
          <a:srcRect/>
          <a:stretch/>
        </p:blipFill>
        <p:spPr>
          <a:xfrm>
            <a:off x="4062660" y="2072157"/>
            <a:ext cx="387705" cy="542787"/>
          </a:xfrm>
          <a:prstGeom prst="rect">
            <a:avLst/>
          </a:prstGeom>
        </p:spPr>
      </p:pic>
      <p:sp>
        <p:nvSpPr>
          <p:cNvPr id="5" name="Text Placeholder 4">
            <a:extLst>
              <a:ext uri="{FF2B5EF4-FFF2-40B4-BE49-F238E27FC236}">
                <a16:creationId xmlns:a16="http://schemas.microsoft.com/office/drawing/2014/main" id="{87185520-1488-9915-7707-A04ABA888FEA}"/>
              </a:ext>
            </a:extLst>
          </p:cNvPr>
          <p:cNvSpPr txBox="1">
            <a:spLocks/>
          </p:cNvSpPr>
          <p:nvPr/>
        </p:nvSpPr>
        <p:spPr bwMode="gray">
          <a:xfrm>
            <a:off x="4936535" y="4682353"/>
            <a:ext cx="2046204" cy="76944"/>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Source: Indeed (2024); Harris Poll (2023)</a:t>
            </a:r>
          </a:p>
        </p:txBody>
      </p:sp>
    </p:spTree>
    <p:extLst>
      <p:ext uri="{BB962C8B-B14F-4D97-AF65-F5344CB8AC3E}">
        <p14:creationId xmlns:p14="http://schemas.microsoft.com/office/powerpoint/2010/main" val="3573407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gray">
          <a:xfrm>
            <a:off x="280194" y="1766191"/>
            <a:ext cx="5845175" cy="1340496"/>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 name="Title 3"/>
          <p:cNvSpPr>
            <a:spLocks noGrp="1"/>
          </p:cNvSpPr>
          <p:nvPr>
            <p:ph type="title"/>
          </p:nvPr>
        </p:nvSpPr>
        <p:spPr/>
        <p:txBody>
          <a:bodyPr/>
          <a:lstStyle/>
          <a:p>
            <a:r>
              <a:rPr lang="en-US" dirty="0"/>
              <a:t>Discussion</a:t>
            </a:r>
          </a:p>
        </p:txBody>
      </p:sp>
      <p:sp>
        <p:nvSpPr>
          <p:cNvPr id="9" name="TextBox 8"/>
          <p:cNvSpPr txBox="1"/>
          <p:nvPr/>
        </p:nvSpPr>
        <p:spPr bwMode="gray">
          <a:xfrm>
            <a:off x="1957886" y="2178970"/>
            <a:ext cx="3247765" cy="276999"/>
          </a:xfrm>
          <a:prstGeom prst="rect">
            <a:avLst/>
          </a:prstGeom>
          <a:noFill/>
        </p:spPr>
        <p:txBody>
          <a:bodyPr wrap="square" lIns="0" tIns="0" rIns="0" bIns="0" rtlCol="0">
            <a:spAutoFit/>
          </a:bodyPr>
          <a:lstStyle/>
          <a:p>
            <a:pPr algn="l" rtl="0" fontAlgn="base"/>
            <a:r>
              <a:rPr lang="en-US" sz="900" dirty="0">
                <a:solidFill>
                  <a:schemeClr val="bg1"/>
                </a:solidFill>
              </a:rPr>
              <a:t>Considering the prevalence of code-switching in the workplace, what is your role in driving inclusion?</a:t>
            </a:r>
            <a:endParaRPr lang="en-US" sz="900" b="0" i="0" u="none" strike="noStrike" dirty="0">
              <a:solidFill>
                <a:schemeClr val="bg1"/>
              </a:solidFill>
              <a:effectLst/>
            </a:endParaRPr>
          </a:p>
        </p:txBody>
      </p:sp>
      <p:cxnSp>
        <p:nvCxnSpPr>
          <p:cNvPr id="16" name="Straight Connector 15"/>
          <p:cNvCxnSpPr/>
          <p:nvPr/>
        </p:nvCxnSpPr>
        <p:spPr bwMode="gray">
          <a:xfrm flipV="1">
            <a:off x="1799192" y="2030809"/>
            <a:ext cx="1" cy="85032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p:cNvCxnSpPr>
          <p:nvPr/>
        </p:nvCxnSpPr>
        <p:spPr bwMode="gray">
          <a:xfrm>
            <a:off x="280194" y="1755915"/>
            <a:ext cx="5845175" cy="0"/>
          </a:xfrm>
          <a:prstGeom prst="line">
            <a:avLst/>
          </a:prstGeom>
          <a:ln w="762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330010BF-FCE1-4FD9-9302-A1E84511446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149" y="2184749"/>
            <a:ext cx="459442" cy="459442"/>
          </a:xfrm>
          <a:prstGeom prst="rect">
            <a:avLst/>
          </a:prstGeom>
        </p:spPr>
      </p:pic>
    </p:spTree>
    <p:custDataLst>
      <p:tags r:id="rId1"/>
    </p:custDataLst>
    <p:extLst>
      <p:ext uri="{BB962C8B-B14F-4D97-AF65-F5344CB8AC3E}">
        <p14:creationId xmlns:p14="http://schemas.microsoft.com/office/powerpoint/2010/main" val="909864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64E03D4-284A-42AC-B9BF-3B0643233E2A}"/>
              </a:ext>
            </a:extLst>
          </p:cNvPr>
          <p:cNvSpPr>
            <a:spLocks noGrp="1"/>
          </p:cNvSpPr>
          <p:nvPr>
            <p:ph type="title"/>
          </p:nvPr>
        </p:nvSpPr>
        <p:spPr>
          <a:xfrm>
            <a:off x="863781" y="1327574"/>
            <a:ext cx="274320" cy="274320"/>
          </a:xfrm>
        </p:spPr>
        <p:txBody>
          <a:bodyPr/>
          <a:lstStyle/>
          <a:p>
            <a:r>
              <a:rPr lang="en-US" dirty="0"/>
              <a:t>1</a:t>
            </a:r>
          </a:p>
        </p:txBody>
      </p:sp>
      <p:sp>
        <p:nvSpPr>
          <p:cNvPr id="13" name="Text Placeholder 12">
            <a:extLst>
              <a:ext uri="{FF2B5EF4-FFF2-40B4-BE49-F238E27FC236}">
                <a16:creationId xmlns:a16="http://schemas.microsoft.com/office/drawing/2014/main" id="{577A3CBE-230D-42E6-A9DE-9E42A3AAA2E4}"/>
              </a:ext>
            </a:extLst>
          </p:cNvPr>
          <p:cNvSpPr>
            <a:spLocks noGrp="1"/>
          </p:cNvSpPr>
          <p:nvPr>
            <p:ph type="body" sz="quarter" idx="13"/>
          </p:nvPr>
        </p:nvSpPr>
        <p:spPr>
          <a:xfrm>
            <a:off x="1363152" y="1388505"/>
            <a:ext cx="3749040" cy="138499"/>
          </a:xfrm>
        </p:spPr>
        <p:txBody>
          <a:bodyPr/>
          <a:lstStyle/>
          <a:p>
            <a:r>
              <a:rPr lang="en-US" sz="900" dirty="0">
                <a:latin typeface="+mn-lt"/>
              </a:rPr>
              <a:t>Defining Code-Switching</a:t>
            </a:r>
          </a:p>
        </p:txBody>
      </p:sp>
      <p:sp>
        <p:nvSpPr>
          <p:cNvPr id="14" name="Text Placeholder 13">
            <a:extLst>
              <a:ext uri="{FF2B5EF4-FFF2-40B4-BE49-F238E27FC236}">
                <a16:creationId xmlns:a16="http://schemas.microsoft.com/office/drawing/2014/main" id="{EC24FFE0-F173-4495-B20C-456761D825FC}"/>
              </a:ext>
            </a:extLst>
          </p:cNvPr>
          <p:cNvSpPr>
            <a:spLocks noGrp="1"/>
          </p:cNvSpPr>
          <p:nvPr>
            <p:ph type="body" sz="quarter" idx="17"/>
          </p:nvPr>
        </p:nvSpPr>
        <p:spPr>
          <a:xfrm>
            <a:off x="863781" y="1906945"/>
            <a:ext cx="274320" cy="276999"/>
          </a:xfrm>
        </p:spPr>
        <p:txBody>
          <a:bodyPr/>
          <a:lstStyle/>
          <a:p>
            <a:r>
              <a:rPr lang="en-US" dirty="0"/>
              <a:t>2</a:t>
            </a:r>
          </a:p>
        </p:txBody>
      </p:sp>
      <p:sp>
        <p:nvSpPr>
          <p:cNvPr id="15" name="Text Placeholder 14">
            <a:extLst>
              <a:ext uri="{FF2B5EF4-FFF2-40B4-BE49-F238E27FC236}">
                <a16:creationId xmlns:a16="http://schemas.microsoft.com/office/drawing/2014/main" id="{3F67A077-172B-4D14-906A-01841BB6A1A5}"/>
              </a:ext>
            </a:extLst>
          </p:cNvPr>
          <p:cNvSpPr>
            <a:spLocks noGrp="1"/>
          </p:cNvSpPr>
          <p:nvPr>
            <p:ph type="body" sz="quarter" idx="18"/>
          </p:nvPr>
        </p:nvSpPr>
        <p:spPr>
          <a:xfrm>
            <a:off x="1363152" y="1922334"/>
            <a:ext cx="3749040" cy="246221"/>
          </a:xfrm>
        </p:spPr>
        <p:txBody>
          <a:bodyPr/>
          <a:lstStyle/>
          <a:p>
            <a:r>
              <a:rPr lang="en-US" sz="1600" dirty="0">
                <a:latin typeface="+mj-lt"/>
              </a:rPr>
              <a:t>Unpacking Motivations to Code-Switch</a:t>
            </a:r>
          </a:p>
        </p:txBody>
      </p:sp>
      <p:sp>
        <p:nvSpPr>
          <p:cNvPr id="16" name="Text Placeholder 15">
            <a:extLst>
              <a:ext uri="{FF2B5EF4-FFF2-40B4-BE49-F238E27FC236}">
                <a16:creationId xmlns:a16="http://schemas.microsoft.com/office/drawing/2014/main" id="{A59CD61D-7F02-4358-9799-DFBF94DCA558}"/>
              </a:ext>
            </a:extLst>
          </p:cNvPr>
          <p:cNvSpPr>
            <a:spLocks noGrp="1"/>
          </p:cNvSpPr>
          <p:nvPr>
            <p:ph type="body" sz="quarter" idx="19"/>
          </p:nvPr>
        </p:nvSpPr>
        <p:spPr>
          <a:xfrm>
            <a:off x="863781" y="2488995"/>
            <a:ext cx="274320" cy="276999"/>
          </a:xfrm>
        </p:spPr>
        <p:txBody>
          <a:bodyPr/>
          <a:lstStyle/>
          <a:p>
            <a:r>
              <a:rPr lang="en-US" dirty="0"/>
              <a:t>3</a:t>
            </a:r>
          </a:p>
        </p:txBody>
      </p:sp>
      <p:sp>
        <p:nvSpPr>
          <p:cNvPr id="17" name="Text Placeholder 16">
            <a:extLst>
              <a:ext uri="{FF2B5EF4-FFF2-40B4-BE49-F238E27FC236}">
                <a16:creationId xmlns:a16="http://schemas.microsoft.com/office/drawing/2014/main" id="{7FA2BEF1-C06D-4B7B-A1AF-3AFB5CF41F0E}"/>
              </a:ext>
            </a:extLst>
          </p:cNvPr>
          <p:cNvSpPr>
            <a:spLocks noGrp="1"/>
          </p:cNvSpPr>
          <p:nvPr>
            <p:ph type="body" sz="quarter" idx="20"/>
          </p:nvPr>
        </p:nvSpPr>
        <p:spPr>
          <a:xfrm>
            <a:off x="1363152" y="2558245"/>
            <a:ext cx="3749040" cy="138499"/>
          </a:xfrm>
        </p:spPr>
        <p:txBody>
          <a:bodyPr/>
          <a:lstStyle/>
          <a:p>
            <a:r>
              <a:rPr lang="en-US" dirty="0"/>
              <a:t>Code-Switching and Authenticity  </a:t>
            </a:r>
          </a:p>
        </p:txBody>
      </p:sp>
      <p:sp>
        <p:nvSpPr>
          <p:cNvPr id="18" name="Text Placeholder 17">
            <a:extLst>
              <a:ext uri="{FF2B5EF4-FFF2-40B4-BE49-F238E27FC236}">
                <a16:creationId xmlns:a16="http://schemas.microsoft.com/office/drawing/2014/main" id="{6D8A095C-59BB-4133-A983-D973F3797A37}"/>
              </a:ext>
            </a:extLst>
          </p:cNvPr>
          <p:cNvSpPr>
            <a:spLocks noGrp="1"/>
          </p:cNvSpPr>
          <p:nvPr>
            <p:ph type="body" sz="quarter" idx="21"/>
          </p:nvPr>
        </p:nvSpPr>
        <p:spPr>
          <a:xfrm>
            <a:off x="863781" y="3071045"/>
            <a:ext cx="274320" cy="276999"/>
          </a:xfrm>
        </p:spPr>
        <p:txBody>
          <a:bodyPr/>
          <a:lstStyle/>
          <a:p>
            <a:r>
              <a:rPr lang="en-US" dirty="0"/>
              <a:t>4</a:t>
            </a:r>
          </a:p>
        </p:txBody>
      </p:sp>
      <p:sp>
        <p:nvSpPr>
          <p:cNvPr id="19" name="Text Placeholder 18">
            <a:extLst>
              <a:ext uri="{FF2B5EF4-FFF2-40B4-BE49-F238E27FC236}">
                <a16:creationId xmlns:a16="http://schemas.microsoft.com/office/drawing/2014/main" id="{8402B3F8-3987-4BFF-85EB-249228A1316E}"/>
              </a:ext>
            </a:extLst>
          </p:cNvPr>
          <p:cNvSpPr>
            <a:spLocks noGrp="1"/>
          </p:cNvSpPr>
          <p:nvPr>
            <p:ph type="body" sz="quarter" idx="22"/>
          </p:nvPr>
        </p:nvSpPr>
        <p:spPr>
          <a:xfrm>
            <a:off x="1363152" y="3140295"/>
            <a:ext cx="3749040" cy="138499"/>
          </a:xfrm>
        </p:spPr>
        <p:txBody>
          <a:bodyPr/>
          <a:lstStyle/>
          <a:p>
            <a:r>
              <a:rPr lang="en-US" dirty="0"/>
              <a:t>Going Forward</a:t>
            </a:r>
          </a:p>
        </p:txBody>
      </p:sp>
    </p:spTree>
    <p:extLst>
      <p:ext uri="{BB962C8B-B14F-4D97-AF65-F5344CB8AC3E}">
        <p14:creationId xmlns:p14="http://schemas.microsoft.com/office/powerpoint/2010/main" val="9291615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Seramount March 2024">
      <a:dk1>
        <a:srgbClr val="333E48"/>
      </a:dk1>
      <a:lt1>
        <a:srgbClr val="FFFFFF"/>
      </a:lt1>
      <a:dk2>
        <a:srgbClr val="E468FF"/>
      </a:dk2>
      <a:lt2>
        <a:srgbClr val="D6D8DA"/>
      </a:lt2>
      <a:accent1>
        <a:srgbClr val="C4C7CA"/>
      </a:accent1>
      <a:accent2>
        <a:srgbClr val="7FCFCF"/>
      </a:accent2>
      <a:accent3>
        <a:srgbClr val="004B87"/>
      </a:accent3>
      <a:accent4>
        <a:srgbClr val="0069BF"/>
      </a:accent4>
      <a:accent5>
        <a:srgbClr val="47114C"/>
      </a:accent5>
      <a:accent6>
        <a:srgbClr val="50FFC8"/>
      </a:accent6>
      <a:hlink>
        <a:srgbClr val="0069BF"/>
      </a:hlink>
      <a:folHlink>
        <a:srgbClr val="0069BF"/>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lue">
      <a:srgbClr val="00355F"/>
    </a:custClr>
    <a:custClr name="Teal">
      <a:srgbClr val="00B1B0"/>
    </a:custClr>
    <a:custClr name="Orange">
      <a:srgbClr val="ED8B00"/>
    </a:custClr>
    <a:custClr name="blank">
      <a:srgbClr val="FFFFFF"/>
    </a:custClr>
    <a:custClr name="Seramount Yellow">
      <a:srgbClr val="FFFF55"/>
    </a:custClr>
    <a:custClr name="blank">
      <a:srgbClr val="FFFFFF"/>
    </a:custClr>
    <a:custClr name="Seramount Coral">
      <a:srgbClr val="F26F79"/>
    </a:custClr>
    <a:custClr name="blank">
      <a:srgbClr val="FFFFFF"/>
    </a:custClr>
    <a:custClr name="Seramount Orange">
      <a:srgbClr val="FFC600"/>
    </a:custClr>
    <a:custClr name="blank">
      <a:srgbClr val="FFFFFF"/>
    </a:custClr>
    <a:custClr name="Instructions Green">
      <a:srgbClr val="008A00"/>
    </a:custClr>
    <a:custClr name="blank">
      <a:srgbClr val="FFFFFF"/>
    </a:custClr>
    <a:custClr name="blank">
      <a:srgbClr val="FFFFFF"/>
    </a:custClr>
    <a:custClr name="blank">
      <a:srgbClr val="FFFFFF"/>
    </a:custClr>
    <a:custClr name="Seramount Yellow Dark">
      <a:srgbClr val="CCCC43"/>
    </a:custClr>
    <a:custClr name="Seramount Yellow Light">
      <a:srgbClr val="FFFFD2"/>
    </a:custClr>
    <a:custClr name="Seramount Coral Dark">
      <a:srgbClr val="BF5861"/>
    </a:custClr>
    <a:custClr name="Seramount Coral Light">
      <a:srgbClr val="FF8F98"/>
    </a:custClr>
    <a:custClr name="Seramount Orange Dark">
      <a:srgbClr val="CCA000"/>
    </a:custClr>
    <a:custClr name="Seramount Orange Light">
      <a:srgbClr val="FFE070"/>
    </a:custClr>
  </a:custClrLst>
  <a:extLst>
    <a:ext uri="{05A4C25C-085E-4340-85A3-A5531E510DB2}">
      <thm15:themeFamily xmlns:thm15="http://schemas.microsoft.com/office/thememl/2012/main" name="Seramount1 Presentation Template 4x3-020912.potx" id="{ACA3753C-2B9B-4561-9719-A855E928B6D5}" vid="{95BC2B09-11F5-4B60-9048-19C7E7D6C8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Seramount1 Presentation Template 4x3-031824 (1)</Template>
  <TotalTime>185</TotalTime>
  <Words>1666</Words>
  <Application>Microsoft Office PowerPoint</Application>
  <PresentationFormat>Custom</PresentationFormat>
  <Paragraphs>163</Paragraphs>
  <Slides>21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Rockwell</vt:lpstr>
      <vt:lpstr>Tahoma</vt:lpstr>
      <vt:lpstr>Verdana</vt:lpstr>
      <vt:lpstr>EAB1 4x3 On-screen</vt:lpstr>
      <vt:lpstr>Navigating Workplace Dynamics: Impact of Code-Switching</vt:lpstr>
      <vt:lpstr>Welcome and Introductions</vt:lpstr>
      <vt:lpstr>About Seramount</vt:lpstr>
      <vt:lpstr>Session Objectives</vt:lpstr>
      <vt:lpstr>1</vt:lpstr>
      <vt:lpstr>What Is Code-Switching?</vt:lpstr>
      <vt:lpstr>Code-Switching is Pervasive</vt:lpstr>
      <vt:lpstr>Discussion</vt:lpstr>
      <vt:lpstr>1</vt:lpstr>
      <vt:lpstr>Emotional Tax Harms Employees and Organizations</vt:lpstr>
      <vt:lpstr>Employee Voices: Motivations to Code-Switch</vt:lpstr>
      <vt:lpstr>1</vt:lpstr>
      <vt:lpstr>Embracing Authenticity</vt:lpstr>
      <vt:lpstr>Discussion</vt:lpstr>
      <vt:lpstr>Your Role in Advancing a Culture of Inclusion</vt:lpstr>
      <vt:lpstr>3 Ways to Improve Psychological Safety For Yourself</vt:lpstr>
      <vt:lpstr>Breakout Discussion</vt:lpstr>
      <vt:lpstr>1</vt:lpstr>
      <vt:lpstr>Reflection</vt:lpstr>
      <vt:lpstr>Thank You</vt:lpstr>
      <vt:lpstr>Seramount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Workplace Dynamics: Impact of Code Switching</dc:title>
  <dc:creator>Binmitende, Keyanna</dc:creator>
  <cp:lastModifiedBy>Teitelbaum, Mollie</cp:lastModifiedBy>
  <cp:revision>8</cp:revision>
  <dcterms:created xsi:type="dcterms:W3CDTF">2024-04-29T20:44:59Z</dcterms:created>
  <dcterms:modified xsi:type="dcterms:W3CDTF">2024-05-03T21:09:47Z</dcterms:modified>
</cp:coreProperties>
</file>