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4"/>
    <p:sldId id="257" r:id="rId25"/>
    <p:sldId id="258" r:id="rId26"/>
    <p:sldId id="259" r:id="rId27"/>
    <p:sldId id="260" r:id="rId28"/>
    <p:sldId id="261" r:id="rId29"/>
    <p:sldId id="262" r:id="rId30"/>
    <p:sldId id="263" r:id="rId31"/>
    <p:sldId id="264" r:id="rId32"/>
    <p:sldId id="265" r:id="rId3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The Seasons" charset="1" panose="00000000000000000000"/>
      <p:regular r:id="rId10"/>
    </p:embeddedFont>
    <p:embeddedFont>
      <p:font typeface="The Seasons Bold" charset="1" panose="00000000000000000000"/>
      <p:regular r:id="rId11"/>
    </p:embeddedFont>
    <p:embeddedFont>
      <p:font typeface="The Seasons Italics" charset="1" panose="00000000000000000000"/>
      <p:regular r:id="rId12"/>
    </p:embeddedFont>
    <p:embeddedFont>
      <p:font typeface="The Seasons Bold Italics" charset="1" panose="00000000000000000000"/>
      <p:regular r:id="rId13"/>
    </p:embeddedFont>
    <p:embeddedFont>
      <p:font typeface="The Seasons Light" charset="1" panose="00000000000000000000"/>
      <p:regular r:id="rId14"/>
    </p:embeddedFont>
    <p:embeddedFont>
      <p:font typeface="The Seasons Light Italics" charset="1" panose="00000000000000000000"/>
      <p:regular r:id="rId15"/>
    </p:embeddedFont>
    <p:embeddedFont>
      <p:font typeface="Open Sans" charset="1" panose="020B0606030504020204"/>
      <p:regular r:id="rId16"/>
    </p:embeddedFont>
    <p:embeddedFont>
      <p:font typeface="Open Sans Bold" charset="1" panose="020B0806030504020204"/>
      <p:regular r:id="rId17"/>
    </p:embeddedFont>
    <p:embeddedFont>
      <p:font typeface="Open Sans Italics" charset="1" panose="020B0606030504020204"/>
      <p:regular r:id="rId18"/>
    </p:embeddedFont>
    <p:embeddedFont>
      <p:font typeface="Open Sans Bold Italics" charset="1" panose="020B0806030504020204"/>
      <p:regular r:id="rId19"/>
    </p:embeddedFont>
    <p:embeddedFont>
      <p:font typeface="Open Sans Light" charset="1" panose="020B0306030504020204"/>
      <p:regular r:id="rId20"/>
    </p:embeddedFont>
    <p:embeddedFont>
      <p:font typeface="Open Sans Light Italics" charset="1" panose="020B0306030504020204"/>
      <p:regular r:id="rId21"/>
    </p:embeddedFont>
    <p:embeddedFont>
      <p:font typeface="Open Sans Ultra-Bold" charset="1" panose="00000000000000000000"/>
      <p:regular r:id="rId22"/>
    </p:embeddedFont>
    <p:embeddedFont>
      <p:font typeface="Open Sans Ultra-Bold Italics" charset="1" panose="0000000000000000000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slides/slide1.xml" Type="http://schemas.openxmlformats.org/officeDocument/2006/relationships/slide"/><Relationship Id="rId25" Target="slides/slide2.xml" Type="http://schemas.openxmlformats.org/officeDocument/2006/relationships/slide"/><Relationship Id="rId26" Target="slides/slide3.xml" Type="http://schemas.openxmlformats.org/officeDocument/2006/relationships/slide"/><Relationship Id="rId27" Target="slides/slide4.xml" Type="http://schemas.openxmlformats.org/officeDocument/2006/relationships/slide"/><Relationship Id="rId28" Target="slides/slide5.xml" Type="http://schemas.openxmlformats.org/officeDocument/2006/relationships/slide"/><Relationship Id="rId29" Target="slides/slide6.xml" Type="http://schemas.openxmlformats.org/officeDocument/2006/relationships/slide"/><Relationship Id="rId3" Target="viewProps.xml" Type="http://schemas.openxmlformats.org/officeDocument/2006/relationships/viewProps"/><Relationship Id="rId30" Target="slides/slide7.xml" Type="http://schemas.openxmlformats.org/officeDocument/2006/relationships/slide"/><Relationship Id="rId31" Target="slides/slide8.xml" Type="http://schemas.openxmlformats.org/officeDocument/2006/relationships/slide"/><Relationship Id="rId32" Target="slides/slide9.xml" Type="http://schemas.openxmlformats.org/officeDocument/2006/relationships/slide"/><Relationship Id="rId33" Target="slides/slide10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2482" y="-1401635"/>
            <a:ext cx="12007486" cy="6289635"/>
          </a:xfrm>
          <a:custGeom>
            <a:avLst/>
            <a:gdLst/>
            <a:ahLst/>
            <a:cxnLst/>
            <a:rect r="r" b="b" t="t" l="l"/>
            <a:pathLst>
              <a:path h="6289635" w="12007486">
                <a:moveTo>
                  <a:pt x="0" y="0"/>
                </a:moveTo>
                <a:lnTo>
                  <a:pt x="12007485" y="0"/>
                </a:lnTo>
                <a:lnTo>
                  <a:pt x="12007485" y="6289635"/>
                </a:lnTo>
                <a:lnTo>
                  <a:pt x="0" y="62896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38120" y="8408807"/>
            <a:ext cx="6269994" cy="466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879"/>
              </a:lnSpc>
              <a:spcBef>
                <a:spcPct val="0"/>
              </a:spcBef>
            </a:pPr>
            <a:r>
              <a:rPr lang="en-US" sz="2770">
                <a:solidFill>
                  <a:srgbClr val="000000"/>
                </a:solidFill>
                <a:latin typeface="Open Sans Light"/>
              </a:rPr>
              <a:t>Strategies for Career Ownership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05814" y="5332494"/>
            <a:ext cx="7101806" cy="3237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678"/>
              </a:lnSpc>
            </a:pPr>
            <a:r>
              <a:rPr lang="en-US" sz="11563">
                <a:solidFill>
                  <a:srgbClr val="000000"/>
                </a:solidFill>
                <a:latin typeface="The Seasons"/>
              </a:rPr>
              <a:t>TAKING CONTROL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466829" y="3665393"/>
            <a:ext cx="10642890" cy="10642890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7BC2"/>
            </a:solidFill>
          </p:spPr>
        </p:sp>
      </p:grpSp>
      <p:sp>
        <p:nvSpPr>
          <p:cNvPr name="AutoShape 4" id="4"/>
          <p:cNvSpPr/>
          <p:nvPr/>
        </p:nvSpPr>
        <p:spPr>
          <a:xfrm rot="0">
            <a:off x="14788273" y="2709863"/>
            <a:ext cx="6492240" cy="0"/>
          </a:xfrm>
          <a:prstGeom prst="line">
            <a:avLst/>
          </a:prstGeom>
          <a:ln cap="flat" w="333375">
            <a:solidFill>
              <a:srgbClr val="FE7BC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 rot="0">
            <a:off x="5897880" y="9491662"/>
            <a:ext cx="6492240" cy="0"/>
          </a:xfrm>
          <a:prstGeom prst="line">
            <a:avLst/>
          </a:prstGeom>
          <a:ln cap="flat" w="333375">
            <a:solidFill>
              <a:srgbClr val="FE7BC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551828" y="1752918"/>
            <a:ext cx="7359879" cy="7359879"/>
          </a:xfrm>
          <a:custGeom>
            <a:avLst/>
            <a:gdLst/>
            <a:ahLst/>
            <a:cxnLst/>
            <a:rect r="r" b="b" t="t" l="l"/>
            <a:pathLst>
              <a:path h="7359879" w="7359879">
                <a:moveTo>
                  <a:pt x="0" y="0"/>
                </a:moveTo>
                <a:lnTo>
                  <a:pt x="7359880" y="0"/>
                </a:lnTo>
                <a:lnTo>
                  <a:pt x="7359880" y="7359879"/>
                </a:lnTo>
                <a:lnTo>
                  <a:pt x="0" y="73598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51828" y="599674"/>
            <a:ext cx="8195297" cy="11532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05"/>
              </a:lnSpc>
            </a:pPr>
            <a:r>
              <a:rPr lang="en-US" sz="7529">
                <a:solidFill>
                  <a:srgbClr val="000000"/>
                </a:solidFill>
                <a:latin typeface="The Seasons"/>
              </a:rPr>
              <a:t>QUESTIONS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896350" y="785913"/>
            <a:ext cx="9391650" cy="8229600"/>
          </a:xfrm>
          <a:custGeom>
            <a:avLst/>
            <a:gdLst/>
            <a:ahLst/>
            <a:cxnLst/>
            <a:rect r="r" b="b" t="t" l="l"/>
            <a:pathLst>
              <a:path h="8229600" w="9391650">
                <a:moveTo>
                  <a:pt x="0" y="0"/>
                </a:moveTo>
                <a:lnTo>
                  <a:pt x="9391650" y="0"/>
                </a:lnTo>
                <a:lnTo>
                  <a:pt x="939165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99" r="0" b="-14457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102356" y="5637403"/>
            <a:ext cx="8041644" cy="9553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879"/>
              </a:lnSpc>
              <a:spcBef>
                <a:spcPct val="0"/>
              </a:spcBef>
            </a:pPr>
            <a:r>
              <a:rPr lang="en-US" sz="2770">
                <a:solidFill>
                  <a:srgbClr val="000000"/>
                </a:solidFill>
                <a:latin typeface="Open Sans"/>
              </a:rPr>
              <a:t>Networking is a powerful tool for establishing your personal brand and advancing your career.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102356" y="2218190"/>
            <a:ext cx="7082756" cy="26825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630"/>
              </a:lnSpc>
            </a:pPr>
            <a:r>
              <a:rPr lang="en-US" sz="6564">
                <a:solidFill>
                  <a:srgbClr val="000000"/>
                </a:solidFill>
                <a:latin typeface="The Seasons"/>
              </a:rPr>
              <a:t>BUILDING A PROFESSIONAL NETWORK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82308" y="2057400"/>
            <a:ext cx="6934200" cy="8229600"/>
          </a:xfrm>
          <a:custGeom>
            <a:avLst/>
            <a:gdLst/>
            <a:ahLst/>
            <a:cxnLst/>
            <a:rect r="r" b="b" t="t" l="l"/>
            <a:pathLst>
              <a:path h="8229600" w="6934200">
                <a:moveTo>
                  <a:pt x="0" y="0"/>
                </a:moveTo>
                <a:lnTo>
                  <a:pt x="6934201" y="0"/>
                </a:lnTo>
                <a:lnTo>
                  <a:pt x="693420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6346" t="0" r="-42121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144000" y="4927652"/>
            <a:ext cx="10128221" cy="18162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85"/>
              </a:lnSpc>
              <a:spcBef>
                <a:spcPct val="0"/>
              </a:spcBef>
            </a:pPr>
            <a:r>
              <a:rPr lang="en-US" sz="3489">
                <a:solidFill>
                  <a:srgbClr val="000000"/>
                </a:solidFill>
                <a:latin typeface="Open Sans"/>
              </a:rPr>
              <a:t>Networking helps establish your personal brand, enhancing your visibility and credibility in your industry.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064048" y="2525183"/>
            <a:ext cx="8041644" cy="20827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437"/>
              </a:lnSpc>
            </a:pPr>
            <a:r>
              <a:rPr lang="en-US" sz="7364">
                <a:solidFill>
                  <a:srgbClr val="000000"/>
                </a:solidFill>
                <a:latin typeface="The Seasons"/>
              </a:rPr>
              <a:t>THE POWER OF NETWORKING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1074346" y="1028700"/>
            <a:ext cx="5765885" cy="11408795"/>
            <a:chOff x="0" y="0"/>
            <a:chExt cx="2620010" cy="51841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53340" y="25400"/>
              <a:ext cx="2513330" cy="5132070"/>
            </a:xfrm>
            <a:custGeom>
              <a:avLst/>
              <a:gdLst/>
              <a:ahLst/>
              <a:cxnLst/>
              <a:rect r="r" b="b" t="t" l="l"/>
              <a:pathLst>
                <a:path h="5132070" w="251333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85420" y="156210"/>
              <a:ext cx="2251710" cy="4876800"/>
            </a:xfrm>
            <a:custGeom>
              <a:avLst/>
              <a:gdLst/>
              <a:ahLst/>
              <a:cxnLst/>
              <a:rect r="r" b="b" t="t" l="l"/>
              <a:pathLst>
                <a:path h="4876800" w="225171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2"/>
              <a:stretch>
                <a:fillRect l="-210865" t="0" r="-15004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121410" y="198120"/>
              <a:ext cx="347980" cy="43180"/>
            </a:xfrm>
            <a:custGeom>
              <a:avLst/>
              <a:gdLst/>
              <a:ahLst/>
              <a:cxnLst/>
              <a:rect r="r" b="b" t="t" l="l"/>
              <a:pathLst>
                <a:path h="43180" w="3479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578312" y="187909"/>
              <a:ext cx="66636" cy="63602"/>
            </a:xfrm>
            <a:custGeom>
              <a:avLst/>
              <a:gdLst/>
              <a:ahLst/>
              <a:cxnLst/>
              <a:rect r="r" b="b" t="t" l="l"/>
              <a:pathLst>
                <a:path h="63602" w="66636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685800"/>
              <a:ext cx="27940" cy="213360"/>
            </a:xfrm>
            <a:custGeom>
              <a:avLst/>
              <a:gdLst/>
              <a:ahLst/>
              <a:cxnLst/>
              <a:rect r="r" b="b" t="t" l="l"/>
              <a:pathLst>
                <a:path h="213360" w="2794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1057910"/>
              <a:ext cx="27940" cy="384810"/>
            </a:xfrm>
            <a:custGeom>
              <a:avLst/>
              <a:gdLst/>
              <a:ahLst/>
              <a:cxnLst/>
              <a:rect r="r" b="b" t="t" l="l"/>
              <a:pathLst>
                <a:path h="384810" w="2794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1526540"/>
              <a:ext cx="27940" cy="386080"/>
            </a:xfrm>
            <a:custGeom>
              <a:avLst/>
              <a:gdLst/>
              <a:ahLst/>
              <a:cxnLst/>
              <a:rect r="r" b="b" t="t" l="l"/>
              <a:pathLst>
                <a:path h="386080" w="2794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592070" y="1184910"/>
              <a:ext cx="27940" cy="618490"/>
            </a:xfrm>
            <a:custGeom>
              <a:avLst/>
              <a:gdLst/>
              <a:ahLst/>
              <a:cxnLst/>
              <a:rect r="r" b="b" t="t" l="l"/>
              <a:pathLst>
                <a:path h="618490" w="2794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27940" y="0"/>
              <a:ext cx="2564130" cy="5182870"/>
            </a:xfrm>
            <a:custGeom>
              <a:avLst/>
              <a:gdLst/>
              <a:ahLst/>
              <a:cxnLst/>
              <a:rect r="r" b="b" t="t" l="l"/>
              <a:pathLst>
                <a:path h="5182870" w="256413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1447768" y="4789542"/>
            <a:ext cx="8746494" cy="4349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98227" indent="-299114" lvl="1">
              <a:lnSpc>
                <a:spcPts val="3879"/>
              </a:lnSpc>
              <a:buFont typeface="Arial"/>
              <a:buChar char="•"/>
            </a:pPr>
            <a:r>
              <a:rPr lang="en-US" sz="2770">
                <a:solidFill>
                  <a:srgbClr val="000000"/>
                </a:solidFill>
                <a:latin typeface="Open Sans"/>
              </a:rPr>
              <a:t>Join professional associations and industry groups to connect with like minded professionals.</a:t>
            </a:r>
          </a:p>
          <a:p>
            <a:pPr marL="598227" indent="-299114" lvl="1">
              <a:lnSpc>
                <a:spcPts val="3879"/>
              </a:lnSpc>
              <a:buFont typeface="Arial"/>
              <a:buChar char="•"/>
            </a:pPr>
            <a:r>
              <a:rPr lang="en-US" sz="2770">
                <a:solidFill>
                  <a:srgbClr val="000000"/>
                </a:solidFill>
                <a:latin typeface="Open Sans"/>
              </a:rPr>
              <a:t>Attend conferences and industry events to expand your network and stay updated on industry trends.</a:t>
            </a:r>
          </a:p>
          <a:p>
            <a:pPr marL="598227" indent="-299114" lvl="1">
              <a:lnSpc>
                <a:spcPts val="3879"/>
              </a:lnSpc>
              <a:buFont typeface="Arial"/>
              <a:buChar char="•"/>
            </a:pPr>
            <a:r>
              <a:rPr lang="en-US" sz="2770">
                <a:solidFill>
                  <a:srgbClr val="000000"/>
                </a:solidFill>
                <a:latin typeface="Open Sans"/>
              </a:rPr>
              <a:t>Leverage social media  platforms like LinkedIn to connect  with professionals and showcase your expertise. </a:t>
            </a:r>
          </a:p>
          <a:p>
            <a:pPr>
              <a:lnSpc>
                <a:spcPts val="3879"/>
              </a:lnSpc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1447768" y="3066051"/>
            <a:ext cx="8746494" cy="1906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832"/>
              </a:lnSpc>
            </a:pPr>
            <a:r>
              <a:rPr lang="en-US" sz="6764">
                <a:solidFill>
                  <a:srgbClr val="000000"/>
                </a:solidFill>
                <a:latin typeface="The Seasons"/>
              </a:rPr>
              <a:t>NETWORKING STRATEGIES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9387404" y="-438570"/>
            <a:ext cx="13609364" cy="13609309"/>
            <a:chOff x="0" y="0"/>
            <a:chExt cx="6350000" cy="63499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0" t="0" r="-10429" b="-10571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1028700" y="3575457"/>
            <a:ext cx="7234754" cy="21038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523"/>
              </a:lnSpc>
              <a:spcBef>
                <a:spcPct val="0"/>
              </a:spcBef>
            </a:pPr>
            <a:r>
              <a:rPr lang="en-US" sz="7449">
                <a:solidFill>
                  <a:srgbClr val="000000"/>
                </a:solidFill>
                <a:latin typeface="The Seasons"/>
              </a:rPr>
              <a:t>MAINTAINING RELATIONSHIPS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40910" y="5631635"/>
            <a:ext cx="8746494" cy="1920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98227" indent="-299114" lvl="1">
              <a:lnSpc>
                <a:spcPts val="3879"/>
              </a:lnSpc>
              <a:buFont typeface="Arial"/>
              <a:buChar char="•"/>
            </a:pPr>
            <a:r>
              <a:rPr lang="en-US" sz="2770">
                <a:solidFill>
                  <a:srgbClr val="000000"/>
                </a:solidFill>
                <a:latin typeface="Open Sans Light"/>
              </a:rPr>
              <a:t>Regularly engage with your network through meaningful interactions</a:t>
            </a:r>
          </a:p>
          <a:p>
            <a:pPr marL="598227" indent="-299114" lvl="1">
              <a:lnSpc>
                <a:spcPts val="3879"/>
              </a:lnSpc>
              <a:buFont typeface="Arial"/>
              <a:buChar char="•"/>
            </a:pPr>
            <a:r>
              <a:rPr lang="en-US" sz="2770">
                <a:solidFill>
                  <a:srgbClr val="000000"/>
                </a:solidFill>
                <a:latin typeface="Open Sans Light"/>
              </a:rPr>
              <a:t>Offer help and support to others, building goodwill and strengthening relationships.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431443" y="7003456"/>
            <a:ext cx="5918490" cy="5918490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7BC2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-472198" y="3120909"/>
            <a:ext cx="11832594" cy="17394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26"/>
              </a:lnSpc>
            </a:pPr>
            <a:r>
              <a:rPr lang="en-US" sz="6164">
                <a:solidFill>
                  <a:srgbClr val="000000"/>
                </a:solidFill>
                <a:latin typeface="The Seasons"/>
              </a:rPr>
              <a:t>KNOWING YOUR WORTH </a:t>
            </a:r>
          </a:p>
          <a:p>
            <a:pPr algn="ctr">
              <a:lnSpc>
                <a:spcPts val="6226"/>
              </a:lnSpc>
            </a:pPr>
            <a:r>
              <a:rPr lang="en-US" sz="6164">
                <a:solidFill>
                  <a:srgbClr val="000000"/>
                </a:solidFill>
                <a:latin typeface="The Seasons"/>
              </a:rPr>
              <a:t>TO THE ORGANIZATON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5800953" y="-2634946"/>
            <a:ext cx="5918490" cy="5918490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7BC2"/>
            </a:solidFill>
          </p:spPr>
        </p:sp>
      </p:grpSp>
      <p:sp>
        <p:nvSpPr>
          <p:cNvPr name="AutoShape 7" id="7"/>
          <p:cNvSpPr/>
          <p:nvPr/>
        </p:nvSpPr>
        <p:spPr>
          <a:xfrm rot="0">
            <a:off x="2423053" y="9886501"/>
            <a:ext cx="6492240" cy="0"/>
          </a:xfrm>
          <a:prstGeom prst="line">
            <a:avLst/>
          </a:prstGeom>
          <a:ln cap="flat" w="76200">
            <a:solidFill>
              <a:srgbClr val="FE7BC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 rot="0">
            <a:off x="9308713" y="324299"/>
            <a:ext cx="6492240" cy="0"/>
          </a:xfrm>
          <a:prstGeom prst="line">
            <a:avLst/>
          </a:prstGeom>
          <a:ln cap="flat" w="76200">
            <a:solidFill>
              <a:srgbClr val="FE7BC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11695928" y="3460010"/>
            <a:ext cx="6242713" cy="6315870"/>
          </a:xfrm>
          <a:custGeom>
            <a:avLst/>
            <a:gdLst/>
            <a:ahLst/>
            <a:cxnLst/>
            <a:rect r="r" b="b" t="t" l="l"/>
            <a:pathLst>
              <a:path h="6315870" w="6242713">
                <a:moveTo>
                  <a:pt x="0" y="0"/>
                </a:moveTo>
                <a:lnTo>
                  <a:pt x="6242713" y="0"/>
                </a:lnTo>
                <a:lnTo>
                  <a:pt x="6242713" y="6315870"/>
                </a:lnTo>
                <a:lnTo>
                  <a:pt x="0" y="63158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140982" y="6103081"/>
            <a:ext cx="9554946" cy="29846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928577" indent="-464288" lvl="1">
              <a:lnSpc>
                <a:spcPts val="6021"/>
              </a:lnSpc>
              <a:buFont typeface="Arial"/>
              <a:buChar char="•"/>
            </a:pPr>
            <a:r>
              <a:rPr lang="en-US" sz="4300">
                <a:solidFill>
                  <a:srgbClr val="000000"/>
                </a:solidFill>
                <a:latin typeface="Open Sans"/>
              </a:rPr>
              <a:t>Understanding your value is crucial for driving the salary discussion and negotiating effectively.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11718867" y="1028700"/>
            <a:ext cx="23812" cy="8642876"/>
          </a:xfrm>
          <a:prstGeom prst="line">
            <a:avLst/>
          </a:prstGeom>
          <a:ln cap="flat" w="47625">
            <a:solidFill>
              <a:srgbClr val="FE7BC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1860869" y="3681273"/>
            <a:ext cx="6427131" cy="5008503"/>
          </a:xfrm>
          <a:custGeom>
            <a:avLst/>
            <a:gdLst/>
            <a:ahLst/>
            <a:cxnLst/>
            <a:rect r="r" b="b" t="t" l="l"/>
            <a:pathLst>
              <a:path h="5008503" w="6427131">
                <a:moveTo>
                  <a:pt x="0" y="0"/>
                </a:moveTo>
                <a:lnTo>
                  <a:pt x="6427131" y="0"/>
                </a:lnTo>
                <a:lnTo>
                  <a:pt x="6427131" y="5008504"/>
                </a:lnTo>
                <a:lnTo>
                  <a:pt x="0" y="50085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361700" y="4964312"/>
            <a:ext cx="9480460" cy="52143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921337" indent="-460669" lvl="1">
              <a:lnSpc>
                <a:spcPts val="5974"/>
              </a:lnSpc>
              <a:buFont typeface="Arial"/>
              <a:buChar char="•"/>
            </a:pPr>
            <a:r>
              <a:rPr lang="en-US" sz="4267">
                <a:solidFill>
                  <a:srgbClr val="000000"/>
                </a:solidFill>
                <a:latin typeface="Open Sans"/>
              </a:rPr>
              <a:t>Be prepared to articulate your value proposition and justify your salary expectations.</a:t>
            </a:r>
          </a:p>
          <a:p>
            <a:pPr marL="921337" indent="-460669" lvl="1">
              <a:lnSpc>
                <a:spcPts val="5974"/>
              </a:lnSpc>
              <a:buFont typeface="Arial"/>
              <a:buChar char="•"/>
            </a:pPr>
            <a:r>
              <a:rPr lang="en-US" sz="4267">
                <a:solidFill>
                  <a:srgbClr val="000000"/>
                </a:solidFill>
                <a:latin typeface="Open Sans"/>
              </a:rPr>
              <a:t>Gather evidence of your contributions and accomplishments to support your case.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-222482" y="1502905"/>
            <a:ext cx="11742679" cy="21783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54"/>
              </a:lnSpc>
            </a:pPr>
            <a:r>
              <a:rPr lang="en-US" sz="7776">
                <a:solidFill>
                  <a:srgbClr val="000000"/>
                </a:solidFill>
                <a:latin typeface="The Seasons"/>
              </a:rPr>
              <a:t>PREPARING THE CONVERSATION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5437508"/>
            <a:ext cx="8871583" cy="24527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06782" indent="-303391" lvl="1">
              <a:lnSpc>
                <a:spcPts val="3934"/>
              </a:lnSpc>
              <a:buFont typeface="Arial"/>
              <a:buChar char="•"/>
            </a:pPr>
            <a:r>
              <a:rPr lang="en-US" sz="2810">
                <a:solidFill>
                  <a:srgbClr val="000000"/>
                </a:solidFill>
                <a:latin typeface="Open Sans"/>
              </a:rPr>
              <a:t>Be clear, confident, and respectful in your communication during the salary discussion.</a:t>
            </a:r>
          </a:p>
          <a:p>
            <a:pPr marL="606782" indent="-303391" lvl="1">
              <a:lnSpc>
                <a:spcPts val="3934"/>
              </a:lnSpc>
              <a:buFont typeface="Arial"/>
              <a:buChar char="•"/>
            </a:pPr>
            <a:r>
              <a:rPr lang="en-US" sz="2810">
                <a:solidFill>
                  <a:srgbClr val="000000"/>
                </a:solidFill>
                <a:latin typeface="Open Sans"/>
              </a:rPr>
              <a:t>Focus on Demonstrating your value and alignment with company goals, not just on compensation.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275179" y="2045806"/>
            <a:ext cx="8195297" cy="21152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05"/>
              </a:lnSpc>
            </a:pPr>
            <a:r>
              <a:rPr lang="en-US" sz="7529">
                <a:solidFill>
                  <a:srgbClr val="000000"/>
                </a:solidFill>
                <a:latin typeface="The Seasons"/>
              </a:rPr>
              <a:t>APPROACHING THE DISCUSSION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9466829" y="3665393"/>
            <a:ext cx="10642890" cy="10642890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7BC2"/>
            </a:solidFill>
          </p:spPr>
        </p:sp>
      </p:grpSp>
      <p:sp>
        <p:nvSpPr>
          <p:cNvPr name="AutoShape 6" id="6"/>
          <p:cNvSpPr/>
          <p:nvPr/>
        </p:nvSpPr>
        <p:spPr>
          <a:xfrm rot="0">
            <a:off x="14788273" y="2709863"/>
            <a:ext cx="6492240" cy="0"/>
          </a:xfrm>
          <a:prstGeom prst="line">
            <a:avLst/>
          </a:prstGeom>
          <a:ln cap="flat" w="333375">
            <a:solidFill>
              <a:srgbClr val="FE7BC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 rot="0">
            <a:off x="5897880" y="9491662"/>
            <a:ext cx="6492240" cy="0"/>
          </a:xfrm>
          <a:prstGeom prst="line">
            <a:avLst/>
          </a:prstGeom>
          <a:ln cap="flat" w="333375">
            <a:solidFill>
              <a:srgbClr val="FE7BC2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11718867" y="1028700"/>
            <a:ext cx="23812" cy="8642876"/>
          </a:xfrm>
          <a:prstGeom prst="line">
            <a:avLst/>
          </a:prstGeom>
          <a:ln cap="flat" w="47625">
            <a:solidFill>
              <a:srgbClr val="FE7BC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2175985" y="3795968"/>
            <a:ext cx="5597042" cy="2931784"/>
          </a:xfrm>
          <a:custGeom>
            <a:avLst/>
            <a:gdLst/>
            <a:ahLst/>
            <a:cxnLst/>
            <a:rect r="r" b="b" t="t" l="l"/>
            <a:pathLst>
              <a:path h="2931784" w="5597042">
                <a:moveTo>
                  <a:pt x="0" y="0"/>
                </a:moveTo>
                <a:lnTo>
                  <a:pt x="5597042" y="0"/>
                </a:lnTo>
                <a:lnTo>
                  <a:pt x="5597042" y="2931784"/>
                </a:lnTo>
                <a:lnTo>
                  <a:pt x="0" y="29317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584182" y="3707728"/>
            <a:ext cx="9480460" cy="59638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921337" indent="-460669" lvl="1">
              <a:lnSpc>
                <a:spcPts val="5974"/>
              </a:lnSpc>
              <a:buFont typeface="Arial"/>
              <a:buChar char="•"/>
            </a:pPr>
            <a:r>
              <a:rPr lang="en-US" sz="4267">
                <a:solidFill>
                  <a:srgbClr val="000000"/>
                </a:solidFill>
                <a:latin typeface="Open Sans Light"/>
              </a:rPr>
              <a:t>Consider negotiating other benefits such as bonuses, remote work opportunities, or stock options.</a:t>
            </a:r>
          </a:p>
          <a:p>
            <a:pPr marL="921337" indent="-460669" lvl="1">
              <a:lnSpc>
                <a:spcPts val="5974"/>
              </a:lnSpc>
              <a:buFont typeface="Arial"/>
              <a:buChar char="•"/>
            </a:pPr>
            <a:r>
              <a:rPr lang="en-US" sz="4267">
                <a:solidFill>
                  <a:srgbClr val="000000"/>
                </a:solidFill>
                <a:latin typeface="Open Sans Light"/>
              </a:rPr>
              <a:t>Know your “why” for the ask-articulate why your deserve the compensation that you’re requesting.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-222482" y="1502905"/>
            <a:ext cx="11742679" cy="21783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54"/>
              </a:lnSpc>
            </a:pPr>
            <a:r>
              <a:rPr lang="en-US" sz="7776">
                <a:solidFill>
                  <a:srgbClr val="000000"/>
                </a:solidFill>
                <a:latin typeface="The Seasons"/>
              </a:rPr>
              <a:t>NEGOTIATION STRATEGIES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DAGEB9F-_g8</dc:identifier>
  <dcterms:modified xsi:type="dcterms:W3CDTF">2011-08-01T06:04:30Z</dcterms:modified>
  <cp:revision>1</cp:revision>
  <dc:title>Pink Modern Company Profile Presentation Skincare</dc:title>
</cp:coreProperties>
</file>