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308"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10" r:id="rId52"/>
    <p:sldId id="305" r:id="rId53"/>
    <p:sldId id="306" r:id="rId54"/>
    <p:sldId id="307" r:id="rId55"/>
  </p:sldIdLst>
  <p:sldSz cx="12192000" cy="6858000"/>
  <p:notesSz cx="7102475" cy="9388475"/>
  <p:embeddedFontLst>
    <p:embeddedFont>
      <p:font typeface="Gill Sans" panose="020B0604020202020204" charset="0"/>
      <p:regular r:id="rId57"/>
      <p:bold r:id="rId58"/>
    </p:embeddedFont>
    <p:embeddedFont>
      <p:font typeface="Times" panose="02020603050405020304" pitchFamily="18"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3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3" tIns="47094" rIns="94213" bIns="47094"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13" tIns="47094" rIns="94213" bIns="47094"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13" tIns="47094" rIns="94213" bIns="47094"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Hello Everyone and welcome to the 2025 Best Tips for Award-Winning Regal Entries. </a:t>
            </a:r>
            <a:endParaRPr dirty="0"/>
          </a:p>
        </p:txBody>
      </p:sp>
      <p:sp>
        <p:nvSpPr>
          <p:cNvPr id="111" name="Google Shape;111;p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a:t>
            </a:r>
            <a:endParaRPr dirty="0"/>
          </a:p>
        </p:txBody>
      </p:sp>
      <p:sp>
        <p:nvSpPr>
          <p:cNvPr id="246" name="Google Shape;246;p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471145" indent="-235572"/>
            <a:r>
              <a:rPr lang="en-US" dirty="0"/>
              <a:t>DF</a:t>
            </a:r>
            <a:endParaRPr dirty="0"/>
          </a:p>
        </p:txBody>
      </p:sp>
      <p:sp>
        <p:nvSpPr>
          <p:cNvPr id="254" name="Google Shape;254;p1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471145" indent="-235572"/>
            <a:r>
              <a:rPr lang="en-US" dirty="0"/>
              <a:t>DF</a:t>
            </a:r>
            <a:endParaRPr dirty="0"/>
          </a:p>
        </p:txBody>
      </p:sp>
      <p:sp>
        <p:nvSpPr>
          <p:cNvPr id="262" name="Google Shape;262;p1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12</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516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269" name="Google Shape;269;p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ab876e2023_0_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ab876e2023_0_4: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284" name="Google Shape;284;g2ab876e2023_0_4: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291" name="Google Shape;291;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6: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471145" indent="-235572"/>
            <a:r>
              <a:rPr lang="en-US" dirty="0"/>
              <a:t>DF and then turn it over to Jay.</a:t>
            </a:r>
            <a:endParaRPr dirty="0"/>
          </a:p>
        </p:txBody>
      </p:sp>
      <p:sp>
        <p:nvSpPr>
          <p:cNvPr id="305" name="Google Shape;305;p16: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17</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7: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471145" indent="-235572"/>
            <a:r>
              <a:rPr lang="en-US" dirty="0"/>
              <a:t>JG – Thank you Dottie. In this example, Exterior Merchandising needs at least 3 photographs and a Landscape Plan. Refer to the Entry Guidelines to find the lists of necessary photographs in your entry category. I’m going to assume that you know how to follow directions and upload photographs. I will point out that if you are entering a Best of the Year category on page 2, that is an additional entry to the 3 or 4 mandatory categories listed beneath it. In other words, entering the 3 required categories does not automatically put you in the race for Best of the Year.</a:t>
            </a:r>
            <a:endParaRPr dirty="0"/>
          </a:p>
        </p:txBody>
      </p:sp>
      <p:sp>
        <p:nvSpPr>
          <p:cNvPr id="312" name="Google Shape;312;p17: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The RegalAawrdsDE.org website will accept any size photograph you send. You need to upload PDF or JPEG in 7”x10”. It will not accept TIFF, HEIC, RAW, DNG or any other file type. For example, use Preview or Photoshop, etc., to convert to JPEG for your upload. And make sure it is 300dpi. Should you win, this is the resolution needed for print.</a:t>
            </a:r>
            <a:endParaRPr dirty="0"/>
          </a:p>
        </p:txBody>
      </p:sp>
      <p:sp>
        <p:nvSpPr>
          <p:cNvPr id="321" name="Google Shape;321;p18: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–Today’s webinar is brought to you by the Sales &amp; Marketing Committee of the Home Builders Association of Delaware. Please put your cell phones on vibrate and get to a quiet place so we lessen background noise and distraction. Also, the chat window is open, if everyone can just type in your name to introduce yourself, that will confirm you can hear us ok. We’ll answer questions throughout the webinar when possible AND also at the end.   As a disclaimer, we are sharing tips today. Entering to win a Regal Award does not guarantee winning one, BUT we are hopeful that by using the tips we share, you’ll have an edge over your competition when entering to win a Regal Award!    Alright, let’s get to it!</a:t>
            </a:r>
            <a:endParaRPr dirty="0"/>
          </a:p>
        </p:txBody>
      </p:sp>
      <p:sp>
        <p:nvSpPr>
          <p:cNvPr id="124" name="Google Shape;124;p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9: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Start with Why is a great book by Simon Sinek. Starting with WHY provides the answers to how and what to do. Too often we start with what. This time, let’s start with why.</a:t>
            </a:r>
            <a:endParaRPr dirty="0"/>
          </a:p>
        </p:txBody>
      </p:sp>
      <p:sp>
        <p:nvSpPr>
          <p:cNvPr id="330" name="Google Shape;330;p19: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0: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The intention to win an award does not give you a reason for its content. Winning the award is what you want, not why you want it.</a:t>
            </a:r>
            <a:endParaRPr dirty="0"/>
          </a:p>
        </p:txBody>
      </p:sp>
      <p:sp>
        <p:nvSpPr>
          <p:cNvPr id="337" name="Google Shape;337;p20: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1: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Yes, a benefit of entering is that you will have marketing material, but it is actually answers HOW you enter the Award.</a:t>
            </a:r>
            <a:endParaRPr dirty="0"/>
          </a:p>
        </p:txBody>
      </p:sp>
      <p:sp>
        <p:nvSpPr>
          <p:cNvPr id="344" name="Google Shape;344;p21: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2: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The reason WHY you enter Regal Awards is to ATTRACT BUYERS. Now look at these answers in reverse.</a:t>
            </a:r>
            <a:endParaRPr dirty="0"/>
          </a:p>
        </p:txBody>
      </p:sp>
      <p:sp>
        <p:nvSpPr>
          <p:cNvPr id="351" name="Google Shape;351;p22: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3: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How you ATTRACT BUYERS is done many ways. One of which is through your Marketing and Advertising.</a:t>
            </a:r>
            <a:endParaRPr dirty="0"/>
          </a:p>
        </p:txBody>
      </p:sp>
      <p:sp>
        <p:nvSpPr>
          <p:cNvPr id="358" name="Google Shape;358;p23: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4: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The photographs and text are the potential buyer’s link to your product. This fits the requirements of the Regal Award entry. The sale is made on an emotional level. Good photographs matter!</a:t>
            </a:r>
            <a:endParaRPr dirty="0"/>
          </a:p>
        </p:txBody>
      </p:sp>
      <p:sp>
        <p:nvSpPr>
          <p:cNvPr id="365" name="Google Shape;365;p24: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The front elevation is the key to the entry. Try to make your photographs in a way that puts light on your subject (the front door). Is the street important? </a:t>
            </a:r>
            <a:endParaRPr dirty="0"/>
          </a:p>
        </p:txBody>
      </p:sp>
      <p:sp>
        <p:nvSpPr>
          <p:cNvPr id="371" name="Google Shape;371;p2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6: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Same Builder, same model, but emphasis is given to the house with added light. Drama is created by capturing the intense blue sky and interior at the same time. It happens during a few minutes after sunset or before sunrise.</a:t>
            </a:r>
            <a:endParaRPr dirty="0"/>
          </a:p>
        </p:txBody>
      </p:sp>
      <p:sp>
        <p:nvSpPr>
          <p:cNvPr id="378" name="Google Shape;378;p26: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7: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A photograph at night is dramatic. It is my specialty.</a:t>
            </a:r>
            <a:endParaRPr dirty="0"/>
          </a:p>
        </p:txBody>
      </p:sp>
      <p:sp>
        <p:nvSpPr>
          <p:cNvPr id="385" name="Google Shape;385;p27: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8: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But an Aerial photograph at night is Amazing!</a:t>
            </a:r>
            <a:endParaRPr dirty="0"/>
          </a:p>
        </p:txBody>
      </p:sp>
      <p:sp>
        <p:nvSpPr>
          <p:cNvPr id="392" name="Google Shape;392;p28: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471145" indent="-235572"/>
            <a:r>
              <a:rPr lang="en-US" dirty="0"/>
              <a:t>DF – I am Dottie Fawcett, Owner of Home Marketing Solutions, LLC. Your host, moderator and one of the presenters today. I have submitted many award–winning Regal entries for clients, and have and been a national judge for numerous years, hopefully giving you lots of great suggestions. Jay Greene, President of Jay Greene Photography, is also co-presenting today. </a:t>
            </a:r>
            <a:r>
              <a:rPr lang="en-US" b="0" i="0" dirty="0">
                <a:latin typeface="Arial"/>
                <a:ea typeface="Arial"/>
                <a:cs typeface="Arial"/>
                <a:sym typeface="Arial"/>
              </a:rPr>
              <a:t>Jay creates advertising photography for top builders, architects and more. Plus, he has won Regal awards for clients and himself.       </a:t>
            </a:r>
            <a:endParaRPr dirty="0"/>
          </a:p>
        </p:txBody>
      </p:sp>
      <p:sp>
        <p:nvSpPr>
          <p:cNvPr id="138" name="Google Shape;138;p3: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This is what you might get hand holding a camera on a cloudy day.</a:t>
            </a:r>
            <a:endParaRPr dirty="0"/>
          </a:p>
        </p:txBody>
      </p:sp>
      <p:sp>
        <p:nvSpPr>
          <p:cNvPr id="398" name="Google Shape;398;p2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0: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This is how it looks if I add some sun using flash units. It is a sunroom after all.</a:t>
            </a:r>
            <a:endParaRPr dirty="0"/>
          </a:p>
        </p:txBody>
      </p:sp>
      <p:sp>
        <p:nvSpPr>
          <p:cNvPr id="405" name="Google Shape;405;p30: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In any photograph, Show what is important.</a:t>
            </a:r>
            <a:endParaRPr dirty="0"/>
          </a:p>
        </p:txBody>
      </p:sp>
      <p:sp>
        <p:nvSpPr>
          <p:cNvPr id="412" name="Google Shape;412;p31: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2: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If a kitchen has 2 islands, show both of them.</a:t>
            </a:r>
            <a:endParaRPr dirty="0"/>
          </a:p>
        </p:txBody>
      </p:sp>
      <p:sp>
        <p:nvSpPr>
          <p:cNvPr id="419" name="Google Shape;419;p32: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3: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There are many ways to Hide what is not important.</a:t>
            </a:r>
            <a:endParaRPr dirty="0"/>
          </a:p>
        </p:txBody>
      </p:sp>
      <p:sp>
        <p:nvSpPr>
          <p:cNvPr id="426" name="Google Shape;426;p33: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4: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Show how the rooms relate to one another.</a:t>
            </a:r>
            <a:endParaRPr dirty="0"/>
          </a:p>
        </p:txBody>
      </p:sp>
      <p:sp>
        <p:nvSpPr>
          <p:cNvPr id="433" name="Google Shape;433;p34: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5: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Show what a buyer wants to see.</a:t>
            </a:r>
            <a:endParaRPr dirty="0"/>
          </a:p>
        </p:txBody>
      </p:sp>
      <p:sp>
        <p:nvSpPr>
          <p:cNvPr id="440" name="Google Shape;440;p35: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6: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JG: Make photographs at dawn or dusk. They are more dramatic!</a:t>
            </a:r>
            <a:endParaRPr dirty="0"/>
          </a:p>
        </p:txBody>
      </p:sp>
      <p:sp>
        <p:nvSpPr>
          <p:cNvPr id="447" name="Google Shape;447;p36: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7: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lnSpc>
                <a:spcPct val="120000"/>
              </a:lnSpc>
              <a:buSzPts val="2400"/>
            </a:pPr>
            <a:r>
              <a:rPr lang="en-US" dirty="0"/>
              <a:t>JG: Remodelers need advertising quality photographs to attract buyers. They need to show how impressive the space looks now that you have done your work. The After photograph needs to include enough of the Before so that they are relatable.</a:t>
            </a:r>
            <a:endParaRPr dirty="0"/>
          </a:p>
        </p:txBody>
      </p:sp>
      <p:sp>
        <p:nvSpPr>
          <p:cNvPr id="454" name="Google Shape;454;p37: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8: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lnSpc>
                <a:spcPct val="120000"/>
              </a:lnSpc>
              <a:buSzPts val="2400"/>
            </a:pPr>
            <a:r>
              <a:rPr lang="en-US" dirty="0"/>
              <a:t>JG: And, as we have seen, good photographs are an important means to attract buyers! Back to you Dottie.</a:t>
            </a:r>
            <a:endParaRPr dirty="0"/>
          </a:p>
        </p:txBody>
      </p:sp>
      <p:sp>
        <p:nvSpPr>
          <p:cNvPr id="463" name="Google Shape;463;p38: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spcBef>
                <a:spcPts val="1031"/>
              </a:spcBef>
              <a:buSzPts val="1700"/>
            </a:pPr>
            <a:r>
              <a:rPr lang="en-US" dirty="0"/>
              <a:t>DF - In today’s webinar we’ll cover…</a:t>
            </a:r>
            <a:br>
              <a:rPr lang="en-US" dirty="0"/>
            </a:br>
            <a:r>
              <a:rPr lang="en-US" dirty="0"/>
              <a:t>What are the Regal Awards?</a:t>
            </a:r>
            <a:endParaRPr dirty="0"/>
          </a:p>
          <a:p>
            <a:pPr marL="0" indent="0">
              <a:spcBef>
                <a:spcPts val="1031"/>
              </a:spcBef>
              <a:buSzPts val="1700"/>
            </a:pPr>
            <a:r>
              <a:rPr lang="en-US" dirty="0"/>
              <a:t>• Why enter the Regal Awards? </a:t>
            </a:r>
            <a:endParaRPr dirty="0"/>
          </a:p>
          <a:p>
            <a:pPr marL="0" indent="0">
              <a:spcBef>
                <a:spcPts val="1031"/>
              </a:spcBef>
              <a:buSzPts val="1700"/>
            </a:pPr>
            <a:r>
              <a:rPr lang="en-US" dirty="0"/>
              <a:t>• How to enter and possibly win an Award.</a:t>
            </a:r>
            <a:endParaRPr dirty="0"/>
          </a:p>
          <a:p>
            <a:pPr marL="0" indent="0">
              <a:spcBef>
                <a:spcPts val="1031"/>
              </a:spcBef>
              <a:buSzPts val="1700"/>
            </a:pPr>
            <a:r>
              <a:rPr lang="en-US" dirty="0"/>
              <a:t>• Regal Award categories list – where to find it on the website</a:t>
            </a:r>
            <a:endParaRPr dirty="0"/>
          </a:p>
          <a:p>
            <a:pPr marL="0" indent="0">
              <a:spcBef>
                <a:spcPts val="1031"/>
              </a:spcBef>
              <a:buSzPts val="1700"/>
            </a:pPr>
            <a:r>
              <a:rPr lang="en-US" dirty="0"/>
              <a:t>• Best Tips &amp; Practices</a:t>
            </a:r>
            <a:endParaRPr dirty="0"/>
          </a:p>
          <a:p>
            <a:pPr marL="0" indent="0">
              <a:spcBef>
                <a:spcPts val="1031"/>
              </a:spcBef>
              <a:buSzPts val="1700"/>
            </a:pPr>
            <a:r>
              <a:rPr lang="en-US" dirty="0"/>
              <a:t>• Important deadlines and dates.</a:t>
            </a:r>
            <a:endParaRPr dirty="0"/>
          </a:p>
          <a:p>
            <a:pPr marL="0" indent="0">
              <a:spcBef>
                <a:spcPts val="1031"/>
              </a:spcBef>
              <a:buSzPts val="1700"/>
            </a:pPr>
            <a:r>
              <a:rPr lang="en-US" dirty="0"/>
              <a:t>• When/Where the Regal Award ceremony will be.</a:t>
            </a:r>
            <a:endParaRPr dirty="0"/>
          </a:p>
          <a:p>
            <a:pPr marL="0" indent="0">
              <a:spcBef>
                <a:spcPts val="1031"/>
              </a:spcBef>
              <a:buSzPts val="1700"/>
            </a:pPr>
            <a:r>
              <a:rPr lang="en-US" dirty="0"/>
              <a:t>• </a:t>
            </a:r>
            <a:r>
              <a:rPr lang="en-US" b="1" dirty="0"/>
              <a:t>BONUS: </a:t>
            </a:r>
            <a:r>
              <a:rPr lang="en-US" dirty="0"/>
              <a:t>Enjoy a 20% Discount by entering by January 12, 2024 – so TAKE ADVANTAGE!</a:t>
            </a:r>
            <a:endParaRPr dirty="0"/>
          </a:p>
          <a:p>
            <a:pPr marL="0" indent="0">
              <a:spcBef>
                <a:spcPts val="1031"/>
              </a:spcBef>
              <a:buSzPts val="1700"/>
            </a:pPr>
            <a:r>
              <a:rPr lang="en-US" dirty="0"/>
              <a:t>AND WITH THAT, I’ll turn it over to Jay!</a:t>
            </a:r>
            <a:endParaRPr dirty="0"/>
          </a:p>
          <a:p>
            <a:pPr marL="0" indent="0"/>
            <a:endParaRPr dirty="0"/>
          </a:p>
        </p:txBody>
      </p:sp>
      <p:sp>
        <p:nvSpPr>
          <p:cNvPr id="150" name="Google Shape;150;p4: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9: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Thanks Jay for your valuable insight. Here’s an example of a previous entry that won a Regal Award</a:t>
            </a:r>
            <a:endParaRPr dirty="0"/>
          </a:p>
        </p:txBody>
      </p:sp>
      <p:sp>
        <p:nvSpPr>
          <p:cNvPr id="472" name="Google Shape;472;p39: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0: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After selecting BEST DESIGN, Best Kitchen Design – Remodeler was selected. Then all entry points were filled in. Follow the prompts at the right of each entry box. The website team is consistently making updates, so don’t be alarmed if your page looks slightly different than the screenshots we are showing. And also, if you run into anything confusing or not working, just reach out to Dottie for clarification or help. </a:t>
            </a:r>
            <a:endParaRPr dirty="0"/>
          </a:p>
        </p:txBody>
      </p:sp>
      <p:sp>
        <p:nvSpPr>
          <p:cNvPr id="482" name="Google Shape;482;p40: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4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As previously mentioned, It’s best to keep a copy offline with all your entry info in it, such as a Word doc. Then you can just copy/paste the info over to the online entry portal. Also if your screen freezes, a power outage occurs, or some other mishap, you won’t have to recreate the content again from scratch.</a:t>
            </a:r>
            <a:endParaRPr dirty="0"/>
          </a:p>
        </p:txBody>
      </p:sp>
      <p:sp>
        <p:nvSpPr>
          <p:cNvPr id="491" name="Google Shape;491;p4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–For this particular entry, the judges were looking for specific answers to the Craftmanship, Overall Design Excellence and Market Comparison for this project. And because the judges can’t visit every project or site, YOU will need to provide concise and crystal clear descriptions for the judges to visualize the project.  </a:t>
            </a:r>
            <a:endParaRPr dirty="0"/>
          </a:p>
          <a:p>
            <a:pPr marL="0" indent="0"/>
            <a:endParaRPr dirty="0"/>
          </a:p>
          <a:p>
            <a:pPr marL="0" indent="0"/>
            <a:r>
              <a:rPr lang="en-US" dirty="0"/>
              <a:t>Also, copying and pasting the same canned answer for each section will not go over well for the judges or your entry. PLEASE do not do that. </a:t>
            </a:r>
            <a:endParaRPr dirty="0"/>
          </a:p>
          <a:p>
            <a:pPr marL="0" indent="0"/>
            <a:endParaRPr dirty="0"/>
          </a:p>
          <a:p>
            <a:pPr marL="0" indent="0"/>
            <a:r>
              <a:rPr lang="en-US" dirty="0"/>
              <a:t>Also, You’ll notice a word count above each box so you can edit if needed.  If it says 150 words, you’ll only be able to enter 150 words. Be specific and remember, a Bulleted List is acceptable also. </a:t>
            </a:r>
            <a:endParaRPr dirty="0"/>
          </a:p>
        </p:txBody>
      </p:sp>
      <p:sp>
        <p:nvSpPr>
          <p:cNvPr id="500" name="Google Shape;500;p4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3: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When finished, you’ll click the Save + Next button at the bottom of the page.</a:t>
            </a:r>
            <a:endParaRPr dirty="0"/>
          </a:p>
        </p:txBody>
      </p:sp>
      <p:sp>
        <p:nvSpPr>
          <p:cNvPr id="508" name="Google Shape;508;p43: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44: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Next, if applicable, move onto the Images tab to upload your corresponding images for your entry. Be sure to upload all the images you can. If it says to upload 3-6, upload 6 of your best shots. If you don’t have 6, but have at least 3 – upload those. And remember, they must be 7x10”, 300dpi, JPEG formatted images labeled.      And with that, I’ll turn it back over to Dottie.</a:t>
            </a:r>
            <a:endParaRPr dirty="0"/>
          </a:p>
        </p:txBody>
      </p:sp>
      <p:sp>
        <p:nvSpPr>
          <p:cNvPr id="516" name="Google Shape;516;p44: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6: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524" name="Google Shape;524;p46: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47: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531" name="Google Shape;531;p47: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9: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550" name="Google Shape;550;p49: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50: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557" name="Google Shape;557;p50: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For over 30 years, the Home Builders Association of Delaware has been spotlighting outstanding achievements in Delaware’s Home Building Industry</a:t>
            </a:r>
            <a:endParaRPr dirty="0"/>
          </a:p>
        </p:txBody>
      </p:sp>
      <p:sp>
        <p:nvSpPr>
          <p:cNvPr id="174" name="Google Shape;174;p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 Before I wrap up todays webinar lets look at Sponsorship Opportunities. Back to you Jay</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50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474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 Thank you everyone for joining us today. A recording of today’s webinar will be available soon on the HBADE.org website for anyone who needs it. (</a:t>
            </a:r>
            <a:r>
              <a:rPr lang="en-US" b="1" i="1" dirty="0"/>
              <a:t>Read above slide</a:t>
            </a:r>
            <a:r>
              <a:rPr lang="en-US" dirty="0"/>
              <a:t>) And with that, I’ll let Dottie wrap up today!</a:t>
            </a:r>
            <a:endParaRPr dirty="0"/>
          </a:p>
        </p:txBody>
      </p:sp>
      <p:sp>
        <p:nvSpPr>
          <p:cNvPr id="563" name="Google Shape;563;p5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a:t>
            </a:r>
            <a:endParaRPr dirty="0"/>
          </a:p>
        </p:txBody>
      </p:sp>
      <p:sp>
        <p:nvSpPr>
          <p:cNvPr id="573" name="Google Shape;573;p5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3: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(REV by DF 6 JAN 2025)</a:t>
            </a:r>
            <a:endParaRPr dirty="0"/>
          </a:p>
        </p:txBody>
      </p:sp>
      <p:sp>
        <p:nvSpPr>
          <p:cNvPr id="582" name="Google Shape;582;p5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 First off, it’s an opportunity for you to highlight your work, community, employees and more…</a:t>
            </a:r>
            <a:endParaRPr dirty="0"/>
          </a:p>
        </p:txBody>
      </p:sp>
      <p:sp>
        <p:nvSpPr>
          <p:cNvPr id="190" name="Google Shape;190;p6: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JG – Here are the Top 4 reasons (</a:t>
            </a:r>
            <a:r>
              <a:rPr lang="en-US" i="1" dirty="0"/>
              <a:t>read slide</a:t>
            </a:r>
            <a:r>
              <a:rPr lang="en-US" dirty="0"/>
              <a:t>) Now back to you Dottie</a:t>
            </a:r>
            <a:endParaRPr dirty="0"/>
          </a:p>
        </p:txBody>
      </p:sp>
      <p:sp>
        <p:nvSpPr>
          <p:cNvPr id="206" name="Google Shape;206;p7: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a:t>
            </a:r>
            <a:endParaRPr dirty="0"/>
          </a:p>
        </p:txBody>
      </p:sp>
      <p:sp>
        <p:nvSpPr>
          <p:cNvPr id="222" name="Google Shape;222;p8: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DF – At this point I am going to take you through our new Regal Award website.</a:t>
            </a:r>
            <a:endParaRPr dirty="0"/>
          </a:p>
        </p:txBody>
      </p:sp>
      <p:sp>
        <p:nvSpPr>
          <p:cNvPr id="231" name="Google Shape;231;p9: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6600"/>
              <a:buFont typeface="Gill Sans"/>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1" name="Google Shape;21;p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2"/>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2"/>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24" name="Google Shape;24;p2"/>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8" name="Google Shape;88;p1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9" name="Google Shape;89;p1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1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91" name="Google Shape;91;p11"/>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04" name="Google Shape;104;p1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6" name="Google Shape;106;p1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107" name="Google Shape;107;p1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8" name="Google Shape;28;p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31" name="Google Shape;31;p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5"/>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5"/>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41" name="Google Shape;41;p5"/>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Gill San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45" name="Google Shape;45;p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6"/>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6"/>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48" name="Google Shape;48;p6"/>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7"/>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7"/>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4" name="Google Shape;54;p7"/>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5" name="Google Shape;55;p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58" name="Google Shape;58;p7"/>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2" name="Google Shape;62;p8"/>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3" name="Google Shape;63;p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66" name="Google Shape;66;p8"/>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grpSp>
        <p:nvGrpSpPr>
          <p:cNvPr id="68" name="Google Shape;68;p9"/>
          <p:cNvGrpSpPr/>
          <p:nvPr/>
        </p:nvGrpSpPr>
        <p:grpSpPr>
          <a:xfrm>
            <a:off x="7477387" y="482170"/>
            <a:ext cx="4074533" cy="5149101"/>
            <a:chOff x="7477387" y="482170"/>
            <a:chExt cx="4074533" cy="5149101"/>
          </a:xfrm>
        </p:grpSpPr>
        <p:sp>
          <p:nvSpPr>
            <p:cNvPr id="69" name="Google Shape;69;p9"/>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 name="Google Shape;70;p9"/>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71" name="Google Shape;71;p9"/>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a:spLocks noGrp="1"/>
          </p:cNvSpPr>
          <p:nvPr>
            <p:ph type="pic" idx="2"/>
          </p:nvPr>
        </p:nvSpPr>
        <p:spPr>
          <a:xfrm>
            <a:off x="8124389" y="1122542"/>
            <a:ext cx="2791171" cy="3866327"/>
          </a:xfrm>
          <a:prstGeom prst="rect">
            <a:avLst/>
          </a:prstGeom>
          <a:solidFill>
            <a:srgbClr val="D8D8D8"/>
          </a:solidFill>
          <a:ln>
            <a:noFill/>
          </a:ln>
        </p:spPr>
      </p:sp>
      <p:sp>
        <p:nvSpPr>
          <p:cNvPr id="73" name="Google Shape;73;p9"/>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4" name="Google Shape;74;p9"/>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9"/>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77" name="Google Shape;77;p9"/>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1" name="Google Shape;81;p1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1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1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84" name="Google Shape;84;p1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1" name="Google Shape;11;p1"/>
          <p:cNvPicPr preferRelativeResize="0"/>
          <p:nvPr/>
        </p:nvPicPr>
        <p:blipFill rotWithShape="1">
          <a:blip r:embed="rId12">
            <a:alphaModFix/>
          </a:blip>
          <a:srcRect t="1538" b="-1538"/>
          <a:stretch/>
        </p:blipFill>
        <p:spPr>
          <a:xfrm>
            <a:off x="0" y="6126480"/>
            <a:ext cx="12192000" cy="742950"/>
          </a:xfrm>
          <a:prstGeom prst="rect">
            <a:avLst/>
          </a:prstGeom>
          <a:noFill/>
          <a:ln>
            <a:noFill/>
          </a:ln>
        </p:spPr>
      </p:pic>
      <p:sp>
        <p:nvSpPr>
          <p:cNvPr id="12" name="Google Shape;12;p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4" name="Google Shape;14;p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dirty="0"/>
          </a:p>
        </p:txBody>
      </p:sp>
      <p:sp>
        <p:nvSpPr>
          <p:cNvPr id="15" name="Google Shape;15;p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dirty="0"/>
          </a:p>
        </p:txBody>
      </p:sp>
      <p:sp>
        <p:nvSpPr>
          <p:cNvPr id="16" name="Google Shape;16;p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17" name="Google Shape;17;p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46464"/>
            </a:gs>
            <a:gs pos="100000">
              <a:srgbClr val="3E3E3E"/>
            </a:gs>
          </a:gsLst>
          <a:path path="circle">
            <a:fillToRect l="50000" t="50000" r="50000" b="50000"/>
          </a:path>
          <a:tileRect/>
        </a:gradFill>
        <a:effectLst/>
      </p:bgPr>
    </p:bg>
    <p:spTree>
      <p:nvGrpSpPr>
        <p:cNvPr id="1" name="Shape 92"/>
        <p:cNvGrpSpPr/>
        <p:nvPr/>
      </p:nvGrpSpPr>
      <p:grpSpPr>
        <a:xfrm>
          <a:off x="0" y="0"/>
          <a:ext cx="0" cy="0"/>
          <a:chOff x="0" y="0"/>
          <a:chExt cx="0" cy="0"/>
        </a:xfrm>
      </p:grpSpPr>
      <p:sp>
        <p:nvSpPr>
          <p:cNvPr id="93" name="Google Shape;93;p12"/>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4" name="Google Shape;94;p12"/>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sp>
        <p:nvSpPr>
          <p:cNvPr id="95" name="Google Shape;95;p12"/>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3200"/>
              <a:buFont typeface="Gill Sans"/>
              <a:buNone/>
              <a:defRPr sz="32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12"/>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lt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lt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lt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9pPr>
          </a:lstStyle>
          <a:p>
            <a:endParaRPr/>
          </a:p>
        </p:txBody>
      </p:sp>
      <p:sp>
        <p:nvSpPr>
          <p:cNvPr id="97" name="Google Shape;97;p1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dirty="0"/>
          </a:p>
        </p:txBody>
      </p:sp>
      <p:sp>
        <p:nvSpPr>
          <p:cNvPr id="98" name="Google Shape;98;p12"/>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dirty="0"/>
          </a:p>
        </p:txBody>
      </p:sp>
      <p:sp>
        <p:nvSpPr>
          <p:cNvPr id="99" name="Google Shape;99;p12"/>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dirty="0"/>
          </a:p>
        </p:txBody>
      </p:sp>
      <p:cxnSp>
        <p:nvCxnSpPr>
          <p:cNvPr id="100" name="Google Shape;100;p12"/>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hyperlink" Target="mailto:jg@jaygreenephoto.co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12"/>
        <p:cNvGrpSpPr/>
        <p:nvPr/>
      </p:nvGrpSpPr>
      <p:grpSpPr>
        <a:xfrm>
          <a:off x="0" y="0"/>
          <a:ext cx="0" cy="0"/>
          <a:chOff x="0" y="0"/>
          <a:chExt cx="0" cy="0"/>
        </a:xfrm>
      </p:grpSpPr>
      <p:sp>
        <p:nvSpPr>
          <p:cNvPr id="113" name="Google Shape;113;p14"/>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14" name="Google Shape;114;p1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15" name="Google Shape;115;p14"/>
          <p:cNvSpPr txBox="1"/>
          <p:nvPr/>
        </p:nvSpPr>
        <p:spPr>
          <a:xfrm>
            <a:off x="1776729" y="4459039"/>
            <a:ext cx="8643011" cy="551528"/>
          </a:xfrm>
          <a:prstGeom prst="rect">
            <a:avLst/>
          </a:prstGeom>
          <a:noFill/>
          <a:ln>
            <a:noFill/>
          </a:ln>
        </p:spPr>
        <p:txBody>
          <a:bodyPr spcFirstLastPara="1" wrap="square" lIns="91425" tIns="45700" rIns="91425" bIns="0" anchor="b"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dirty="0">
                <a:solidFill>
                  <a:schemeClr val="dk1"/>
                </a:solidFill>
                <a:latin typeface="Gill Sans"/>
                <a:ea typeface="Gill Sans"/>
                <a:cs typeface="Gill Sans"/>
                <a:sym typeface="Gill Sans"/>
              </a:rPr>
              <a:t>www.RegalAwardsDE.org</a:t>
            </a:r>
            <a:endParaRPr sz="1400" b="0" i="0" u="none" strike="noStrike" cap="none" dirty="0">
              <a:solidFill>
                <a:srgbClr val="000000"/>
              </a:solidFill>
              <a:latin typeface="Arial"/>
              <a:ea typeface="Arial"/>
              <a:cs typeface="Arial"/>
              <a:sym typeface="Arial"/>
            </a:endParaRPr>
          </a:p>
        </p:txBody>
      </p:sp>
      <p:cxnSp>
        <p:nvCxnSpPr>
          <p:cNvPr id="116" name="Google Shape;116;p14"/>
          <p:cNvCxnSpPr/>
          <p:nvPr/>
        </p:nvCxnSpPr>
        <p:spPr>
          <a:xfrm>
            <a:off x="1776728" y="5027185"/>
            <a:ext cx="8643011" cy="0"/>
          </a:xfrm>
          <a:prstGeom prst="straightConnector1">
            <a:avLst/>
          </a:prstGeom>
          <a:noFill/>
          <a:ln w="31750" cap="flat" cmpd="sng">
            <a:solidFill>
              <a:schemeClr val="accent1"/>
            </a:solidFill>
            <a:prstDash val="solid"/>
            <a:round/>
            <a:headEnd type="none" w="sm" len="sm"/>
            <a:tailEnd type="none" w="sm" len="sm"/>
          </a:ln>
        </p:spPr>
      </p:cxnSp>
      <p:pic>
        <p:nvPicPr>
          <p:cNvPr id="117" name="Google Shape;117;p14"/>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118" name="Google Shape;118;p1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19" name="Google Shape;119;p14"/>
          <p:cNvSpPr txBox="1"/>
          <p:nvPr/>
        </p:nvSpPr>
        <p:spPr>
          <a:xfrm>
            <a:off x="683581" y="3344179"/>
            <a:ext cx="1073310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Arial"/>
                <a:ea typeface="Arial"/>
                <a:cs typeface="Arial"/>
                <a:sym typeface="Arial"/>
              </a:rPr>
              <a:t>BEST TIPS FOR AWARD-WINNING REGAL ENTRIES</a:t>
            </a:r>
            <a:endParaRPr sz="1400" b="0" i="0" u="none" strike="noStrike" cap="none" dirty="0">
              <a:solidFill>
                <a:srgbClr val="000000"/>
              </a:solidFill>
              <a:latin typeface="Arial"/>
              <a:ea typeface="Arial"/>
              <a:cs typeface="Arial"/>
              <a:sym typeface="Arial"/>
            </a:endParaRPr>
          </a:p>
        </p:txBody>
      </p:sp>
      <p:pic>
        <p:nvPicPr>
          <p:cNvPr id="120" name="Google Shape;120;p14"/>
          <p:cNvPicPr preferRelativeResize="0"/>
          <p:nvPr/>
        </p:nvPicPr>
        <p:blipFill rotWithShape="1">
          <a:blip r:embed="rId4">
            <a:alphaModFix/>
          </a:blip>
          <a:srcRect/>
          <a:stretch/>
        </p:blipFill>
        <p:spPr>
          <a:xfrm>
            <a:off x="4578179" y="516460"/>
            <a:ext cx="2943906" cy="2386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3"/>
          <p:cNvSpPr/>
          <p:nvPr/>
        </p:nvSpPr>
        <p:spPr>
          <a:xfrm>
            <a:off x="8583600" y="635351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249" name="Google Shape;249;p23"/>
          <p:cNvSpPr txBox="1"/>
          <p:nvPr/>
        </p:nvSpPr>
        <p:spPr>
          <a:xfrm>
            <a:off x="695217" y="1640540"/>
            <a:ext cx="3352347" cy="3477560"/>
          </a:xfrm>
          <a:prstGeom prst="rect">
            <a:avLst/>
          </a:prstGeom>
          <a:noFill/>
          <a:ln>
            <a:noFill/>
          </a:ln>
        </p:spPr>
        <p:txBody>
          <a:bodyPr spcFirstLastPara="1" wrap="square" lIns="91425" tIns="45700" rIns="91425" bIns="0" anchor="b" anchorCtr="0">
            <a:normAutofit/>
          </a:bodyPr>
          <a:lstStyle/>
          <a:p>
            <a:pPr marL="342900" marR="0" lvl="0" indent="-342900" algn="l" rtl="0">
              <a:lnSpc>
                <a:spcPct val="90000"/>
              </a:lnSpc>
              <a:spcBef>
                <a:spcPts val="0"/>
              </a:spcBef>
              <a:spcAft>
                <a:spcPts val="0"/>
              </a:spcAft>
              <a:buClr>
                <a:srgbClr val="000000"/>
              </a:buClr>
              <a:buSzPts val="1800"/>
              <a:buFont typeface="Arial"/>
              <a:buAutoNum type="arabicPeriod"/>
            </a:pPr>
            <a:r>
              <a:rPr lang="en-US" sz="1800" b="1" i="0" u="none" strike="noStrike" cap="none" dirty="0">
                <a:solidFill>
                  <a:schemeClr val="dk1"/>
                </a:solidFill>
                <a:latin typeface="Gill Sans"/>
                <a:ea typeface="Gill Sans"/>
                <a:cs typeface="Gill Sans"/>
                <a:sym typeface="Gill Sans"/>
              </a:rPr>
              <a:t>Visit </a:t>
            </a:r>
            <a:r>
              <a:rPr lang="en-US" sz="1800" b="0" i="0" u="none" strike="noStrike" cap="none" dirty="0">
                <a:solidFill>
                  <a:schemeClr val="dk1"/>
                </a:solidFill>
                <a:latin typeface="Gill Sans"/>
                <a:ea typeface="Gill Sans"/>
                <a:cs typeface="Gill Sans"/>
                <a:sym typeface="Gill Sans"/>
              </a:rPr>
              <a:t>RegalAwardsDE.org. It will forward you over to the Regal Award entry website </a:t>
            </a:r>
            <a:r>
              <a:rPr lang="en-US" sz="1800" dirty="0">
                <a:solidFill>
                  <a:srgbClr val="FF0000"/>
                </a:solidFill>
                <a:latin typeface="Gill Sans"/>
                <a:ea typeface="Gill Sans"/>
                <a:cs typeface="Gill Sans"/>
                <a:sym typeface="Gill Sans"/>
              </a:rPr>
              <a:t>https://regalawardsde.awards</a:t>
            </a:r>
            <a:br>
              <a:rPr lang="en-US" sz="1800" dirty="0">
                <a:solidFill>
                  <a:srgbClr val="FF0000"/>
                </a:solidFill>
                <a:latin typeface="Gill Sans"/>
                <a:ea typeface="Gill Sans"/>
                <a:cs typeface="Gill Sans"/>
                <a:sym typeface="Gill Sans"/>
              </a:rPr>
            </a:br>
            <a:r>
              <a:rPr lang="en-US" sz="1800" dirty="0">
                <a:solidFill>
                  <a:srgbClr val="FF0000"/>
                </a:solidFill>
                <a:latin typeface="Gill Sans"/>
                <a:ea typeface="Gill Sans"/>
                <a:cs typeface="Gill Sans"/>
                <a:sym typeface="Gill Sans"/>
              </a:rPr>
              <a:t>platform.com/</a:t>
            </a:r>
            <a:endParaRPr sz="1800" i="0" u="none" strike="noStrike" cap="none" dirty="0">
              <a:solidFill>
                <a:srgbClr val="FF0000"/>
              </a:solidFill>
              <a:latin typeface="Gill Sans"/>
              <a:ea typeface="Gill Sans"/>
              <a:cs typeface="Gill Sans"/>
              <a:sym typeface="Gill Sans"/>
            </a:endParaRPr>
          </a:p>
          <a:p>
            <a:pPr marL="342900" marR="0" lvl="0" indent="-342900" algn="l" rtl="0">
              <a:lnSpc>
                <a:spcPct val="90000"/>
              </a:lnSpc>
              <a:spcBef>
                <a:spcPts val="0"/>
              </a:spcBef>
              <a:spcAft>
                <a:spcPts val="0"/>
              </a:spcAft>
              <a:buClr>
                <a:srgbClr val="000000"/>
              </a:buClr>
              <a:buSzPts val="1800"/>
              <a:buFont typeface="Arial"/>
              <a:buAutoNum type="arabicPeriod"/>
            </a:pPr>
            <a:r>
              <a:rPr lang="en-US" sz="1800" b="1" i="0" u="none" strike="noStrike" cap="none" dirty="0">
                <a:solidFill>
                  <a:schemeClr val="dk1"/>
                </a:solidFill>
                <a:latin typeface="Gill Sans"/>
                <a:ea typeface="Gill Sans"/>
                <a:cs typeface="Gill Sans"/>
                <a:sym typeface="Gill Sans"/>
              </a:rPr>
              <a:t>If you are a first time </a:t>
            </a:r>
            <a:r>
              <a:rPr lang="en-US" sz="1800" b="0" i="0" u="none" strike="noStrike" cap="none" dirty="0">
                <a:solidFill>
                  <a:schemeClr val="dk1"/>
                </a:solidFill>
                <a:latin typeface="Gill Sans"/>
                <a:ea typeface="Gill Sans"/>
                <a:cs typeface="Gill Sans"/>
                <a:sym typeface="Gill Sans"/>
              </a:rPr>
              <a:t>visitor, go ahead and fill in </a:t>
            </a:r>
            <a:r>
              <a:rPr lang="en-US" sz="1800" dirty="0">
                <a:solidFill>
                  <a:schemeClr val="dk1"/>
                </a:solidFill>
                <a:latin typeface="Gill Sans"/>
                <a:ea typeface="Gill Sans"/>
                <a:cs typeface="Gill Sans"/>
                <a:sym typeface="Gill Sans"/>
              </a:rPr>
              <a:t>your Email address</a:t>
            </a:r>
            <a:r>
              <a:rPr lang="en-US" sz="1800" b="0" i="0" u="none" strike="noStrike" cap="none" dirty="0">
                <a:solidFill>
                  <a:schemeClr val="dk1"/>
                </a:solidFill>
                <a:latin typeface="Gill Sans"/>
                <a:ea typeface="Gill Sans"/>
                <a:cs typeface="Gill Sans"/>
                <a:sym typeface="Gill Sans"/>
              </a:rPr>
              <a:t> and click on the blue </a:t>
            </a:r>
            <a:r>
              <a:rPr lang="en-US" sz="1800" dirty="0">
                <a:solidFill>
                  <a:schemeClr val="dk1"/>
                </a:solidFill>
                <a:latin typeface="Gill Sans"/>
                <a:ea typeface="Gill Sans"/>
                <a:cs typeface="Gill Sans"/>
                <a:sym typeface="Gill Sans"/>
              </a:rPr>
              <a:t>“Continue”</a:t>
            </a:r>
            <a:r>
              <a:rPr lang="en-US" sz="1800" b="0" i="0" u="none" strike="noStrike" cap="none" dirty="0">
                <a:solidFill>
                  <a:schemeClr val="dk1"/>
                </a:solidFill>
                <a:latin typeface="Gill Sans"/>
                <a:ea typeface="Gill Sans"/>
                <a:cs typeface="Gill Sans"/>
                <a:sym typeface="Gill Sans"/>
              </a:rPr>
              <a:t> button.</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0"/>
              </a:spcBef>
              <a:spcAft>
                <a:spcPts val="0"/>
              </a:spcAft>
              <a:buClr>
                <a:srgbClr val="000000"/>
              </a:buClr>
              <a:buSzPts val="1800"/>
              <a:buFont typeface="Arial"/>
              <a:buAutoNum type="arabicPeriod"/>
            </a:pPr>
            <a:r>
              <a:rPr lang="en-US" sz="1800" b="1" i="0" u="none" strike="noStrike" cap="none" dirty="0">
                <a:solidFill>
                  <a:schemeClr val="dk1"/>
                </a:solidFill>
                <a:latin typeface="Gill Sans"/>
                <a:ea typeface="Gill Sans"/>
                <a:cs typeface="Gill Sans"/>
                <a:sym typeface="Gill Sans"/>
              </a:rPr>
              <a:t>Then each time </a:t>
            </a:r>
            <a:r>
              <a:rPr lang="en-US" sz="1800" b="0" i="0" u="none" strike="noStrike" cap="none" dirty="0">
                <a:solidFill>
                  <a:schemeClr val="dk1"/>
                </a:solidFill>
                <a:latin typeface="Gill Sans"/>
                <a:ea typeface="Gill Sans"/>
                <a:cs typeface="Gill Sans"/>
                <a:sym typeface="Gill Sans"/>
              </a:rPr>
              <a:t>you come back to this page, you’ll just log in.</a:t>
            </a:r>
            <a:endParaRPr sz="1800" b="0" i="0" u="none" strike="noStrike" cap="none" dirty="0">
              <a:solidFill>
                <a:srgbClr val="000000"/>
              </a:solidFill>
              <a:latin typeface="Arial"/>
              <a:ea typeface="Arial"/>
              <a:cs typeface="Arial"/>
              <a:sym typeface="Arial"/>
            </a:endParaRPr>
          </a:p>
        </p:txBody>
      </p:sp>
      <p:pic>
        <p:nvPicPr>
          <p:cNvPr id="250" name="Google Shape;250;p23"/>
          <p:cNvPicPr preferRelativeResize="0"/>
          <p:nvPr/>
        </p:nvPicPr>
        <p:blipFill>
          <a:blip r:embed="rId3">
            <a:alphaModFix/>
          </a:blip>
          <a:stretch>
            <a:fillRect/>
          </a:stretch>
        </p:blipFill>
        <p:spPr>
          <a:xfrm>
            <a:off x="4047564" y="1168899"/>
            <a:ext cx="7839636" cy="3977507"/>
          </a:xfrm>
          <a:prstGeom prst="rect">
            <a:avLst/>
          </a:prstGeom>
          <a:noFill/>
          <a:ln>
            <a:noFill/>
          </a:ln>
        </p:spPr>
      </p:pic>
      <p:sp>
        <p:nvSpPr>
          <p:cNvPr id="3" name="Arrow: Striped Right 2">
            <a:extLst>
              <a:ext uri="{FF2B5EF4-FFF2-40B4-BE49-F238E27FC236}">
                <a16:creationId xmlns:a16="http://schemas.microsoft.com/office/drawing/2014/main" id="{C07E45D3-D1B8-AECA-B5FA-74EDA13B7856}"/>
              </a:ext>
            </a:extLst>
          </p:cNvPr>
          <p:cNvSpPr/>
          <p:nvPr/>
        </p:nvSpPr>
        <p:spPr>
          <a:xfrm>
            <a:off x="4047564" y="3251200"/>
            <a:ext cx="613336" cy="17780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4" descr="Graphical user interface, text, application, email&#10;&#10;Description automatically generated"/>
          <p:cNvPicPr preferRelativeResize="0"/>
          <p:nvPr/>
        </p:nvPicPr>
        <p:blipFill rotWithShape="1">
          <a:blip r:embed="rId3">
            <a:alphaModFix/>
          </a:blip>
          <a:srcRect/>
          <a:stretch/>
        </p:blipFill>
        <p:spPr>
          <a:xfrm>
            <a:off x="1577748" y="71418"/>
            <a:ext cx="8905875" cy="5848350"/>
          </a:xfrm>
          <a:prstGeom prst="rect">
            <a:avLst/>
          </a:prstGeom>
          <a:noFill/>
          <a:ln>
            <a:noFill/>
          </a:ln>
        </p:spPr>
      </p:pic>
      <p:sp>
        <p:nvSpPr>
          <p:cNvPr id="257" name="Google Shape;257;p24"/>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258" name="Google Shape;258;p24"/>
          <p:cNvSpPr/>
          <p:nvPr/>
        </p:nvSpPr>
        <p:spPr>
          <a:xfrm>
            <a:off x="2241289" y="4166894"/>
            <a:ext cx="1577340" cy="641023"/>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5" descr="Graphical user interface, text, application&#10;&#10;Description automatically generated"/>
          <p:cNvPicPr preferRelativeResize="0"/>
          <p:nvPr/>
        </p:nvPicPr>
        <p:blipFill rotWithShape="1">
          <a:blip r:embed="rId3">
            <a:alphaModFix/>
          </a:blip>
          <a:srcRect/>
          <a:stretch/>
        </p:blipFill>
        <p:spPr>
          <a:xfrm>
            <a:off x="0" y="1400885"/>
            <a:ext cx="12192000" cy="4056229"/>
          </a:xfrm>
          <a:prstGeom prst="rect">
            <a:avLst/>
          </a:prstGeom>
          <a:noFill/>
          <a:ln>
            <a:noFill/>
          </a:ln>
        </p:spPr>
      </p:pic>
      <p:sp>
        <p:nvSpPr>
          <p:cNvPr id="265" name="Google Shape;265;p25"/>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266" name="Google Shape;266;p25"/>
          <p:cNvSpPr/>
          <p:nvPr/>
        </p:nvSpPr>
        <p:spPr>
          <a:xfrm rot="10800000">
            <a:off x="2260141" y="4191249"/>
            <a:ext cx="1577340" cy="502920"/>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8AF4FA4-3F09-B9CB-35A2-E5BAA64683C0}"/>
              </a:ext>
            </a:extLst>
          </p:cNvPr>
          <p:cNvPicPr>
            <a:picLocks noChangeAspect="1"/>
          </p:cNvPicPr>
          <p:nvPr/>
        </p:nvPicPr>
        <p:blipFill>
          <a:blip r:embed="rId3"/>
          <a:stretch>
            <a:fillRect/>
          </a:stretch>
        </p:blipFill>
        <p:spPr>
          <a:xfrm>
            <a:off x="0" y="286492"/>
            <a:ext cx="12192000" cy="5319815"/>
          </a:xfrm>
          <a:prstGeom prst="rect">
            <a:avLst/>
          </a:prstGeom>
        </p:spPr>
      </p:pic>
      <p:sp>
        <p:nvSpPr>
          <p:cNvPr id="4" name="Arrow: Notched Right 3">
            <a:extLst>
              <a:ext uri="{FF2B5EF4-FFF2-40B4-BE49-F238E27FC236}">
                <a16:creationId xmlns:a16="http://schemas.microsoft.com/office/drawing/2014/main" id="{14115841-A659-3556-F8F9-98BA5E11CBF2}"/>
              </a:ext>
            </a:extLst>
          </p:cNvPr>
          <p:cNvSpPr/>
          <p:nvPr/>
        </p:nvSpPr>
        <p:spPr>
          <a:xfrm>
            <a:off x="1003300" y="3429000"/>
            <a:ext cx="978408" cy="48463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Up 4">
            <a:extLst>
              <a:ext uri="{FF2B5EF4-FFF2-40B4-BE49-F238E27FC236}">
                <a16:creationId xmlns:a16="http://schemas.microsoft.com/office/drawing/2014/main" id="{70C85F3E-DD82-276C-741C-845780956E34}"/>
              </a:ext>
            </a:extLst>
          </p:cNvPr>
          <p:cNvSpPr/>
          <p:nvPr/>
        </p:nvSpPr>
        <p:spPr>
          <a:xfrm>
            <a:off x="6096000" y="914400"/>
            <a:ext cx="330200" cy="4699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50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6"/>
          <p:cNvSpPr/>
          <p:nvPr/>
        </p:nvSpPr>
        <p:spPr>
          <a:xfrm>
            <a:off x="8531212" y="6273284"/>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279210E2-748A-2A67-617E-C6D8C19AE841}"/>
              </a:ext>
            </a:extLst>
          </p:cNvPr>
          <p:cNvPicPr>
            <a:picLocks noChangeAspect="1"/>
          </p:cNvPicPr>
          <p:nvPr/>
        </p:nvPicPr>
        <p:blipFill>
          <a:blip r:embed="rId3"/>
          <a:stretch>
            <a:fillRect/>
          </a:stretch>
        </p:blipFill>
        <p:spPr>
          <a:xfrm>
            <a:off x="719137" y="2028825"/>
            <a:ext cx="10753725" cy="2800350"/>
          </a:xfrm>
          <a:prstGeom prst="rect">
            <a:avLst/>
          </a:prstGeom>
        </p:spPr>
      </p:pic>
      <p:sp>
        <p:nvSpPr>
          <p:cNvPr id="4" name="Arrow: Right 3">
            <a:extLst>
              <a:ext uri="{FF2B5EF4-FFF2-40B4-BE49-F238E27FC236}">
                <a16:creationId xmlns:a16="http://schemas.microsoft.com/office/drawing/2014/main" id="{36131702-898C-3D31-71F5-B138B212968F}"/>
              </a:ext>
            </a:extLst>
          </p:cNvPr>
          <p:cNvSpPr/>
          <p:nvPr/>
        </p:nvSpPr>
        <p:spPr>
          <a:xfrm>
            <a:off x="0" y="255270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8"/>
          <p:cNvSpPr/>
          <p:nvPr/>
        </p:nvSpPr>
        <p:spPr>
          <a:xfrm>
            <a:off x="8426437" y="6287572"/>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9C265684-4BA7-7C9B-21F7-0FDCD0F26048}"/>
              </a:ext>
            </a:extLst>
          </p:cNvPr>
          <p:cNvPicPr>
            <a:picLocks noChangeAspect="1"/>
          </p:cNvPicPr>
          <p:nvPr/>
        </p:nvPicPr>
        <p:blipFill>
          <a:blip r:embed="rId3"/>
          <a:stretch>
            <a:fillRect/>
          </a:stretch>
        </p:blipFill>
        <p:spPr>
          <a:xfrm>
            <a:off x="0" y="1673"/>
            <a:ext cx="12192000" cy="6854653"/>
          </a:xfrm>
          <a:prstGeom prst="rect">
            <a:avLst/>
          </a:prstGeom>
        </p:spPr>
      </p:pic>
      <p:sp>
        <p:nvSpPr>
          <p:cNvPr id="4" name="Arrow: Left 3">
            <a:extLst>
              <a:ext uri="{FF2B5EF4-FFF2-40B4-BE49-F238E27FC236}">
                <a16:creationId xmlns:a16="http://schemas.microsoft.com/office/drawing/2014/main" id="{F20B90BC-54F3-C132-86D7-37762DF1E330}"/>
              </a:ext>
            </a:extLst>
          </p:cNvPr>
          <p:cNvSpPr/>
          <p:nvPr/>
        </p:nvSpPr>
        <p:spPr>
          <a:xfrm>
            <a:off x="6571281" y="2278251"/>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Left 4">
            <a:extLst>
              <a:ext uri="{FF2B5EF4-FFF2-40B4-BE49-F238E27FC236}">
                <a16:creationId xmlns:a16="http://schemas.microsoft.com/office/drawing/2014/main" id="{EF56C2EC-BF1E-9B9E-98C0-63339AE59656}"/>
              </a:ext>
            </a:extLst>
          </p:cNvPr>
          <p:cNvSpPr/>
          <p:nvPr/>
        </p:nvSpPr>
        <p:spPr>
          <a:xfrm>
            <a:off x="6571281" y="294436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Left 5">
            <a:extLst>
              <a:ext uri="{FF2B5EF4-FFF2-40B4-BE49-F238E27FC236}">
                <a16:creationId xmlns:a16="http://schemas.microsoft.com/office/drawing/2014/main" id="{3447D4AD-92A3-7C8A-1615-D4793DA3495A}"/>
              </a:ext>
            </a:extLst>
          </p:cNvPr>
          <p:cNvSpPr/>
          <p:nvPr/>
        </p:nvSpPr>
        <p:spPr>
          <a:xfrm>
            <a:off x="6772759" y="4415714"/>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 6">
            <a:extLst>
              <a:ext uri="{FF2B5EF4-FFF2-40B4-BE49-F238E27FC236}">
                <a16:creationId xmlns:a16="http://schemas.microsoft.com/office/drawing/2014/main" id="{F2A50724-3CD2-5F62-3209-A8AF90F2AD40}"/>
              </a:ext>
            </a:extLst>
          </p:cNvPr>
          <p:cNvSpPr/>
          <p:nvPr/>
        </p:nvSpPr>
        <p:spPr>
          <a:xfrm>
            <a:off x="4711485" y="5362413"/>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9"/>
          <p:cNvSpPr/>
          <p:nvPr/>
        </p:nvSpPr>
        <p:spPr>
          <a:xfrm>
            <a:off x="8397862" y="6330434"/>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B459A39B-C955-387D-034A-7B2620D9AFB1}"/>
              </a:ext>
            </a:extLst>
          </p:cNvPr>
          <p:cNvPicPr>
            <a:picLocks noChangeAspect="1"/>
          </p:cNvPicPr>
          <p:nvPr/>
        </p:nvPicPr>
        <p:blipFill>
          <a:blip r:embed="rId3"/>
          <a:stretch>
            <a:fillRect/>
          </a:stretch>
        </p:blipFill>
        <p:spPr>
          <a:xfrm>
            <a:off x="0" y="0"/>
            <a:ext cx="12192000" cy="6048523"/>
          </a:xfrm>
          <a:prstGeom prst="rect">
            <a:avLst/>
          </a:prstGeom>
        </p:spPr>
      </p:pic>
      <p:sp>
        <p:nvSpPr>
          <p:cNvPr id="4" name="TextBox 3">
            <a:extLst>
              <a:ext uri="{FF2B5EF4-FFF2-40B4-BE49-F238E27FC236}">
                <a16:creationId xmlns:a16="http://schemas.microsoft.com/office/drawing/2014/main" id="{B5EF271E-5CDE-BF60-42DD-27F2BDE3A4E3}"/>
              </a:ext>
            </a:extLst>
          </p:cNvPr>
          <p:cNvSpPr txBox="1"/>
          <p:nvPr/>
        </p:nvSpPr>
        <p:spPr>
          <a:xfrm>
            <a:off x="568628" y="1637164"/>
            <a:ext cx="2813591" cy="338554"/>
          </a:xfrm>
          <a:prstGeom prst="rect">
            <a:avLst/>
          </a:prstGeom>
          <a:noFill/>
        </p:spPr>
        <p:txBody>
          <a:bodyPr wrap="none" rtlCol="0">
            <a:spAutoFit/>
          </a:bodyPr>
          <a:lstStyle/>
          <a:p>
            <a:r>
              <a:rPr lang="en-US" sz="1600" b="1" dirty="0">
                <a:solidFill>
                  <a:srgbClr val="FF0000"/>
                </a:solidFill>
              </a:rPr>
              <a:t>ANSWER THE QUESTIONS</a:t>
            </a:r>
          </a:p>
        </p:txBody>
      </p:sp>
      <p:sp>
        <p:nvSpPr>
          <p:cNvPr id="5" name="TextBox 4">
            <a:extLst>
              <a:ext uri="{FF2B5EF4-FFF2-40B4-BE49-F238E27FC236}">
                <a16:creationId xmlns:a16="http://schemas.microsoft.com/office/drawing/2014/main" id="{5953827A-A66C-71A9-39A5-7F02FD1569F2}"/>
              </a:ext>
            </a:extLst>
          </p:cNvPr>
          <p:cNvSpPr txBox="1"/>
          <p:nvPr/>
        </p:nvSpPr>
        <p:spPr>
          <a:xfrm>
            <a:off x="573437" y="3454648"/>
            <a:ext cx="2808782" cy="338554"/>
          </a:xfrm>
          <a:prstGeom prst="rect">
            <a:avLst/>
          </a:prstGeom>
          <a:noFill/>
        </p:spPr>
        <p:txBody>
          <a:bodyPr wrap="none" rtlCol="0">
            <a:spAutoFit/>
          </a:bodyPr>
          <a:lstStyle/>
          <a:p>
            <a:r>
              <a:rPr lang="en-US" sz="1600" b="1" dirty="0">
                <a:solidFill>
                  <a:srgbClr val="FF0000"/>
                </a:solidFill>
              </a:rPr>
              <a:t>ANSWER</a:t>
            </a:r>
            <a:r>
              <a:rPr lang="en-US" dirty="0"/>
              <a:t> </a:t>
            </a:r>
            <a:r>
              <a:rPr lang="en-US" sz="1600" b="1" dirty="0">
                <a:solidFill>
                  <a:srgbClr val="FF0000"/>
                </a:solidFill>
              </a:rPr>
              <a:t>THE</a:t>
            </a:r>
            <a:r>
              <a:rPr lang="en-US" dirty="0"/>
              <a:t> </a:t>
            </a:r>
            <a:r>
              <a:rPr lang="en-US" sz="1600" b="1" dirty="0">
                <a:solidFill>
                  <a:srgbClr val="FF0000"/>
                </a:solidFill>
              </a:rPr>
              <a:t>QUESTIONS</a:t>
            </a:r>
          </a:p>
        </p:txBody>
      </p:sp>
      <p:sp>
        <p:nvSpPr>
          <p:cNvPr id="6" name="TextBox 5">
            <a:extLst>
              <a:ext uri="{FF2B5EF4-FFF2-40B4-BE49-F238E27FC236}">
                <a16:creationId xmlns:a16="http://schemas.microsoft.com/office/drawing/2014/main" id="{46D110F7-D91D-2AE8-87C1-6CF556273BE0}"/>
              </a:ext>
            </a:extLst>
          </p:cNvPr>
          <p:cNvSpPr txBox="1"/>
          <p:nvPr/>
        </p:nvSpPr>
        <p:spPr>
          <a:xfrm>
            <a:off x="568628" y="4933578"/>
            <a:ext cx="2824812" cy="338554"/>
          </a:xfrm>
          <a:prstGeom prst="rect">
            <a:avLst/>
          </a:prstGeom>
          <a:noFill/>
        </p:spPr>
        <p:txBody>
          <a:bodyPr wrap="none" rtlCol="0">
            <a:spAutoFit/>
          </a:bodyPr>
          <a:lstStyle/>
          <a:p>
            <a:r>
              <a:rPr lang="en-US" sz="1600" b="1" dirty="0">
                <a:solidFill>
                  <a:srgbClr val="FF0000"/>
                </a:solidFill>
              </a:rPr>
              <a:t>ANSWER THE QUESTIONS</a:t>
            </a:r>
          </a:p>
        </p:txBody>
      </p:sp>
      <p:sp>
        <p:nvSpPr>
          <p:cNvPr id="9" name="Google Shape;301;p29">
            <a:extLst>
              <a:ext uri="{FF2B5EF4-FFF2-40B4-BE49-F238E27FC236}">
                <a16:creationId xmlns:a16="http://schemas.microsoft.com/office/drawing/2014/main" id="{7CF9F807-E995-A326-7CC9-BA2F4AFA078F}"/>
              </a:ext>
            </a:extLst>
          </p:cNvPr>
          <p:cNvSpPr txBox="1"/>
          <p:nvPr/>
        </p:nvSpPr>
        <p:spPr>
          <a:xfrm>
            <a:off x="3794139" y="5283734"/>
            <a:ext cx="3939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dirty="0">
                <a:solidFill>
                  <a:srgbClr val="FF0000"/>
                </a:solidFill>
                <a:latin typeface="Arial"/>
                <a:ea typeface="Arial"/>
                <a:cs typeface="Arial"/>
                <a:sym typeface="Arial"/>
              </a:rPr>
              <a:t>Provide information you deem necessary to best present your entry to judges in the box. BE SURE TO ANSWER THE QUESTIONS!</a:t>
            </a: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0"/>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2D5910DA-EDFF-9EF1-8EDD-325BC200AD3F}"/>
              </a:ext>
            </a:extLst>
          </p:cNvPr>
          <p:cNvPicPr>
            <a:picLocks noChangeAspect="1"/>
          </p:cNvPicPr>
          <p:nvPr/>
        </p:nvPicPr>
        <p:blipFill>
          <a:blip r:embed="rId3"/>
          <a:stretch>
            <a:fillRect/>
          </a:stretch>
        </p:blipFill>
        <p:spPr>
          <a:xfrm>
            <a:off x="728662" y="328613"/>
            <a:ext cx="10734675" cy="571658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1"/>
          <p:cNvSpPr txBox="1">
            <a:spLocks noGrp="1"/>
          </p:cNvSpPr>
          <p:nvPr>
            <p:ph type="title" idx="4294967295"/>
          </p:nvPr>
        </p:nvSpPr>
        <p:spPr>
          <a:xfrm>
            <a:off x="1598580" y="142389"/>
            <a:ext cx="9604375" cy="10493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200"/>
              <a:buNone/>
            </a:pPr>
            <a:r>
              <a:rPr lang="en-US" dirty="0"/>
              <a:t>PHOTOGRAPHY REQUIREMENTS</a:t>
            </a:r>
            <a:endParaRPr dirty="0"/>
          </a:p>
        </p:txBody>
      </p:sp>
      <p:pic>
        <p:nvPicPr>
          <p:cNvPr id="315" name="Google Shape;315;p31" descr="Graphical user interface, text, application&#10;&#10;Description automatically generated"/>
          <p:cNvPicPr preferRelativeResize="0"/>
          <p:nvPr/>
        </p:nvPicPr>
        <p:blipFill rotWithShape="1">
          <a:blip r:embed="rId3">
            <a:alphaModFix/>
          </a:blip>
          <a:srcRect r="4789"/>
          <a:stretch/>
        </p:blipFill>
        <p:spPr>
          <a:xfrm>
            <a:off x="1457131" y="910142"/>
            <a:ext cx="4837041" cy="4602163"/>
          </a:xfrm>
          <a:prstGeom prst="rect">
            <a:avLst/>
          </a:prstGeom>
          <a:noFill/>
          <a:ln>
            <a:noFill/>
          </a:ln>
        </p:spPr>
      </p:pic>
      <p:sp>
        <p:nvSpPr>
          <p:cNvPr id="316" name="Google Shape;316;p31"/>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317" name="Google Shape;317;p31"/>
          <p:cNvSpPr txBox="1"/>
          <p:nvPr/>
        </p:nvSpPr>
        <p:spPr>
          <a:xfrm>
            <a:off x="6607596" y="1191841"/>
            <a:ext cx="3352347" cy="1440116"/>
          </a:xfrm>
          <a:prstGeom prst="rect">
            <a:avLst/>
          </a:prstGeom>
          <a:noFill/>
          <a:ln>
            <a:noFill/>
          </a:ln>
        </p:spPr>
        <p:txBody>
          <a:bodyPr spcFirstLastPara="1" wrap="square" lIns="91425" tIns="45700" rIns="91425" bIns="0" anchor="b" anchorCtr="0">
            <a:norm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TIP:</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Remember to follow what is requested in the “</a:t>
            </a:r>
            <a:r>
              <a:rPr lang="en-US" sz="1800" b="1" i="0" u="none" strike="noStrike" cap="none" dirty="0">
                <a:solidFill>
                  <a:schemeClr val="dk1"/>
                </a:solidFill>
                <a:latin typeface="Gill Sans"/>
                <a:ea typeface="Gill Sans"/>
                <a:cs typeface="Gill Sans"/>
                <a:sym typeface="Gill Sans"/>
              </a:rPr>
              <a:t>Regal Entry Categories &amp; Guidelines pdf</a:t>
            </a:r>
            <a:r>
              <a:rPr lang="en-US" sz="1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2"/>
          <p:cNvSpPr/>
          <p:nvPr/>
        </p:nvSpPr>
        <p:spPr>
          <a:xfrm>
            <a:off x="8531212" y="6384550"/>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324" name="Google Shape;324;p32"/>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PHOTOGRAPHS &amp; FILE SUBMISSIONS…</a:t>
            </a:r>
            <a:endParaRPr dirty="0"/>
          </a:p>
        </p:txBody>
      </p:sp>
      <p:sp>
        <p:nvSpPr>
          <p:cNvPr id="325" name="Google Shape;325;p32"/>
          <p:cNvSpPr txBox="1"/>
          <p:nvPr/>
        </p:nvSpPr>
        <p:spPr>
          <a:xfrm>
            <a:off x="1451579" y="2015732"/>
            <a:ext cx="9834908" cy="34506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are used in the Regal Book - a professional publication. Image quality is very important and is a reflection of </a:t>
            </a:r>
            <a:r>
              <a:rPr lang="en-US" sz="2400" dirty="0"/>
              <a:t>HBADE</a:t>
            </a:r>
            <a:r>
              <a:rPr lang="en-US" sz="2400" b="0" i="0" u="none" strike="noStrike" cap="none" dirty="0">
                <a:solidFill>
                  <a:srgbClr val="000000"/>
                </a:solidFill>
                <a:latin typeface="Arial"/>
                <a:ea typeface="Arial"/>
                <a:cs typeface="Arial"/>
                <a:sym typeface="Arial"/>
              </a:rPr>
              <a:t> and your company.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All photographs must be at least </a:t>
            </a:r>
            <a:r>
              <a:rPr lang="en-US" sz="2400" dirty="0"/>
              <a:t>7</a:t>
            </a:r>
            <a:r>
              <a:rPr lang="en-US" sz="2400" b="0" i="0" u="none" strike="noStrike" cap="none" dirty="0">
                <a:solidFill>
                  <a:srgbClr val="000000"/>
                </a:solidFill>
                <a:latin typeface="Arial"/>
                <a:ea typeface="Arial"/>
                <a:cs typeface="Arial"/>
                <a:sym typeface="Arial"/>
              </a:rPr>
              <a:t> x 10 or 10 x </a:t>
            </a:r>
            <a:r>
              <a:rPr lang="en-US" sz="2400" dirty="0"/>
              <a:t>7</a:t>
            </a:r>
            <a:r>
              <a:rPr lang="en-US" sz="2400" b="0" i="0" u="none" strike="noStrike" cap="none" dirty="0">
                <a:solidFill>
                  <a:srgbClr val="000000"/>
                </a:solidFill>
                <a:latin typeface="Arial"/>
                <a:ea typeface="Arial"/>
                <a:cs typeface="Arial"/>
                <a:sym typeface="Arial"/>
              </a:rPr>
              <a:t>, 300 DPI, </a:t>
            </a:r>
            <a:br>
              <a:rPr lang="en-US" sz="2400" b="0" i="0" u="none" strike="noStrike" cap="none" dirty="0">
                <a:solidFill>
                  <a:srgbClr val="000000"/>
                </a:solidFill>
                <a:latin typeface="Arial"/>
                <a:ea typeface="Arial"/>
                <a:cs typeface="Arial"/>
                <a:sym typeface="Arial"/>
              </a:rPr>
            </a:br>
            <a:r>
              <a:rPr lang="en-US" sz="2400" b="0" i="0" u="none" strike="noStrike" cap="none" dirty="0">
                <a:solidFill>
                  <a:srgbClr val="000000"/>
                </a:solidFill>
                <a:latin typeface="Arial"/>
                <a:ea typeface="Arial"/>
                <a:cs typeface="Arial"/>
                <a:sym typeface="Arial"/>
              </a:rPr>
              <a:t>Hi Resolution &amp; JPEG Format Only.</a:t>
            </a:r>
            <a:endParaRPr sz="1400" b="0" i="0" u="none" strike="noStrike" cap="none" dirty="0">
              <a:solidFill>
                <a:srgbClr val="000000"/>
              </a:solidFill>
              <a:latin typeface="Arial"/>
              <a:ea typeface="Arial"/>
              <a:cs typeface="Arial"/>
              <a:sym typeface="Arial"/>
            </a:endParaRPr>
          </a:p>
        </p:txBody>
      </p:sp>
      <p:pic>
        <p:nvPicPr>
          <p:cNvPr id="326" name="Google Shape;326;p32"/>
          <p:cNvPicPr preferRelativeResize="0"/>
          <p:nvPr/>
        </p:nvPicPr>
        <p:blipFill rotWithShape="1">
          <a:blip r:embed="rId3">
            <a:alphaModFix/>
          </a:blip>
          <a:srcRect/>
          <a:stretch/>
        </p:blipFill>
        <p:spPr>
          <a:xfrm>
            <a:off x="8937415" y="3593112"/>
            <a:ext cx="2584869" cy="24514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25"/>
        <p:cNvGrpSpPr/>
        <p:nvPr/>
      </p:nvGrpSpPr>
      <p:grpSpPr>
        <a:xfrm>
          <a:off x="0" y="0"/>
          <a:ext cx="0" cy="0"/>
          <a:chOff x="0" y="0"/>
          <a:chExt cx="0" cy="0"/>
        </a:xfrm>
      </p:grpSpPr>
      <p:sp>
        <p:nvSpPr>
          <p:cNvPr id="126" name="Google Shape;126;p15"/>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27" name="Google Shape;127;p15"/>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28" name="Google Shape;128;p15"/>
          <p:cNvSpPr txBox="1"/>
          <p:nvPr/>
        </p:nvSpPr>
        <p:spPr>
          <a:xfrm>
            <a:off x="1776729" y="4459039"/>
            <a:ext cx="8643011" cy="551528"/>
          </a:xfrm>
          <a:prstGeom prst="rect">
            <a:avLst/>
          </a:prstGeom>
          <a:noFill/>
          <a:ln>
            <a:noFill/>
          </a:ln>
        </p:spPr>
        <p:txBody>
          <a:bodyPr spcFirstLastPara="1" wrap="square" lIns="91425" tIns="45700" rIns="91425" bIns="0" anchor="b"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dirty="0">
                <a:solidFill>
                  <a:schemeClr val="dk1"/>
                </a:solidFill>
                <a:latin typeface="Gill Sans"/>
                <a:ea typeface="Gill Sans"/>
                <a:cs typeface="Gill Sans"/>
                <a:sym typeface="Gill Sans"/>
              </a:rPr>
              <a:t>www.RegalAwardsDE.org</a:t>
            </a:r>
            <a:endParaRPr sz="3600" b="0" i="0" u="none" strike="noStrike" cap="none" dirty="0">
              <a:solidFill>
                <a:srgbClr val="000000"/>
              </a:solidFill>
              <a:latin typeface="Arial"/>
              <a:ea typeface="Arial"/>
              <a:cs typeface="Arial"/>
              <a:sym typeface="Arial"/>
            </a:endParaRPr>
          </a:p>
        </p:txBody>
      </p:sp>
      <p:cxnSp>
        <p:nvCxnSpPr>
          <p:cNvPr id="129" name="Google Shape;129;p15"/>
          <p:cNvCxnSpPr/>
          <p:nvPr/>
        </p:nvCxnSpPr>
        <p:spPr>
          <a:xfrm>
            <a:off x="1776728" y="5027185"/>
            <a:ext cx="8643011" cy="0"/>
          </a:xfrm>
          <a:prstGeom prst="straightConnector1">
            <a:avLst/>
          </a:prstGeom>
          <a:noFill/>
          <a:ln w="31750" cap="flat" cmpd="sng">
            <a:solidFill>
              <a:schemeClr val="accent1"/>
            </a:solidFill>
            <a:prstDash val="solid"/>
            <a:round/>
            <a:headEnd type="none" w="sm" len="sm"/>
            <a:tailEnd type="none" w="sm" len="sm"/>
          </a:ln>
        </p:spPr>
      </p:cxnSp>
      <p:pic>
        <p:nvPicPr>
          <p:cNvPr id="130" name="Google Shape;130;p1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131" name="Google Shape;131;p1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32" name="Google Shape;132;p15"/>
          <p:cNvSpPr txBox="1"/>
          <p:nvPr/>
        </p:nvSpPr>
        <p:spPr>
          <a:xfrm>
            <a:off x="3495674" y="1099037"/>
            <a:ext cx="4727571" cy="1447943"/>
          </a:xfrm>
          <a:prstGeom prst="rect">
            <a:avLst/>
          </a:prstGeom>
          <a:noFill/>
          <a:ln>
            <a:noFill/>
          </a:ln>
        </p:spPr>
        <p:txBody>
          <a:bodyPr spcFirstLastPara="1" wrap="square" lIns="91425" tIns="45700" rIns="91425" bIns="0" anchor="b" anchorCtr="0">
            <a:normAutofit/>
          </a:bodyPr>
          <a:lstStyle/>
          <a:p>
            <a:pPr marL="0" marR="0" lvl="0" indent="0" algn="l" rtl="0">
              <a:lnSpc>
                <a:spcPct val="90000"/>
              </a:lnSpc>
              <a:spcBef>
                <a:spcPts val="0"/>
              </a:spcBef>
              <a:spcAft>
                <a:spcPts val="0"/>
              </a:spcAft>
              <a:buClr>
                <a:schemeClr val="dk1"/>
              </a:buClr>
              <a:buSzPts val="6000"/>
              <a:buFont typeface="Gill Sans"/>
              <a:buNone/>
            </a:pPr>
            <a:r>
              <a:rPr lang="en-US" sz="6000" b="0" i="0" u="none" strike="noStrike" cap="none" dirty="0">
                <a:solidFill>
                  <a:schemeClr val="dk1"/>
                </a:solidFill>
                <a:latin typeface="Gill Sans"/>
                <a:ea typeface="Gill Sans"/>
                <a:cs typeface="Gill Sans"/>
                <a:sym typeface="Gill Sans"/>
              </a:rPr>
              <a:t>WELCOME!</a:t>
            </a:r>
            <a:br>
              <a:rPr lang="en-US" sz="6000" b="0" i="0" u="none" strike="noStrike" cap="none" dirty="0">
                <a:solidFill>
                  <a:schemeClr val="dk1"/>
                </a:solidFill>
                <a:latin typeface="Gill Sans"/>
                <a:ea typeface="Gill Sans"/>
                <a:cs typeface="Gill Sans"/>
                <a:sym typeface="Gill Sans"/>
              </a:rPr>
            </a:br>
            <a:endParaRPr sz="1200" b="0" i="0" u="none" strike="noStrike" cap="none" dirty="0">
              <a:solidFill>
                <a:schemeClr val="dk1"/>
              </a:solidFill>
              <a:latin typeface="Gill Sans"/>
              <a:ea typeface="Gill Sans"/>
              <a:cs typeface="Gill Sans"/>
              <a:sym typeface="Gill Sans"/>
            </a:endParaRPr>
          </a:p>
        </p:txBody>
      </p:sp>
      <p:pic>
        <p:nvPicPr>
          <p:cNvPr id="133" name="Google Shape;133;p15"/>
          <p:cNvPicPr preferRelativeResize="0"/>
          <p:nvPr/>
        </p:nvPicPr>
        <p:blipFill rotWithShape="1">
          <a:blip r:embed="rId4">
            <a:alphaModFix/>
          </a:blip>
          <a:srcRect/>
          <a:stretch/>
        </p:blipFill>
        <p:spPr>
          <a:xfrm>
            <a:off x="7417299" y="705563"/>
            <a:ext cx="2584869" cy="2451456"/>
          </a:xfrm>
          <a:prstGeom prst="rect">
            <a:avLst/>
          </a:prstGeom>
          <a:noFill/>
          <a:ln>
            <a:noFill/>
          </a:ln>
        </p:spPr>
      </p:pic>
      <p:pic>
        <p:nvPicPr>
          <p:cNvPr id="134" name="Google Shape;134;p15"/>
          <p:cNvPicPr preferRelativeResize="0"/>
          <p:nvPr/>
        </p:nvPicPr>
        <p:blipFill>
          <a:blip r:embed="rId5">
            <a:alphaModFix/>
          </a:blip>
          <a:stretch>
            <a:fillRect/>
          </a:stretch>
        </p:blipFill>
        <p:spPr>
          <a:xfrm>
            <a:off x="4091640" y="2369800"/>
            <a:ext cx="3034360" cy="2072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3"/>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sz="3900" b="1" dirty="0"/>
              <a:t>START WITH WHY</a:t>
            </a:r>
            <a:endParaRPr sz="3900" b="1" dirty="0"/>
          </a:p>
        </p:txBody>
      </p:sp>
      <p:sp>
        <p:nvSpPr>
          <p:cNvPr id="333" name="Google Shape;333;p33"/>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2700" dirty="0"/>
              <a:t>WHY ENTER A REGAL AWARD?</a:t>
            </a:r>
            <a:endParaRPr sz="27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sz="3900" b="1" dirty="0"/>
              <a:t>WHY ENTER A REGAL AWARD?</a:t>
            </a:r>
            <a:endParaRPr sz="3900" b="1" dirty="0"/>
          </a:p>
        </p:txBody>
      </p:sp>
      <p:sp>
        <p:nvSpPr>
          <p:cNvPr id="340" name="Google Shape;340;p34"/>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3100" dirty="0"/>
              <a:t>WIN AWARD!</a:t>
            </a:r>
            <a:endParaRPr sz="31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5"/>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sz="3900" b="1" dirty="0"/>
              <a:t>WHY ENTER A REGAL AWARD?</a:t>
            </a:r>
            <a:endParaRPr sz="3900" b="1" dirty="0"/>
          </a:p>
        </p:txBody>
      </p:sp>
      <p:sp>
        <p:nvSpPr>
          <p:cNvPr id="347" name="Google Shape;347;p35"/>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3100" dirty="0"/>
              <a:t>CREATE MARKETING MATERIAL</a:t>
            </a:r>
            <a:endParaRPr sz="31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6"/>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sz="3900" b="1" dirty="0"/>
              <a:t>WHY ENTER A REGAL AWARD?</a:t>
            </a:r>
            <a:endParaRPr sz="3900" b="1" dirty="0"/>
          </a:p>
        </p:txBody>
      </p:sp>
      <p:sp>
        <p:nvSpPr>
          <p:cNvPr id="354" name="Google Shape;354;p36"/>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3100" dirty="0"/>
              <a:t>ATTRACT BUYERS!</a:t>
            </a:r>
            <a:endParaRPr sz="31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sz="3900" b="1" dirty="0"/>
              <a:t>HOW DO I ATTRACT BUYERS?</a:t>
            </a:r>
            <a:endParaRPr sz="3900" b="1" dirty="0"/>
          </a:p>
        </p:txBody>
      </p:sp>
      <p:sp>
        <p:nvSpPr>
          <p:cNvPr id="361" name="Google Shape;361;p37"/>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3100" dirty="0"/>
              <a:t>CREATE COMPELLING MARKETING MATERIALS</a:t>
            </a:r>
            <a:endParaRPr sz="31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8"/>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SzPct val="51282"/>
              <a:buNone/>
            </a:pPr>
            <a:r>
              <a:rPr lang="en-US" sz="3900" b="1" dirty="0"/>
              <a:t>WHAT GOES INTO COMPELLING MARKETING MATERIALS?</a:t>
            </a:r>
            <a:endParaRPr sz="3900" b="1" dirty="0"/>
          </a:p>
        </p:txBody>
      </p:sp>
      <p:sp>
        <p:nvSpPr>
          <p:cNvPr id="368" name="Google Shape;368;p38"/>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000"/>
              </a:spcBef>
              <a:spcAft>
                <a:spcPts val="0"/>
              </a:spcAft>
              <a:buSzPts val="1800"/>
              <a:buNone/>
            </a:pPr>
            <a:endParaRPr sz="2400" dirty="0"/>
          </a:p>
          <a:p>
            <a:pPr marL="0" lvl="0" indent="0" algn="ctr" rtl="0">
              <a:lnSpc>
                <a:spcPct val="120000"/>
              </a:lnSpc>
              <a:spcBef>
                <a:spcPts val="1000"/>
              </a:spcBef>
              <a:spcAft>
                <a:spcPts val="0"/>
              </a:spcAft>
              <a:buSzPts val="1800"/>
              <a:buNone/>
            </a:pPr>
            <a:r>
              <a:rPr lang="en-US" sz="3100" dirty="0"/>
              <a:t>ATTRACTIVE PHOTOGRAPHS</a:t>
            </a:r>
            <a:endParaRPr sz="3100" dirty="0"/>
          </a:p>
          <a:p>
            <a:pPr marL="0" lvl="0" indent="0" algn="ctr" rtl="0">
              <a:lnSpc>
                <a:spcPct val="120000"/>
              </a:lnSpc>
              <a:spcBef>
                <a:spcPts val="1000"/>
              </a:spcBef>
              <a:spcAft>
                <a:spcPts val="0"/>
              </a:spcAft>
              <a:buSzPts val="1800"/>
              <a:buNone/>
            </a:pPr>
            <a:r>
              <a:rPr lang="en-US" sz="3100" dirty="0"/>
              <a:t>AND</a:t>
            </a:r>
            <a:endParaRPr sz="3100" dirty="0"/>
          </a:p>
          <a:p>
            <a:pPr marL="0" lvl="0" indent="0" algn="ctr" rtl="0">
              <a:lnSpc>
                <a:spcPct val="120000"/>
              </a:lnSpc>
              <a:spcBef>
                <a:spcPts val="1000"/>
              </a:spcBef>
              <a:spcAft>
                <a:spcPts val="0"/>
              </a:spcAft>
              <a:buSzPts val="1800"/>
              <a:buNone/>
            </a:pPr>
            <a:r>
              <a:rPr lang="en-US" sz="3100" dirty="0"/>
              <a:t>RELATED TEXT</a:t>
            </a:r>
            <a:endParaRPr sz="3100" dirty="0"/>
          </a:p>
          <a:p>
            <a:pPr marL="0" lvl="0" indent="0" algn="ctr" rtl="0">
              <a:lnSpc>
                <a:spcPct val="120000"/>
              </a:lnSpc>
              <a:spcBef>
                <a:spcPts val="1000"/>
              </a:spcBef>
              <a:spcAft>
                <a:spcPts val="0"/>
              </a:spcAft>
              <a:buSzPts val="1800"/>
              <a:buNone/>
            </a:pPr>
            <a:endParaRPr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9"/>
          <p:cNvSpPr/>
          <p:nvPr/>
        </p:nvSpPr>
        <p:spPr>
          <a:xfrm>
            <a:off x="8493112" y="6254234"/>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374" name="Google Shape;374;p39"/>
          <p:cNvPicPr preferRelativeResize="0"/>
          <p:nvPr/>
        </p:nvPicPr>
        <p:blipFill rotWithShape="1">
          <a:blip r:embed="rId3">
            <a:alphaModFix/>
          </a:blip>
          <a:srcRect/>
          <a:stretch/>
        </p:blipFill>
        <p:spPr>
          <a:xfrm>
            <a:off x="1598397" y="0"/>
            <a:ext cx="8995205" cy="60014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0"/>
          <p:cNvPicPr preferRelativeResize="0"/>
          <p:nvPr/>
        </p:nvPicPr>
        <p:blipFill rotWithShape="1">
          <a:blip r:embed="rId3">
            <a:alphaModFix/>
          </a:blip>
          <a:srcRect/>
          <a:stretch/>
        </p:blipFill>
        <p:spPr>
          <a:xfrm>
            <a:off x="1802213" y="0"/>
            <a:ext cx="8587575" cy="6011299"/>
          </a:xfrm>
          <a:prstGeom prst="rect">
            <a:avLst/>
          </a:prstGeom>
          <a:noFill/>
          <a:ln>
            <a:noFill/>
          </a:ln>
        </p:spPr>
      </p:pic>
      <p:sp>
        <p:nvSpPr>
          <p:cNvPr id="381" name="Google Shape;381;p40"/>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1"/>
          <p:cNvPicPr preferRelativeResize="0"/>
          <p:nvPr/>
        </p:nvPicPr>
        <p:blipFill rotWithShape="1">
          <a:blip r:embed="rId3">
            <a:alphaModFix/>
          </a:blip>
          <a:srcRect/>
          <a:stretch/>
        </p:blipFill>
        <p:spPr>
          <a:xfrm>
            <a:off x="1748013" y="0"/>
            <a:ext cx="8695975" cy="6087176"/>
          </a:xfrm>
          <a:prstGeom prst="rect">
            <a:avLst/>
          </a:prstGeom>
          <a:noFill/>
          <a:ln>
            <a:noFill/>
          </a:ln>
        </p:spPr>
      </p:pic>
      <p:sp>
        <p:nvSpPr>
          <p:cNvPr id="388" name="Google Shape;388;p41"/>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2"/>
          <p:cNvPicPr preferRelativeResize="0"/>
          <p:nvPr/>
        </p:nvPicPr>
        <p:blipFill rotWithShape="1">
          <a:blip r:embed="rId3">
            <a:alphaModFix/>
          </a:blip>
          <a:srcRect/>
          <a:stretch/>
        </p:blipFill>
        <p:spPr>
          <a:xfrm>
            <a:off x="1714499" y="0"/>
            <a:ext cx="8884445" cy="6099464"/>
          </a:xfrm>
          <a:prstGeom prst="rect">
            <a:avLst/>
          </a:prstGeom>
          <a:noFill/>
          <a:ln>
            <a:noFill/>
          </a:ln>
        </p:spPr>
      </p:pic>
      <p:sp>
        <p:nvSpPr>
          <p:cNvPr id="395" name="Google Shape;395;p42"/>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1451579" y="804519"/>
            <a:ext cx="9603275" cy="5477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200"/>
              <a:buNone/>
            </a:pPr>
            <a:r>
              <a:rPr lang="en-US" dirty="0"/>
              <a:t>TODAY’S PRESENTERS</a:t>
            </a:r>
            <a:endParaRPr dirty="0"/>
          </a:p>
        </p:txBody>
      </p:sp>
      <p:sp>
        <p:nvSpPr>
          <p:cNvPr id="141" name="Google Shape;141;p16"/>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400" b="0" i="0" u="none" strike="noStrike" cap="none" dirty="0">
              <a:solidFill>
                <a:schemeClr val="lt1"/>
              </a:solidFill>
              <a:latin typeface="Arial"/>
              <a:ea typeface="Arial"/>
              <a:cs typeface="Arial"/>
              <a:sym typeface="Arial"/>
            </a:endParaRPr>
          </a:p>
        </p:txBody>
      </p:sp>
      <p:pic>
        <p:nvPicPr>
          <p:cNvPr id="142" name="Google Shape;142;p16"/>
          <p:cNvPicPr preferRelativeResize="0"/>
          <p:nvPr/>
        </p:nvPicPr>
        <p:blipFill rotWithShape="1">
          <a:blip r:embed="rId3">
            <a:alphaModFix/>
          </a:blip>
          <a:srcRect/>
          <a:stretch/>
        </p:blipFill>
        <p:spPr>
          <a:xfrm>
            <a:off x="2512206" y="2106583"/>
            <a:ext cx="990955" cy="1055233"/>
          </a:xfrm>
          <a:prstGeom prst="rect">
            <a:avLst/>
          </a:prstGeom>
          <a:noFill/>
          <a:ln>
            <a:noFill/>
          </a:ln>
        </p:spPr>
      </p:pic>
      <p:grpSp>
        <p:nvGrpSpPr>
          <p:cNvPr id="143" name="Google Shape;143;p16"/>
          <p:cNvGrpSpPr/>
          <p:nvPr/>
        </p:nvGrpSpPr>
        <p:grpSpPr>
          <a:xfrm>
            <a:off x="3503161" y="2149532"/>
            <a:ext cx="7455458" cy="3861000"/>
            <a:chOff x="0" y="42949"/>
            <a:chExt cx="7455458" cy="3861000"/>
          </a:xfrm>
        </p:grpSpPr>
        <p:sp>
          <p:nvSpPr>
            <p:cNvPr id="144" name="Google Shape;144;p16"/>
            <p:cNvSpPr/>
            <p:nvPr/>
          </p:nvSpPr>
          <p:spPr>
            <a:xfrm>
              <a:off x="0" y="42949"/>
              <a:ext cx="7455458" cy="38610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5" name="Google Shape;145;p16"/>
            <p:cNvSpPr txBox="1"/>
            <p:nvPr/>
          </p:nvSpPr>
          <p:spPr>
            <a:xfrm>
              <a:off x="188478" y="231427"/>
              <a:ext cx="7078502" cy="3484044"/>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dirty="0">
                  <a:solidFill>
                    <a:schemeClr val="dk1"/>
                  </a:solidFill>
                  <a:latin typeface="Arial"/>
                  <a:ea typeface="Arial"/>
                  <a:cs typeface="Arial"/>
                  <a:sym typeface="Arial"/>
                </a:rPr>
                <a:t>Dottie Fawcett – </a:t>
              </a:r>
              <a:r>
                <a:rPr lang="en-US" sz="2500" dirty="0">
                  <a:solidFill>
                    <a:schemeClr val="dk1"/>
                  </a:solidFill>
                </a:rPr>
                <a:t>President</a:t>
              </a:r>
              <a:br>
                <a:rPr lang="en-US" sz="2500" b="0" i="0" u="none" strike="noStrike" cap="none" dirty="0">
                  <a:solidFill>
                    <a:schemeClr val="dk1"/>
                  </a:solidFill>
                  <a:latin typeface="Arial"/>
                  <a:ea typeface="Arial"/>
                  <a:cs typeface="Arial"/>
                  <a:sym typeface="Arial"/>
                </a:rPr>
              </a:br>
              <a:r>
                <a:rPr lang="en-US" sz="2500" b="0" i="0" u="none" strike="noStrike" cap="none" dirty="0">
                  <a:solidFill>
                    <a:schemeClr val="dk1"/>
                  </a:solidFill>
                  <a:latin typeface="Arial"/>
                  <a:ea typeface="Arial"/>
                  <a:cs typeface="Arial"/>
                  <a:sym typeface="Arial"/>
                </a:rPr>
                <a:t>Home Marketing Solutions, LLC</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875"/>
                </a:spcBef>
                <a:spcAft>
                  <a:spcPts val="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a:p>
              <a:pPr marL="0" marR="0" lvl="0" indent="0" algn="l" rtl="0">
                <a:lnSpc>
                  <a:spcPct val="90000"/>
                </a:lnSpc>
                <a:spcBef>
                  <a:spcPts val="875"/>
                </a:spcBef>
                <a:spcAft>
                  <a:spcPts val="0"/>
                </a:spcAft>
                <a:buClr>
                  <a:srgbClr val="000000"/>
                </a:buClr>
                <a:buSzPts val="2500"/>
                <a:buFont typeface="Arial"/>
                <a:buNone/>
              </a:pPr>
              <a:r>
                <a:rPr lang="en-US" sz="2500" b="0" i="0" u="none" strike="noStrike" cap="none" dirty="0">
                  <a:solidFill>
                    <a:schemeClr val="dk1"/>
                  </a:solidFill>
                  <a:latin typeface="Arial"/>
                  <a:ea typeface="Arial"/>
                  <a:cs typeface="Arial"/>
                  <a:sym typeface="Arial"/>
                </a:rPr>
                <a:t>Jay Greene – President</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875"/>
                </a:spcBef>
                <a:spcAft>
                  <a:spcPts val="0"/>
                </a:spcAft>
                <a:buClr>
                  <a:srgbClr val="000000"/>
                </a:buClr>
                <a:buSzPts val="2500"/>
                <a:buFont typeface="Arial"/>
                <a:buNone/>
              </a:pPr>
              <a:r>
                <a:rPr lang="en-US" sz="2500" b="0" i="0" u="none" strike="noStrike" cap="none" dirty="0">
                  <a:solidFill>
                    <a:schemeClr val="dk1"/>
                  </a:solidFill>
                  <a:latin typeface="Arial"/>
                  <a:ea typeface="Arial"/>
                  <a:cs typeface="Arial"/>
                  <a:sym typeface="Arial"/>
                </a:rPr>
                <a:t>Jay Greene Photography</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875"/>
                </a:spcBef>
                <a:spcAft>
                  <a:spcPts val="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a:p>
              <a:pPr marL="0" marR="0" lvl="0" indent="0" algn="l" rtl="0">
                <a:lnSpc>
                  <a:spcPct val="90000"/>
                </a:lnSpc>
                <a:spcBef>
                  <a:spcPts val="875"/>
                </a:spcBef>
                <a:spcAft>
                  <a:spcPts val="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grpSp>
      <p:pic>
        <p:nvPicPr>
          <p:cNvPr id="146" name="Google Shape;146;p16"/>
          <p:cNvPicPr preferRelativeResize="0"/>
          <p:nvPr/>
        </p:nvPicPr>
        <p:blipFill rotWithShape="1">
          <a:blip r:embed="rId4">
            <a:alphaModFix/>
          </a:blip>
          <a:srcRect l="13374" r="13997"/>
          <a:stretch/>
        </p:blipFill>
        <p:spPr>
          <a:xfrm>
            <a:off x="2512204" y="3233933"/>
            <a:ext cx="990957" cy="13644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3"/>
          <p:cNvPicPr preferRelativeResize="0"/>
          <p:nvPr/>
        </p:nvPicPr>
        <p:blipFill rotWithShape="1">
          <a:blip r:embed="rId3">
            <a:alphaModFix/>
          </a:blip>
          <a:srcRect/>
          <a:stretch/>
        </p:blipFill>
        <p:spPr>
          <a:xfrm>
            <a:off x="1714500" y="49125"/>
            <a:ext cx="8616305" cy="6033096"/>
          </a:xfrm>
          <a:prstGeom prst="rect">
            <a:avLst/>
          </a:prstGeom>
          <a:noFill/>
          <a:ln>
            <a:noFill/>
          </a:ln>
        </p:spPr>
      </p:pic>
      <p:sp>
        <p:nvSpPr>
          <p:cNvPr id="401" name="Google Shape;401;p43"/>
          <p:cNvSpPr/>
          <p:nvPr/>
        </p:nvSpPr>
        <p:spPr>
          <a:xfrm>
            <a:off x="8637537" y="6295009"/>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4"/>
          <p:cNvPicPr preferRelativeResize="0"/>
          <p:nvPr/>
        </p:nvPicPr>
        <p:blipFill rotWithShape="1">
          <a:blip r:embed="rId3">
            <a:alphaModFix/>
          </a:blip>
          <a:srcRect/>
          <a:stretch/>
        </p:blipFill>
        <p:spPr>
          <a:xfrm>
            <a:off x="1809137" y="59450"/>
            <a:ext cx="8573727" cy="6003276"/>
          </a:xfrm>
          <a:prstGeom prst="rect">
            <a:avLst/>
          </a:prstGeom>
          <a:noFill/>
          <a:ln>
            <a:noFill/>
          </a:ln>
        </p:spPr>
      </p:pic>
      <p:sp>
        <p:nvSpPr>
          <p:cNvPr id="408" name="Google Shape;408;p44"/>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45"/>
          <p:cNvPicPr preferRelativeResize="0"/>
          <p:nvPr/>
        </p:nvPicPr>
        <p:blipFill rotWithShape="1">
          <a:blip r:embed="rId3">
            <a:alphaModFix/>
          </a:blip>
          <a:srcRect/>
          <a:stretch/>
        </p:blipFill>
        <p:spPr>
          <a:xfrm>
            <a:off x="1735283" y="0"/>
            <a:ext cx="8702770" cy="6091943"/>
          </a:xfrm>
          <a:prstGeom prst="rect">
            <a:avLst/>
          </a:prstGeom>
          <a:noFill/>
          <a:ln>
            <a:noFill/>
          </a:ln>
        </p:spPr>
      </p:pic>
      <p:sp>
        <p:nvSpPr>
          <p:cNvPr id="415" name="Google Shape;415;p45"/>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6"/>
          <p:cNvPicPr preferRelativeResize="0"/>
          <p:nvPr/>
        </p:nvPicPr>
        <p:blipFill rotWithShape="1">
          <a:blip r:embed="rId3">
            <a:alphaModFix/>
          </a:blip>
          <a:srcRect/>
          <a:stretch/>
        </p:blipFill>
        <p:spPr>
          <a:xfrm>
            <a:off x="1776846" y="59450"/>
            <a:ext cx="8585092" cy="6009551"/>
          </a:xfrm>
          <a:prstGeom prst="rect">
            <a:avLst/>
          </a:prstGeom>
          <a:noFill/>
          <a:ln>
            <a:noFill/>
          </a:ln>
        </p:spPr>
      </p:pic>
      <p:sp>
        <p:nvSpPr>
          <p:cNvPr id="422" name="Google Shape;422;p46"/>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7"/>
          <p:cNvPicPr preferRelativeResize="0"/>
          <p:nvPr/>
        </p:nvPicPr>
        <p:blipFill rotWithShape="1">
          <a:blip r:embed="rId3">
            <a:alphaModFix/>
          </a:blip>
          <a:srcRect/>
          <a:stretch/>
        </p:blipFill>
        <p:spPr>
          <a:xfrm>
            <a:off x="1775887" y="0"/>
            <a:ext cx="8640225" cy="6048151"/>
          </a:xfrm>
          <a:prstGeom prst="rect">
            <a:avLst/>
          </a:prstGeom>
          <a:noFill/>
          <a:ln>
            <a:noFill/>
          </a:ln>
        </p:spPr>
      </p:pic>
      <p:sp>
        <p:nvSpPr>
          <p:cNvPr id="429" name="Google Shape;429;p47"/>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48"/>
          <p:cNvPicPr preferRelativeResize="0"/>
          <p:nvPr/>
        </p:nvPicPr>
        <p:blipFill rotWithShape="1">
          <a:blip r:embed="rId3">
            <a:alphaModFix/>
          </a:blip>
          <a:srcRect/>
          <a:stretch/>
        </p:blipFill>
        <p:spPr>
          <a:xfrm>
            <a:off x="1807937" y="49100"/>
            <a:ext cx="8576125" cy="6003274"/>
          </a:xfrm>
          <a:prstGeom prst="rect">
            <a:avLst/>
          </a:prstGeom>
          <a:noFill/>
          <a:ln>
            <a:noFill/>
          </a:ln>
        </p:spPr>
      </p:pic>
      <p:sp>
        <p:nvSpPr>
          <p:cNvPr id="436" name="Google Shape;436;p48"/>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9"/>
          <p:cNvPicPr preferRelativeResize="0"/>
          <p:nvPr/>
        </p:nvPicPr>
        <p:blipFill rotWithShape="1">
          <a:blip r:embed="rId3">
            <a:alphaModFix/>
          </a:blip>
          <a:srcRect/>
          <a:stretch/>
        </p:blipFill>
        <p:spPr>
          <a:xfrm>
            <a:off x="1693718" y="0"/>
            <a:ext cx="8693595" cy="6085502"/>
          </a:xfrm>
          <a:prstGeom prst="rect">
            <a:avLst/>
          </a:prstGeom>
          <a:noFill/>
          <a:ln>
            <a:noFill/>
          </a:ln>
        </p:spPr>
      </p:pic>
      <p:sp>
        <p:nvSpPr>
          <p:cNvPr id="443" name="Google Shape;443;p49"/>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50"/>
          <p:cNvPicPr preferRelativeResize="0"/>
          <p:nvPr/>
        </p:nvPicPr>
        <p:blipFill rotWithShape="1">
          <a:blip r:embed="rId3">
            <a:alphaModFix/>
          </a:blip>
          <a:srcRect/>
          <a:stretch/>
        </p:blipFill>
        <p:spPr>
          <a:xfrm>
            <a:off x="1623525" y="41325"/>
            <a:ext cx="8944950" cy="6041975"/>
          </a:xfrm>
          <a:prstGeom prst="rect">
            <a:avLst/>
          </a:prstGeom>
          <a:noFill/>
          <a:ln>
            <a:noFill/>
          </a:ln>
        </p:spPr>
      </p:pic>
      <p:sp>
        <p:nvSpPr>
          <p:cNvPr id="450" name="Google Shape;450;p50"/>
          <p:cNvSpPr/>
          <p:nvPr/>
        </p:nvSpPr>
        <p:spPr>
          <a:xfrm>
            <a:off x="8493112" y="6254234"/>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1"/>
          <p:cNvSpPr/>
          <p:nvPr/>
        </p:nvSpPr>
        <p:spPr>
          <a:xfrm>
            <a:off x="8531212" y="6384550"/>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457" name="Google Shape;457;p5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TIP</a:t>
            </a:r>
            <a:endParaRPr dirty="0"/>
          </a:p>
        </p:txBody>
      </p:sp>
      <p:sp>
        <p:nvSpPr>
          <p:cNvPr id="458" name="Google Shape;458;p51"/>
          <p:cNvSpPr txBox="1">
            <a:spLocks noGrp="1"/>
          </p:cNvSpPr>
          <p:nvPr>
            <p:ph type="body" idx="1"/>
          </p:nvPr>
        </p:nvSpPr>
        <p:spPr>
          <a:xfrm>
            <a:off x="1451579" y="2015732"/>
            <a:ext cx="9834908" cy="3450613"/>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SzPts val="2400"/>
              <a:buNone/>
            </a:pPr>
            <a:r>
              <a:rPr lang="en-US" sz="2400" b="1" dirty="0"/>
              <a:t>BEFORE AND AFTER PHOTOGRAPHS</a:t>
            </a:r>
            <a:endParaRPr sz="2400" b="1" dirty="0"/>
          </a:p>
          <a:p>
            <a:pPr marL="0" lvl="0" indent="457200" algn="ctr" rtl="0">
              <a:lnSpc>
                <a:spcPct val="120000"/>
              </a:lnSpc>
              <a:spcBef>
                <a:spcPts val="1000"/>
              </a:spcBef>
              <a:spcAft>
                <a:spcPts val="0"/>
              </a:spcAft>
              <a:buSzPts val="2400"/>
              <a:buNone/>
            </a:pPr>
            <a:r>
              <a:rPr lang="en-US" sz="2400" b="1" dirty="0"/>
              <a:t>Do not need to be made from the exact same vantage point.</a:t>
            </a:r>
            <a:endParaRPr sz="2400" b="1" dirty="0"/>
          </a:p>
          <a:p>
            <a:pPr marL="0" lvl="0" indent="457200" algn="ctr" rtl="0">
              <a:lnSpc>
                <a:spcPct val="120000"/>
              </a:lnSpc>
              <a:spcBef>
                <a:spcPts val="1000"/>
              </a:spcBef>
              <a:spcAft>
                <a:spcPts val="0"/>
              </a:spcAft>
              <a:buSzPts val="2400"/>
              <a:buNone/>
            </a:pPr>
            <a:r>
              <a:rPr lang="en-US" sz="2400" b="1" dirty="0"/>
              <a:t>They need to relate to one another.</a:t>
            </a:r>
            <a:endParaRPr sz="2400" b="1" dirty="0"/>
          </a:p>
        </p:txBody>
      </p:sp>
      <p:pic>
        <p:nvPicPr>
          <p:cNvPr id="459" name="Google Shape;459;p51"/>
          <p:cNvPicPr preferRelativeResize="0"/>
          <p:nvPr/>
        </p:nvPicPr>
        <p:blipFill rotWithShape="1">
          <a:blip r:embed="rId3">
            <a:alphaModFix/>
          </a:blip>
          <a:srcRect/>
          <a:stretch/>
        </p:blipFill>
        <p:spPr>
          <a:xfrm>
            <a:off x="8937415" y="3741038"/>
            <a:ext cx="2584869" cy="245145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2"/>
          <p:cNvSpPr/>
          <p:nvPr/>
        </p:nvSpPr>
        <p:spPr>
          <a:xfrm>
            <a:off x="8531212" y="6384550"/>
            <a:ext cx="33972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466" name="Google Shape;466;p52"/>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TIP</a:t>
            </a:r>
            <a:endParaRPr dirty="0"/>
          </a:p>
        </p:txBody>
      </p:sp>
      <p:sp>
        <p:nvSpPr>
          <p:cNvPr id="467" name="Google Shape;467;p52"/>
          <p:cNvSpPr txBox="1">
            <a:spLocks noGrp="1"/>
          </p:cNvSpPr>
          <p:nvPr>
            <p:ph type="body" idx="1"/>
          </p:nvPr>
        </p:nvSpPr>
        <p:spPr>
          <a:xfrm>
            <a:off x="1451579" y="2015732"/>
            <a:ext cx="9834900" cy="3450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400"/>
              <a:buNone/>
            </a:pPr>
            <a:r>
              <a:rPr lang="en-US" sz="2400" dirty="0"/>
              <a:t>When it comes to photography, not all photos are equal!</a:t>
            </a:r>
            <a:br>
              <a:rPr lang="en-US" sz="2400" dirty="0"/>
            </a:br>
            <a:r>
              <a:rPr lang="en-US" sz="2400" dirty="0"/>
              <a:t>Most smart phones have great photographing capabilities, and they work well for </a:t>
            </a:r>
            <a:r>
              <a:rPr lang="en-US" sz="2400" b="1" dirty="0"/>
              <a:t>before</a:t>
            </a:r>
            <a:r>
              <a:rPr lang="en-US" sz="2400" dirty="0"/>
              <a:t> photos. For your </a:t>
            </a:r>
            <a:r>
              <a:rPr lang="en-US" sz="2400" b="1" dirty="0"/>
              <a:t>after</a:t>
            </a:r>
            <a:r>
              <a:rPr lang="en-US" sz="2400" dirty="0"/>
              <a:t> photos however, seriously consider hiring a professional. </a:t>
            </a:r>
            <a:endParaRPr dirty="0"/>
          </a:p>
          <a:p>
            <a:pPr marL="0" lvl="0" indent="0" algn="ctr" rtl="0">
              <a:lnSpc>
                <a:spcPct val="120000"/>
              </a:lnSpc>
              <a:spcBef>
                <a:spcPts val="1000"/>
              </a:spcBef>
              <a:spcAft>
                <a:spcPts val="0"/>
              </a:spcAft>
              <a:buSzPts val="2400"/>
              <a:buNone/>
            </a:pPr>
            <a:r>
              <a:rPr lang="en-US" sz="2400" b="1" dirty="0"/>
              <a:t>Your brand depends on it.</a:t>
            </a:r>
            <a:endParaRPr sz="2400" b="1" dirty="0"/>
          </a:p>
        </p:txBody>
      </p:sp>
      <p:pic>
        <p:nvPicPr>
          <p:cNvPr id="468" name="Google Shape;468;p52"/>
          <p:cNvPicPr preferRelativeResize="0"/>
          <p:nvPr/>
        </p:nvPicPr>
        <p:blipFill rotWithShape="1">
          <a:blip r:embed="rId3">
            <a:alphaModFix/>
          </a:blip>
          <a:srcRect/>
          <a:stretch/>
        </p:blipFill>
        <p:spPr>
          <a:xfrm>
            <a:off x="8937415" y="3741038"/>
            <a:ext cx="2584868" cy="24514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dirty="0"/>
              <a:t>OVERVIEW OF TODAYS SEMINAR</a:t>
            </a:r>
            <a:endParaRPr dirty="0"/>
          </a:p>
        </p:txBody>
      </p:sp>
      <p:sp>
        <p:nvSpPr>
          <p:cNvPr id="153" name="Google Shape;153;p17"/>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400" b="0" i="0" u="none" strike="noStrike" cap="none" dirty="0">
              <a:solidFill>
                <a:schemeClr val="lt1"/>
              </a:solidFill>
              <a:latin typeface="Arial"/>
              <a:ea typeface="Arial"/>
              <a:cs typeface="Arial"/>
              <a:sym typeface="Arial"/>
            </a:endParaRPr>
          </a:p>
        </p:txBody>
      </p:sp>
      <p:grpSp>
        <p:nvGrpSpPr>
          <p:cNvPr id="154" name="Google Shape;154;p17"/>
          <p:cNvGrpSpPr/>
          <p:nvPr/>
        </p:nvGrpSpPr>
        <p:grpSpPr>
          <a:xfrm>
            <a:off x="1454392" y="2290231"/>
            <a:ext cx="9597648" cy="2901614"/>
            <a:chOff x="2813" y="274499"/>
            <a:chExt cx="9597648" cy="2901614"/>
          </a:xfrm>
        </p:grpSpPr>
        <p:sp>
          <p:nvSpPr>
            <p:cNvPr id="155" name="Google Shape;155;p17"/>
            <p:cNvSpPr/>
            <p:nvPr/>
          </p:nvSpPr>
          <p:spPr>
            <a:xfrm>
              <a:off x="2813" y="274499"/>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6" name="Google Shape;156;p17"/>
            <p:cNvSpPr txBox="1"/>
            <p:nvPr/>
          </p:nvSpPr>
          <p:spPr>
            <a:xfrm>
              <a:off x="2813" y="274499"/>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What are the Regal Awards?</a:t>
              </a:r>
              <a:endParaRPr sz="1400" b="0" i="0" u="none" strike="noStrike" cap="none" dirty="0">
                <a:solidFill>
                  <a:srgbClr val="000000"/>
                </a:solidFill>
                <a:latin typeface="Arial"/>
                <a:ea typeface="Arial"/>
                <a:cs typeface="Arial"/>
                <a:sym typeface="Arial"/>
              </a:endParaRPr>
            </a:p>
          </p:txBody>
        </p:sp>
        <p:sp>
          <p:nvSpPr>
            <p:cNvPr id="157" name="Google Shape;157;p17"/>
            <p:cNvSpPr/>
            <p:nvPr/>
          </p:nvSpPr>
          <p:spPr>
            <a:xfrm>
              <a:off x="2458025" y="274499"/>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8" name="Google Shape;158;p17"/>
            <p:cNvSpPr txBox="1"/>
            <p:nvPr/>
          </p:nvSpPr>
          <p:spPr>
            <a:xfrm>
              <a:off x="2458025" y="274499"/>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Why enter the</a:t>
              </a:r>
              <a:br>
                <a:rPr lang="en-US" sz="1800" b="0" i="0" u="none" strike="noStrike" cap="none" dirty="0">
                  <a:solidFill>
                    <a:schemeClr val="lt1"/>
                  </a:solidFill>
                  <a:latin typeface="Arial"/>
                  <a:ea typeface="Arial"/>
                  <a:cs typeface="Arial"/>
                  <a:sym typeface="Arial"/>
                </a:rPr>
              </a:br>
              <a:r>
                <a:rPr lang="en-US" sz="1800" b="0" i="0" u="none" strike="noStrike" cap="none" dirty="0">
                  <a:solidFill>
                    <a:schemeClr val="lt1"/>
                  </a:solidFill>
                  <a:latin typeface="Arial"/>
                  <a:ea typeface="Arial"/>
                  <a:cs typeface="Arial"/>
                  <a:sym typeface="Arial"/>
                </a:rPr>
                <a:t>Regal Awards? </a:t>
              </a:r>
              <a:endParaRPr sz="1400" b="0" i="0" u="none" strike="noStrike" cap="none" dirty="0">
                <a:solidFill>
                  <a:srgbClr val="000000"/>
                </a:solidFill>
                <a:latin typeface="Arial"/>
                <a:ea typeface="Arial"/>
                <a:cs typeface="Arial"/>
                <a:sym typeface="Arial"/>
              </a:endParaRPr>
            </a:p>
          </p:txBody>
        </p:sp>
        <p:sp>
          <p:nvSpPr>
            <p:cNvPr id="159" name="Google Shape;159;p17"/>
            <p:cNvSpPr/>
            <p:nvPr/>
          </p:nvSpPr>
          <p:spPr>
            <a:xfrm>
              <a:off x="4913238" y="274499"/>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0" name="Google Shape;160;p17"/>
            <p:cNvSpPr txBox="1"/>
            <p:nvPr/>
          </p:nvSpPr>
          <p:spPr>
            <a:xfrm>
              <a:off x="4913238" y="274499"/>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How to enter and possibly win a Regal Award.</a:t>
              </a:r>
              <a:endParaRPr sz="1400" b="0" i="0" u="none" strike="noStrike" cap="none" dirty="0">
                <a:solidFill>
                  <a:srgbClr val="000000"/>
                </a:solidFill>
                <a:latin typeface="Arial"/>
                <a:ea typeface="Arial"/>
                <a:cs typeface="Arial"/>
                <a:sym typeface="Arial"/>
              </a:endParaRPr>
            </a:p>
          </p:txBody>
        </p:sp>
        <p:sp>
          <p:nvSpPr>
            <p:cNvPr id="161" name="Google Shape;161;p17"/>
            <p:cNvSpPr/>
            <p:nvPr/>
          </p:nvSpPr>
          <p:spPr>
            <a:xfrm>
              <a:off x="7368450" y="274499"/>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2" name="Google Shape;162;p17"/>
            <p:cNvSpPr txBox="1"/>
            <p:nvPr/>
          </p:nvSpPr>
          <p:spPr>
            <a:xfrm>
              <a:off x="7368450" y="274499"/>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Regal Award</a:t>
              </a:r>
              <a:r>
                <a:rPr lang="en-US" sz="1800" dirty="0">
                  <a:solidFill>
                    <a:schemeClr val="lt1"/>
                  </a:solidFill>
                </a:rPr>
                <a:t> category list</a:t>
              </a:r>
              <a:endParaRPr sz="1400" b="0" i="0" u="none" strike="noStrike" cap="none" dirty="0">
                <a:solidFill>
                  <a:srgbClr val="000000"/>
                </a:solidFill>
                <a:latin typeface="Arial"/>
                <a:ea typeface="Arial"/>
                <a:cs typeface="Arial"/>
                <a:sym typeface="Arial"/>
              </a:endParaRPr>
            </a:p>
          </p:txBody>
        </p:sp>
        <p:sp>
          <p:nvSpPr>
            <p:cNvPr id="163" name="Google Shape;163;p17"/>
            <p:cNvSpPr/>
            <p:nvPr/>
          </p:nvSpPr>
          <p:spPr>
            <a:xfrm>
              <a:off x="2813" y="1836907"/>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4" name="Google Shape;164;p17"/>
            <p:cNvSpPr txBox="1"/>
            <p:nvPr/>
          </p:nvSpPr>
          <p:spPr>
            <a:xfrm>
              <a:off x="2813" y="1836907"/>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Best tips &amp; practices to help your chances</a:t>
              </a:r>
              <a:br>
                <a:rPr lang="en-US" sz="1800" b="0" i="0" u="none" strike="noStrike" cap="none" dirty="0">
                  <a:solidFill>
                    <a:schemeClr val="lt1"/>
                  </a:solidFill>
                  <a:latin typeface="Arial"/>
                  <a:ea typeface="Arial"/>
                  <a:cs typeface="Arial"/>
                  <a:sym typeface="Arial"/>
                </a:rPr>
              </a:br>
              <a:r>
                <a:rPr lang="en-US" sz="1800" b="0" i="0" u="none" strike="noStrike" cap="none" dirty="0">
                  <a:solidFill>
                    <a:schemeClr val="lt1"/>
                  </a:solidFill>
                  <a:latin typeface="Arial"/>
                  <a:ea typeface="Arial"/>
                  <a:cs typeface="Arial"/>
                  <a:sym typeface="Arial"/>
                </a:rPr>
                <a:t>of winning.</a:t>
              </a:r>
              <a:endParaRPr sz="1400" b="0" i="0" u="none" strike="noStrike" cap="none" dirty="0">
                <a:solidFill>
                  <a:srgbClr val="000000"/>
                </a:solidFill>
                <a:latin typeface="Arial"/>
                <a:ea typeface="Arial"/>
                <a:cs typeface="Arial"/>
                <a:sym typeface="Arial"/>
              </a:endParaRPr>
            </a:p>
          </p:txBody>
        </p:sp>
        <p:sp>
          <p:nvSpPr>
            <p:cNvPr id="165" name="Google Shape;165;p17"/>
            <p:cNvSpPr/>
            <p:nvPr/>
          </p:nvSpPr>
          <p:spPr>
            <a:xfrm>
              <a:off x="2458025" y="1836907"/>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6" name="Google Shape;166;p17"/>
            <p:cNvSpPr txBox="1"/>
            <p:nvPr/>
          </p:nvSpPr>
          <p:spPr>
            <a:xfrm>
              <a:off x="2458025" y="1836907"/>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Important deadlines and dates.</a:t>
              </a:r>
              <a:endParaRPr sz="1400" b="0" i="0" u="none" strike="noStrike" cap="none" dirty="0">
                <a:solidFill>
                  <a:srgbClr val="000000"/>
                </a:solidFill>
                <a:latin typeface="Arial"/>
                <a:ea typeface="Arial"/>
                <a:cs typeface="Arial"/>
                <a:sym typeface="Arial"/>
              </a:endParaRPr>
            </a:p>
          </p:txBody>
        </p:sp>
        <p:sp>
          <p:nvSpPr>
            <p:cNvPr id="167" name="Google Shape;167;p17"/>
            <p:cNvSpPr/>
            <p:nvPr/>
          </p:nvSpPr>
          <p:spPr>
            <a:xfrm>
              <a:off x="4913238" y="1836907"/>
              <a:ext cx="2232011" cy="1339206"/>
            </a:xfrm>
            <a:prstGeom prst="rect">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8" name="Google Shape;168;p17"/>
            <p:cNvSpPr txBox="1"/>
            <p:nvPr/>
          </p:nvSpPr>
          <p:spPr>
            <a:xfrm>
              <a:off x="4913238" y="1836907"/>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When/Where is the Regal Award ceremony?</a:t>
              </a:r>
              <a:endParaRPr sz="1400" b="0" i="0" u="none" strike="noStrike" cap="none" dirty="0">
                <a:solidFill>
                  <a:srgbClr val="000000"/>
                </a:solidFill>
                <a:latin typeface="Arial"/>
                <a:ea typeface="Arial"/>
                <a:cs typeface="Arial"/>
                <a:sym typeface="Arial"/>
              </a:endParaRPr>
            </a:p>
          </p:txBody>
        </p:sp>
        <p:sp>
          <p:nvSpPr>
            <p:cNvPr id="169" name="Google Shape;169;p17"/>
            <p:cNvSpPr/>
            <p:nvPr/>
          </p:nvSpPr>
          <p:spPr>
            <a:xfrm>
              <a:off x="7368450" y="1836907"/>
              <a:ext cx="2232011" cy="1339206"/>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0" name="Google Shape;170;p17"/>
            <p:cNvSpPr txBox="1"/>
            <p:nvPr/>
          </p:nvSpPr>
          <p:spPr>
            <a:xfrm>
              <a:off x="7368450" y="1836907"/>
              <a:ext cx="2232011" cy="1339206"/>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 </a:t>
              </a:r>
              <a:r>
                <a:rPr lang="en-US" sz="1800" b="1" i="0" u="none" strike="noStrike" cap="none" dirty="0">
                  <a:solidFill>
                    <a:srgbClr val="92D050"/>
                  </a:solidFill>
                  <a:latin typeface="Arial"/>
                  <a:ea typeface="Arial"/>
                  <a:cs typeface="Arial"/>
                  <a:sym typeface="Arial"/>
                </a:rPr>
                <a:t>BONUS: </a:t>
              </a:r>
              <a:r>
                <a:rPr lang="en-US" sz="1800" b="0" i="0" u="none" strike="noStrike" cap="none" dirty="0">
                  <a:solidFill>
                    <a:schemeClr val="lt1"/>
                  </a:solidFill>
                  <a:latin typeface="Arial"/>
                  <a:ea typeface="Arial"/>
                  <a:cs typeface="Arial"/>
                  <a:sym typeface="Arial"/>
                </a:rPr>
                <a:t>Enter by Jan 1</a:t>
              </a:r>
              <a:r>
                <a:rPr lang="en-US" sz="1800" dirty="0">
                  <a:solidFill>
                    <a:schemeClr val="lt1"/>
                  </a:solidFill>
                </a:rPr>
                <a:t>0</a:t>
              </a:r>
              <a:r>
                <a:rPr lang="en-US" sz="1800" b="0" i="0" u="none" strike="noStrike" cap="none" dirty="0">
                  <a:solidFill>
                    <a:schemeClr val="lt1"/>
                  </a:solidFill>
                  <a:latin typeface="Arial"/>
                  <a:ea typeface="Arial"/>
                  <a:cs typeface="Arial"/>
                  <a:sym typeface="Arial"/>
                </a:rPr>
                <a:t>, 202</a:t>
              </a:r>
              <a:r>
                <a:rPr lang="en-US" sz="1800" dirty="0">
                  <a:solidFill>
                    <a:schemeClr val="lt1"/>
                  </a:solidFill>
                </a:rPr>
                <a:t>5</a:t>
              </a:r>
              <a:r>
                <a:rPr lang="en-US" sz="1800" b="0" i="0" u="none" strike="noStrike" cap="none" dirty="0">
                  <a:solidFill>
                    <a:schemeClr val="lt1"/>
                  </a:solidFill>
                  <a:latin typeface="Arial"/>
                  <a:ea typeface="Arial"/>
                  <a:cs typeface="Arial"/>
                  <a:sym typeface="Arial"/>
                </a:rPr>
                <a:t> and enjoy 20% Discount TAKE ADVANTAGE!</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3"/>
          <p:cNvSpPr/>
          <p:nvPr/>
        </p:nvSpPr>
        <p:spPr>
          <a:xfrm>
            <a:off x="8426437"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475" name="Google Shape;475;p53"/>
          <p:cNvSpPr txBox="1"/>
          <p:nvPr/>
        </p:nvSpPr>
        <p:spPr>
          <a:xfrm>
            <a:off x="1397918" y="760145"/>
            <a:ext cx="9603300" cy="10491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2310"/>
              <a:buFont typeface="Gill Sans"/>
              <a:buNone/>
            </a:pPr>
            <a:r>
              <a:rPr lang="en-US" sz="2310" b="1" i="0" u="none" strike="noStrike" cap="none" dirty="0">
                <a:solidFill>
                  <a:schemeClr val="dk1"/>
                </a:solidFill>
                <a:latin typeface="Gill Sans"/>
                <a:ea typeface="Gill Sans"/>
                <a:cs typeface="Gill Sans"/>
                <a:sym typeface="Gill Sans"/>
              </a:rPr>
              <a:t>SAMPLE PREVIOUS </a:t>
            </a:r>
            <a:br>
              <a:rPr lang="en-US" sz="2310" b="1" i="0" u="none" strike="noStrike" cap="none" dirty="0">
                <a:solidFill>
                  <a:schemeClr val="dk1"/>
                </a:solidFill>
                <a:latin typeface="Gill Sans"/>
                <a:ea typeface="Gill Sans"/>
                <a:cs typeface="Gill Sans"/>
                <a:sym typeface="Gill Sans"/>
              </a:rPr>
            </a:br>
            <a:r>
              <a:rPr lang="en-US" sz="2310" b="1" i="0" u="none" strike="noStrike" cap="none" dirty="0">
                <a:solidFill>
                  <a:schemeClr val="dk1"/>
                </a:solidFill>
                <a:latin typeface="Gill Sans"/>
                <a:ea typeface="Gill Sans"/>
                <a:cs typeface="Gill Sans"/>
                <a:sym typeface="Gill Sans"/>
              </a:rPr>
              <a:t>REGAL AWARD ENTRY &amp; W</a:t>
            </a:r>
            <a:r>
              <a:rPr lang="en-US" sz="2310" b="1" dirty="0">
                <a:solidFill>
                  <a:schemeClr val="dk1"/>
                </a:solidFill>
                <a:latin typeface="Gill Sans"/>
                <a:ea typeface="Gill Sans"/>
                <a:cs typeface="Gill Sans"/>
                <a:sym typeface="Gill Sans"/>
              </a:rPr>
              <a:t>INNER</a:t>
            </a:r>
            <a:r>
              <a:rPr lang="en-US" sz="2310" b="1" i="0" u="none" strike="noStrike" cap="none" dirty="0">
                <a:solidFill>
                  <a:schemeClr val="dk1"/>
                </a:solidFill>
                <a:latin typeface="Gill Sans"/>
                <a:ea typeface="Gill Sans"/>
                <a:cs typeface="Gill Sans"/>
                <a:sym typeface="Gill Sans"/>
              </a:rPr>
              <a:t>:</a:t>
            </a:r>
            <a:br>
              <a:rPr lang="en-US" sz="2310" b="1" i="0" u="none" strike="noStrike" cap="none" dirty="0">
                <a:solidFill>
                  <a:schemeClr val="dk1"/>
                </a:solidFill>
                <a:latin typeface="Gill Sans"/>
                <a:ea typeface="Gill Sans"/>
                <a:cs typeface="Gill Sans"/>
                <a:sym typeface="Gill Sans"/>
              </a:rPr>
            </a:br>
            <a:r>
              <a:rPr lang="en-US" sz="2310" b="0" i="0" u="none" strike="noStrike" cap="none" dirty="0">
                <a:solidFill>
                  <a:schemeClr val="dk1"/>
                </a:solidFill>
                <a:latin typeface="Gill Sans"/>
                <a:ea typeface="Gill Sans"/>
                <a:cs typeface="Gill Sans"/>
                <a:sym typeface="Gill Sans"/>
              </a:rPr>
              <a:t>SEA LIGHT DESIGN-BUILD </a:t>
            </a:r>
            <a:r>
              <a:rPr lang="en-US" sz="2310" dirty="0">
                <a:solidFill>
                  <a:schemeClr val="dk1"/>
                </a:solidFill>
                <a:latin typeface="Gill Sans"/>
                <a:ea typeface="Gill Sans"/>
                <a:cs typeface="Gill Sans"/>
                <a:sym typeface="Gill Sans"/>
              </a:rPr>
              <a:t>•</a:t>
            </a:r>
            <a:r>
              <a:rPr lang="en-US" sz="2310" b="0" i="0" u="none" strike="noStrike" cap="none" dirty="0">
                <a:solidFill>
                  <a:schemeClr val="dk1"/>
                </a:solidFill>
                <a:latin typeface="Gill Sans"/>
                <a:ea typeface="Gill Sans"/>
                <a:cs typeface="Gill Sans"/>
                <a:sym typeface="Gill Sans"/>
              </a:rPr>
              <a:t> BEST KITCHEN DESIGN for a REMODELER</a:t>
            </a:r>
            <a:endParaRPr sz="1400" b="0" i="0" u="none" strike="noStrike" cap="none" dirty="0">
              <a:solidFill>
                <a:srgbClr val="000000"/>
              </a:solidFill>
              <a:latin typeface="Arial"/>
              <a:ea typeface="Arial"/>
              <a:cs typeface="Arial"/>
              <a:sym typeface="Arial"/>
            </a:endParaRPr>
          </a:p>
        </p:txBody>
      </p:sp>
      <p:pic>
        <p:nvPicPr>
          <p:cNvPr id="476" name="Google Shape;476;p53"/>
          <p:cNvPicPr preferRelativeResize="0"/>
          <p:nvPr/>
        </p:nvPicPr>
        <p:blipFill>
          <a:blip r:embed="rId3">
            <a:alphaModFix/>
          </a:blip>
          <a:stretch>
            <a:fillRect/>
          </a:stretch>
        </p:blipFill>
        <p:spPr>
          <a:xfrm>
            <a:off x="2264025" y="1771302"/>
            <a:ext cx="1685775" cy="1685775"/>
          </a:xfrm>
          <a:prstGeom prst="rect">
            <a:avLst/>
          </a:prstGeom>
          <a:noFill/>
          <a:ln>
            <a:noFill/>
          </a:ln>
        </p:spPr>
      </p:pic>
      <p:pic>
        <p:nvPicPr>
          <p:cNvPr id="477" name="Google Shape;477;p53"/>
          <p:cNvPicPr preferRelativeResize="0"/>
          <p:nvPr/>
        </p:nvPicPr>
        <p:blipFill>
          <a:blip r:embed="rId4">
            <a:alphaModFix/>
          </a:blip>
          <a:stretch>
            <a:fillRect/>
          </a:stretch>
        </p:blipFill>
        <p:spPr>
          <a:xfrm>
            <a:off x="5045475" y="1714325"/>
            <a:ext cx="5679698" cy="3824377"/>
          </a:xfrm>
          <a:prstGeom prst="rect">
            <a:avLst/>
          </a:prstGeom>
          <a:noFill/>
          <a:ln>
            <a:noFill/>
          </a:ln>
        </p:spPr>
      </p:pic>
      <p:sp>
        <p:nvSpPr>
          <p:cNvPr id="478" name="Google Shape;478;p53"/>
          <p:cNvSpPr/>
          <p:nvPr/>
        </p:nvSpPr>
        <p:spPr>
          <a:xfrm>
            <a:off x="3529034" y="4353582"/>
            <a:ext cx="1577400" cy="502800"/>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4"/>
          <p:cNvSpPr/>
          <p:nvPr/>
        </p:nvSpPr>
        <p:spPr>
          <a:xfrm>
            <a:off x="8426437"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485" name="Google Shape;485;p54"/>
          <p:cNvPicPr preferRelativeResize="0"/>
          <p:nvPr/>
        </p:nvPicPr>
        <p:blipFill>
          <a:blip r:embed="rId3">
            <a:alphaModFix/>
          </a:blip>
          <a:stretch>
            <a:fillRect/>
          </a:stretch>
        </p:blipFill>
        <p:spPr>
          <a:xfrm>
            <a:off x="1614950" y="201096"/>
            <a:ext cx="3979395" cy="2923103"/>
          </a:xfrm>
          <a:prstGeom prst="rect">
            <a:avLst/>
          </a:prstGeom>
          <a:noFill/>
          <a:ln>
            <a:noFill/>
          </a:ln>
        </p:spPr>
      </p:pic>
      <p:pic>
        <p:nvPicPr>
          <p:cNvPr id="486" name="Google Shape;486;p54"/>
          <p:cNvPicPr preferRelativeResize="0"/>
          <p:nvPr/>
        </p:nvPicPr>
        <p:blipFill>
          <a:blip r:embed="rId4">
            <a:alphaModFix/>
          </a:blip>
          <a:stretch>
            <a:fillRect/>
          </a:stretch>
        </p:blipFill>
        <p:spPr>
          <a:xfrm>
            <a:off x="5850326" y="201100"/>
            <a:ext cx="4406975" cy="5774677"/>
          </a:xfrm>
          <a:prstGeom prst="rect">
            <a:avLst/>
          </a:prstGeom>
          <a:noFill/>
          <a:ln>
            <a:noFill/>
          </a:ln>
        </p:spPr>
      </p:pic>
      <p:sp>
        <p:nvSpPr>
          <p:cNvPr id="2" name="Arrow: Right 1">
            <a:extLst>
              <a:ext uri="{FF2B5EF4-FFF2-40B4-BE49-F238E27FC236}">
                <a16:creationId xmlns:a16="http://schemas.microsoft.com/office/drawing/2014/main" id="{43737848-3E16-C232-F741-7A65D4EF3218}"/>
              </a:ext>
            </a:extLst>
          </p:cNvPr>
          <p:cNvSpPr/>
          <p:nvPr/>
        </p:nvSpPr>
        <p:spPr>
          <a:xfrm>
            <a:off x="636542" y="90170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5"/>
          <p:cNvSpPr/>
          <p:nvPr/>
        </p:nvSpPr>
        <p:spPr>
          <a:xfrm>
            <a:off x="8531212" y="6384550"/>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494" name="Google Shape;494;p55"/>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TIP</a:t>
            </a:r>
            <a:endParaRPr dirty="0"/>
          </a:p>
        </p:txBody>
      </p:sp>
      <p:sp>
        <p:nvSpPr>
          <p:cNvPr id="495" name="Google Shape;495;p55"/>
          <p:cNvSpPr txBox="1">
            <a:spLocks noGrp="1"/>
          </p:cNvSpPr>
          <p:nvPr>
            <p:ph type="body" idx="1"/>
          </p:nvPr>
        </p:nvSpPr>
        <p:spPr>
          <a:xfrm>
            <a:off x="1451579" y="2015732"/>
            <a:ext cx="9834908" cy="3450613"/>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400"/>
              <a:buNone/>
            </a:pPr>
            <a:r>
              <a:rPr lang="en-US" sz="2400" dirty="0"/>
              <a:t>Answer the category questions completely! </a:t>
            </a:r>
            <a:br>
              <a:rPr lang="en-US" sz="2400" dirty="0"/>
            </a:br>
            <a:br>
              <a:rPr lang="en-US" sz="2400" dirty="0"/>
            </a:br>
            <a:r>
              <a:rPr lang="en-US" sz="2400" dirty="0"/>
              <a:t>Within your electronic document, such as a Word doc, enter each category question completely, along with your answers, and then copy/paste your answer online.</a:t>
            </a:r>
            <a:endParaRPr sz="2400" dirty="0"/>
          </a:p>
        </p:txBody>
      </p:sp>
      <p:pic>
        <p:nvPicPr>
          <p:cNvPr id="496" name="Google Shape;496;p55"/>
          <p:cNvPicPr preferRelativeResize="0"/>
          <p:nvPr/>
        </p:nvPicPr>
        <p:blipFill rotWithShape="1">
          <a:blip r:embed="rId3">
            <a:alphaModFix/>
          </a:blip>
          <a:srcRect/>
          <a:stretch/>
        </p:blipFill>
        <p:spPr>
          <a:xfrm>
            <a:off x="8937415" y="3602025"/>
            <a:ext cx="2584869" cy="24514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6"/>
          <p:cNvSpPr/>
          <p:nvPr/>
        </p:nvSpPr>
        <p:spPr>
          <a:xfrm>
            <a:off x="8426437"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03" name="Google Shape;503;p56"/>
          <p:cNvPicPr preferRelativeResize="0"/>
          <p:nvPr/>
        </p:nvPicPr>
        <p:blipFill>
          <a:blip r:embed="rId3">
            <a:alphaModFix/>
          </a:blip>
          <a:stretch>
            <a:fillRect/>
          </a:stretch>
        </p:blipFill>
        <p:spPr>
          <a:xfrm>
            <a:off x="2775007" y="466500"/>
            <a:ext cx="6908477" cy="5039677"/>
          </a:xfrm>
          <a:prstGeom prst="rect">
            <a:avLst/>
          </a:prstGeom>
          <a:noFill/>
          <a:ln>
            <a:noFill/>
          </a:ln>
        </p:spPr>
      </p:pic>
      <p:sp>
        <p:nvSpPr>
          <p:cNvPr id="2" name="Arrow: Right 1">
            <a:extLst>
              <a:ext uri="{FF2B5EF4-FFF2-40B4-BE49-F238E27FC236}">
                <a16:creationId xmlns:a16="http://schemas.microsoft.com/office/drawing/2014/main" id="{6D3F69BD-C6D2-A60D-77DF-25B98D2C4F76}"/>
              </a:ext>
            </a:extLst>
          </p:cNvPr>
          <p:cNvSpPr/>
          <p:nvPr/>
        </p:nvSpPr>
        <p:spPr>
          <a:xfrm>
            <a:off x="2508516" y="121920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7"/>
          <p:cNvSpPr/>
          <p:nvPr/>
        </p:nvSpPr>
        <p:spPr>
          <a:xfrm>
            <a:off x="8426437"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11" name="Google Shape;511;p57"/>
          <p:cNvPicPr preferRelativeResize="0"/>
          <p:nvPr/>
        </p:nvPicPr>
        <p:blipFill rotWithShape="1">
          <a:blip r:embed="rId3">
            <a:alphaModFix/>
          </a:blip>
          <a:srcRect t="6162" b="6171"/>
          <a:stretch/>
        </p:blipFill>
        <p:spPr>
          <a:xfrm>
            <a:off x="1664335" y="386678"/>
            <a:ext cx="8711079" cy="503186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8"/>
          <p:cNvSpPr/>
          <p:nvPr/>
        </p:nvSpPr>
        <p:spPr>
          <a:xfrm>
            <a:off x="8426437"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19" name="Google Shape;519;p58"/>
          <p:cNvPicPr preferRelativeResize="0"/>
          <p:nvPr/>
        </p:nvPicPr>
        <p:blipFill>
          <a:blip r:embed="rId3">
            <a:alphaModFix/>
          </a:blip>
          <a:stretch>
            <a:fillRect/>
          </a:stretch>
        </p:blipFill>
        <p:spPr>
          <a:xfrm>
            <a:off x="3031764" y="190475"/>
            <a:ext cx="5467399" cy="5753974"/>
          </a:xfrm>
          <a:prstGeom prst="rect">
            <a:avLst/>
          </a:prstGeom>
          <a:noFill/>
          <a:ln>
            <a:noFill/>
          </a:ln>
        </p:spPr>
      </p:pic>
      <p:sp>
        <p:nvSpPr>
          <p:cNvPr id="4" name="Arrow: Right 3">
            <a:extLst>
              <a:ext uri="{FF2B5EF4-FFF2-40B4-BE49-F238E27FC236}">
                <a16:creationId xmlns:a16="http://schemas.microsoft.com/office/drawing/2014/main" id="{DFF30DDB-AA25-B864-6DA9-63A46784E15C}"/>
              </a:ext>
            </a:extLst>
          </p:cNvPr>
          <p:cNvSpPr/>
          <p:nvPr/>
        </p:nvSpPr>
        <p:spPr>
          <a:xfrm>
            <a:off x="3314700" y="91355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9"/>
          <p:cNvSpPr/>
          <p:nvPr/>
        </p:nvSpPr>
        <p:spPr>
          <a:xfrm>
            <a:off x="8512162" y="6287572"/>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27" name="Google Shape;527;p59" descr="Graphical user interface, text, application, email&#10;&#10;Description automatically generated"/>
          <p:cNvPicPr preferRelativeResize="0"/>
          <p:nvPr/>
        </p:nvPicPr>
        <p:blipFill rotWithShape="1">
          <a:blip r:embed="rId3">
            <a:alphaModFix/>
          </a:blip>
          <a:srcRect/>
          <a:stretch/>
        </p:blipFill>
        <p:spPr>
          <a:xfrm>
            <a:off x="2605641" y="117699"/>
            <a:ext cx="5835636" cy="57462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32"/>
        <p:cNvGrpSpPr/>
        <p:nvPr/>
      </p:nvGrpSpPr>
      <p:grpSpPr>
        <a:xfrm>
          <a:off x="0" y="0"/>
          <a:ext cx="0" cy="0"/>
          <a:chOff x="0" y="0"/>
          <a:chExt cx="0" cy="0"/>
        </a:xfrm>
      </p:grpSpPr>
      <p:sp>
        <p:nvSpPr>
          <p:cNvPr id="533" name="Google Shape;533;p60"/>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34" name="Google Shape;534;p60"/>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35" name="Google Shape;535;p60"/>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536" name="Google Shape;536;p60"/>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537" name="Google Shape;537;p60"/>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538" name="Google Shape;538;p60"/>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539" name="Google Shape;539;p60"/>
          <p:cNvSpPr txBox="1">
            <a:spLocks noGrp="1"/>
          </p:cNvSpPr>
          <p:nvPr>
            <p:ph type="title"/>
          </p:nvPr>
        </p:nvSpPr>
        <p:spPr>
          <a:xfrm>
            <a:off x="485695" y="1474969"/>
            <a:ext cx="3026558" cy="1868760"/>
          </a:xfrm>
          <a:prstGeom prst="rect">
            <a:avLst/>
          </a:prstGeom>
          <a:noFill/>
          <a:ln>
            <a:noFill/>
          </a:ln>
        </p:spPr>
        <p:txBody>
          <a:bodyPr spcFirstLastPara="1" wrap="square" lIns="91425" tIns="45700" rIns="91425" bIns="0" anchor="b" anchorCtr="0">
            <a:normAutofit/>
          </a:bodyPr>
          <a:lstStyle/>
          <a:p>
            <a:pPr marL="0" lvl="0" indent="0" algn="l" rtl="0">
              <a:lnSpc>
                <a:spcPct val="90000"/>
              </a:lnSpc>
              <a:spcBef>
                <a:spcPts val="0"/>
              </a:spcBef>
              <a:spcAft>
                <a:spcPts val="0"/>
              </a:spcAft>
              <a:buClr>
                <a:schemeClr val="dk1"/>
              </a:buClr>
              <a:buSzPts val="3300"/>
              <a:buFont typeface="Gill Sans"/>
              <a:buNone/>
            </a:pPr>
            <a:r>
              <a:rPr lang="en-US" sz="3300" dirty="0"/>
              <a:t>INDIVIDUAL ACHIEVEMENT</a:t>
            </a:r>
            <a:endParaRPr dirty="0"/>
          </a:p>
        </p:txBody>
      </p:sp>
      <p:cxnSp>
        <p:nvCxnSpPr>
          <p:cNvPr id="540" name="Google Shape;540;p60"/>
          <p:cNvCxnSpPr/>
          <p:nvPr/>
        </p:nvCxnSpPr>
        <p:spPr>
          <a:xfrm>
            <a:off x="484009" y="3526496"/>
            <a:ext cx="3023617" cy="0"/>
          </a:xfrm>
          <a:prstGeom prst="straightConnector1">
            <a:avLst/>
          </a:prstGeom>
          <a:noFill/>
          <a:ln w="31750" cap="flat" cmpd="sng">
            <a:solidFill>
              <a:schemeClr val="accent1"/>
            </a:solidFill>
            <a:prstDash val="solid"/>
            <a:round/>
            <a:headEnd type="none" w="sm" len="sm"/>
            <a:tailEnd type="none" w="sm" len="sm"/>
          </a:ln>
        </p:spPr>
      </p:cxnSp>
      <p:pic>
        <p:nvPicPr>
          <p:cNvPr id="541" name="Google Shape;541;p60"/>
          <p:cNvPicPr preferRelativeResize="0">
            <a:picLocks noGrp="1"/>
          </p:cNvPicPr>
          <p:nvPr>
            <p:ph type="body" idx="1"/>
          </p:nvPr>
        </p:nvPicPr>
        <p:blipFill rotWithShape="1">
          <a:blip r:embed="rId4">
            <a:alphaModFix/>
          </a:blip>
          <a:srcRect/>
          <a:stretch/>
        </p:blipFill>
        <p:spPr>
          <a:xfrm>
            <a:off x="4129542" y="486823"/>
            <a:ext cx="3437734" cy="5150164"/>
          </a:xfrm>
          <a:prstGeom prst="rect">
            <a:avLst/>
          </a:prstGeom>
          <a:noFill/>
          <a:ln>
            <a:noFill/>
          </a:ln>
        </p:spPr>
      </p:pic>
      <p:pic>
        <p:nvPicPr>
          <p:cNvPr id="542" name="Google Shape;542;p60" descr="A close up of a logo&#10;&#10;Description automatically generated"/>
          <p:cNvPicPr preferRelativeResize="0"/>
          <p:nvPr/>
        </p:nvPicPr>
        <p:blipFill rotWithShape="1">
          <a:blip r:embed="rId5">
            <a:alphaModFix/>
          </a:blip>
          <a:srcRect/>
          <a:stretch/>
        </p:blipFill>
        <p:spPr>
          <a:xfrm>
            <a:off x="7858342" y="1215699"/>
            <a:ext cx="3692411" cy="3692411"/>
          </a:xfrm>
          <a:prstGeom prst="rect">
            <a:avLst/>
          </a:prstGeom>
          <a:noFill/>
          <a:ln>
            <a:noFill/>
          </a:ln>
        </p:spPr>
      </p:pic>
      <p:pic>
        <p:nvPicPr>
          <p:cNvPr id="543" name="Google Shape;543;p60"/>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44" name="Google Shape;544;p60"/>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545" name="Google Shape;545;p60"/>
          <p:cNvSpPr/>
          <p:nvPr/>
        </p:nvSpPr>
        <p:spPr>
          <a:xfrm>
            <a:off x="8355000" y="6330434"/>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546" name="Google Shape;546;p60"/>
          <p:cNvSpPr txBox="1"/>
          <p:nvPr/>
        </p:nvSpPr>
        <p:spPr>
          <a:xfrm>
            <a:off x="484009" y="3635627"/>
            <a:ext cx="5768720" cy="1727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Gill Sans"/>
              <a:buNone/>
            </a:pPr>
            <a:r>
              <a:rPr lang="en-US" sz="3200" b="0" i="0" u="none" strike="noStrike" cap="none" dirty="0">
                <a:solidFill>
                  <a:schemeClr val="dk1"/>
                </a:solidFill>
                <a:latin typeface="Gill Sans"/>
                <a:ea typeface="Gill Sans"/>
                <a:cs typeface="Gill Sans"/>
                <a:sym typeface="Gill Sans"/>
              </a:rPr>
              <a:t>MARNIE OURSLER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1"/>
          <p:cNvSpPr/>
          <p:nvPr/>
        </p:nvSpPr>
        <p:spPr>
          <a:xfrm>
            <a:off x="8583600" y="6260068"/>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53" name="Google Shape;553;p61" descr="Graphical user interface, text, application, email&#10;&#10;Description automatically generated"/>
          <p:cNvPicPr preferRelativeResize="0"/>
          <p:nvPr/>
        </p:nvPicPr>
        <p:blipFill rotWithShape="1">
          <a:blip r:embed="rId3">
            <a:alphaModFix/>
          </a:blip>
          <a:srcRect/>
          <a:stretch/>
        </p:blipFill>
        <p:spPr>
          <a:xfrm>
            <a:off x="1118701" y="228600"/>
            <a:ext cx="10458450" cy="5029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2"/>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60" name="Google Shape;560;p62" descr="Graphical user interface, text, application, email&#10;&#10;Description automatically generated"/>
          <p:cNvPicPr preferRelativeResize="0"/>
          <p:nvPr/>
        </p:nvPicPr>
        <p:blipFill rotWithShape="1">
          <a:blip r:embed="rId3">
            <a:alphaModFix/>
          </a:blip>
          <a:srcRect/>
          <a:stretch/>
        </p:blipFill>
        <p:spPr>
          <a:xfrm>
            <a:off x="0" y="403305"/>
            <a:ext cx="12192000" cy="43718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B4B4B"/>
            </a:gs>
            <a:gs pos="100000">
              <a:schemeClr val="dk1"/>
            </a:gs>
          </a:gsLst>
          <a:path path="circle">
            <a:fillToRect l="50000" t="50000" r="50000" b="50000"/>
          </a:path>
          <a:tileRect/>
        </a:gradFill>
        <a:effectLst/>
      </p:bgPr>
    </p:bg>
    <p:spTree>
      <p:nvGrpSpPr>
        <p:cNvPr id="1" name="Shape 175"/>
        <p:cNvGrpSpPr/>
        <p:nvPr/>
      </p:nvGrpSpPr>
      <p:grpSpPr>
        <a:xfrm>
          <a:off x="0" y="0"/>
          <a:ext cx="0" cy="0"/>
          <a:chOff x="0" y="0"/>
          <a:chExt cx="0" cy="0"/>
        </a:xfrm>
      </p:grpSpPr>
      <p:sp>
        <p:nvSpPr>
          <p:cNvPr id="176" name="Google Shape;176;p18"/>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77" name="Google Shape;177;p18"/>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178" name="Google Shape;178;p1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179" name="Google Shape;179;p18"/>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180" name="Google Shape;180;p18"/>
          <p:cNvSpPr/>
          <p:nvPr/>
        </p:nvSpPr>
        <p:spPr>
          <a:xfrm>
            <a:off x="2" y="0"/>
            <a:ext cx="12191696" cy="6858000"/>
          </a:xfrm>
          <a:prstGeom prst="rect">
            <a:avLst/>
          </a:prstGeom>
          <a:gradFill>
            <a:gsLst>
              <a:gs pos="0">
                <a:srgbClr val="4B4B4B"/>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cxnSp>
        <p:nvCxnSpPr>
          <p:cNvPr id="181" name="Google Shape;181;p18"/>
          <p:cNvCxnSpPr/>
          <p:nvPr/>
        </p:nvCxnSpPr>
        <p:spPr>
          <a:xfrm>
            <a:off x="1752966" y="1094758"/>
            <a:ext cx="8686800" cy="0"/>
          </a:xfrm>
          <a:prstGeom prst="straightConnector1">
            <a:avLst/>
          </a:prstGeom>
          <a:noFill/>
          <a:ln w="31750" cap="flat" cmpd="sng">
            <a:solidFill>
              <a:schemeClr val="accent1"/>
            </a:solidFill>
            <a:prstDash val="solid"/>
            <a:round/>
            <a:headEnd type="none" w="sm" len="sm"/>
            <a:tailEnd type="none" w="sm" len="sm"/>
          </a:ln>
        </p:spPr>
      </p:cxnSp>
      <p:sp>
        <p:nvSpPr>
          <p:cNvPr id="182" name="Google Shape;182;p18"/>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83" name="Google Shape;183;p18"/>
          <p:cNvSpPr txBox="1">
            <a:spLocks noGrp="1"/>
          </p:cNvSpPr>
          <p:nvPr>
            <p:ph type="title"/>
          </p:nvPr>
        </p:nvSpPr>
        <p:spPr>
          <a:xfrm>
            <a:off x="1752966" y="1427305"/>
            <a:ext cx="8686800" cy="2897270"/>
          </a:xfrm>
          <a:prstGeom prst="rect">
            <a:avLst/>
          </a:prstGeom>
          <a:noFill/>
          <a:ln>
            <a:noFill/>
          </a:ln>
        </p:spPr>
        <p:txBody>
          <a:bodyPr spcFirstLastPara="1" wrap="square" lIns="91425" tIns="45700" rIns="91425" bIns="0" anchor="ctr" anchorCtr="0">
            <a:normAutofit/>
          </a:bodyPr>
          <a:lstStyle/>
          <a:p>
            <a:pPr marL="0" lvl="0" indent="0" algn="ctr" rtl="0">
              <a:lnSpc>
                <a:spcPct val="90000"/>
              </a:lnSpc>
              <a:spcBef>
                <a:spcPts val="0"/>
              </a:spcBef>
              <a:spcAft>
                <a:spcPts val="0"/>
              </a:spcAft>
              <a:buClr>
                <a:schemeClr val="lt1"/>
              </a:buClr>
              <a:buSzPts val="5400"/>
              <a:buFont typeface="Gill Sans"/>
              <a:buNone/>
            </a:pPr>
            <a:r>
              <a:rPr lang="en-US" sz="5400" dirty="0"/>
              <a:t>WHAT ARE THE REGALS?</a:t>
            </a:r>
            <a:endParaRPr dirty="0"/>
          </a:p>
        </p:txBody>
      </p:sp>
      <p:cxnSp>
        <p:nvCxnSpPr>
          <p:cNvPr id="184" name="Google Shape;184;p18"/>
          <p:cNvCxnSpPr/>
          <p:nvPr/>
        </p:nvCxnSpPr>
        <p:spPr>
          <a:xfrm>
            <a:off x="1752966" y="4536431"/>
            <a:ext cx="8686800" cy="0"/>
          </a:xfrm>
          <a:prstGeom prst="straightConnector1">
            <a:avLst/>
          </a:prstGeom>
          <a:noFill/>
          <a:ln w="31750" cap="flat" cmpd="sng">
            <a:solidFill>
              <a:schemeClr val="accent1"/>
            </a:solidFill>
            <a:prstDash val="solid"/>
            <a:round/>
            <a:headEnd type="none" w="sm" len="sm"/>
            <a:tailEnd type="none" w="sm" len="sm"/>
          </a:ln>
        </p:spPr>
      </p:cxnSp>
      <p:pic>
        <p:nvPicPr>
          <p:cNvPr id="185" name="Google Shape;185;p18"/>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sp>
        <p:nvSpPr>
          <p:cNvPr id="186" name="Google Shape;186;p18"/>
          <p:cNvSpPr/>
          <p:nvPr/>
        </p:nvSpPr>
        <p:spPr>
          <a:xfrm>
            <a:off x="8583599" y="6316147"/>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01E2F18-E24A-F45F-163F-F157B8DC7432}"/>
              </a:ext>
            </a:extLst>
          </p:cNvPr>
          <p:cNvPicPr>
            <a:picLocks noChangeAspect="1"/>
          </p:cNvPicPr>
          <p:nvPr/>
        </p:nvPicPr>
        <p:blipFill>
          <a:blip r:embed="rId3"/>
          <a:stretch>
            <a:fillRect/>
          </a:stretch>
        </p:blipFill>
        <p:spPr>
          <a:xfrm>
            <a:off x="714375" y="0"/>
            <a:ext cx="10763250" cy="6086475"/>
          </a:xfrm>
          <a:prstGeom prst="rect">
            <a:avLst/>
          </a:prstGeom>
        </p:spPr>
      </p:pic>
    </p:spTree>
    <p:extLst>
      <p:ext uri="{BB962C8B-B14F-4D97-AF65-F5344CB8AC3E}">
        <p14:creationId xmlns:p14="http://schemas.microsoft.com/office/powerpoint/2010/main" val="2580430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dirty="0"/>
              <a:t>IMPORTANT DEADLINES &amp; DATES</a:t>
            </a:r>
            <a:endParaRPr dirty="0"/>
          </a:p>
        </p:txBody>
      </p:sp>
      <p:sp>
        <p:nvSpPr>
          <p:cNvPr id="566" name="Google Shape;566;p63"/>
          <p:cNvSpPr txBox="1">
            <a:spLocks noGrp="1"/>
          </p:cNvSpPr>
          <p:nvPr>
            <p:ph type="body" idx="1"/>
          </p:nvPr>
        </p:nvSpPr>
        <p:spPr>
          <a:xfrm>
            <a:off x="3533422" y="2015732"/>
            <a:ext cx="7857067" cy="3863525"/>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380"/>
              <a:buNone/>
            </a:pPr>
            <a:r>
              <a:rPr lang="en-US" sz="2380" b="1" dirty="0">
                <a:latin typeface="Arial"/>
                <a:ea typeface="Arial"/>
                <a:cs typeface="Arial"/>
                <a:sym typeface="Arial"/>
              </a:rPr>
              <a:t>CALL FOR REGAL ENTRIES NOW OPEN</a:t>
            </a:r>
            <a:r>
              <a:rPr lang="en-US" sz="2380" dirty="0">
                <a:latin typeface="Arial"/>
                <a:ea typeface="Arial"/>
                <a:cs typeface="Arial"/>
                <a:sym typeface="Arial"/>
              </a:rPr>
              <a:t>!</a:t>
            </a:r>
            <a:br>
              <a:rPr lang="en-US" sz="2380" dirty="0">
                <a:latin typeface="Arial"/>
                <a:ea typeface="Arial"/>
                <a:cs typeface="Arial"/>
                <a:sym typeface="Arial"/>
              </a:rPr>
            </a:br>
            <a:br>
              <a:rPr lang="en-US" sz="1700" dirty="0">
                <a:latin typeface="Arial"/>
                <a:ea typeface="Arial"/>
                <a:cs typeface="Arial"/>
                <a:sym typeface="Arial"/>
              </a:rPr>
            </a:br>
            <a:r>
              <a:rPr lang="en-US" sz="1700" dirty="0">
                <a:latin typeface="Arial"/>
                <a:ea typeface="Arial"/>
                <a:cs typeface="Arial"/>
                <a:sym typeface="Arial"/>
              </a:rPr>
              <a:t>• </a:t>
            </a:r>
            <a:r>
              <a:rPr lang="en-US" sz="1700" b="1" dirty="0">
                <a:latin typeface="Arial"/>
                <a:ea typeface="Arial"/>
                <a:cs typeface="Arial"/>
                <a:sym typeface="Arial"/>
              </a:rPr>
              <a:t>20% OFF Early Bird Discount Entry Deadline ~ </a:t>
            </a:r>
            <a:r>
              <a:rPr lang="en-US" sz="1700" dirty="0">
                <a:latin typeface="Arial"/>
                <a:ea typeface="Arial"/>
                <a:cs typeface="Arial"/>
                <a:sym typeface="Arial"/>
              </a:rPr>
              <a:t>Fri., Jan.10, 2025</a:t>
            </a:r>
            <a:br>
              <a:rPr lang="en-US" sz="1700" dirty="0">
                <a:latin typeface="Arial"/>
                <a:ea typeface="Arial"/>
                <a:cs typeface="Arial"/>
                <a:sym typeface="Arial"/>
              </a:rPr>
            </a:br>
            <a:r>
              <a:rPr lang="en-US" sz="1700" dirty="0">
                <a:latin typeface="Arial"/>
                <a:ea typeface="Arial"/>
                <a:cs typeface="Arial"/>
                <a:sym typeface="Arial"/>
              </a:rPr>
              <a:t>• </a:t>
            </a:r>
            <a:r>
              <a:rPr lang="en-US" sz="1700" b="1" dirty="0">
                <a:latin typeface="Arial"/>
                <a:ea typeface="Arial"/>
                <a:cs typeface="Arial"/>
                <a:sym typeface="Arial"/>
              </a:rPr>
              <a:t>Final Regal Entry Deadline ~ </a:t>
            </a:r>
            <a:r>
              <a:rPr lang="en-US" sz="1700" dirty="0">
                <a:latin typeface="Arial"/>
                <a:ea typeface="Arial"/>
                <a:cs typeface="Arial"/>
                <a:sym typeface="Arial"/>
              </a:rPr>
              <a:t>Fri., Feb. 14th, 2025</a:t>
            </a:r>
            <a:br>
              <a:rPr lang="en-US" sz="1700" dirty="0">
                <a:latin typeface="Arial"/>
                <a:ea typeface="Arial"/>
                <a:cs typeface="Arial"/>
                <a:sym typeface="Arial"/>
              </a:rPr>
            </a:br>
            <a:r>
              <a:rPr lang="en-US" sz="1700" dirty="0">
                <a:latin typeface="Arial"/>
                <a:ea typeface="Arial"/>
                <a:cs typeface="Arial"/>
                <a:sym typeface="Arial"/>
              </a:rPr>
              <a:t>• </a:t>
            </a:r>
            <a:r>
              <a:rPr lang="en-US" sz="1700" b="1" dirty="0">
                <a:latin typeface="Arial"/>
                <a:ea typeface="Arial"/>
                <a:cs typeface="Arial"/>
                <a:sym typeface="Arial"/>
              </a:rPr>
              <a:t>Sponsorships, Regal Book Ads &amp; Listings Deadline ~ </a:t>
            </a:r>
            <a:r>
              <a:rPr lang="en-US" sz="1700" dirty="0">
                <a:latin typeface="Arial"/>
                <a:ea typeface="Arial"/>
                <a:cs typeface="Arial"/>
                <a:sym typeface="Arial"/>
              </a:rPr>
              <a:t>Mon., Mar. 7th, 2025</a:t>
            </a:r>
            <a:endParaRPr dirty="0"/>
          </a:p>
          <a:p>
            <a:pPr marL="0" lvl="0" indent="0" algn="l" rtl="0">
              <a:lnSpc>
                <a:spcPct val="110000"/>
              </a:lnSpc>
              <a:spcBef>
                <a:spcPts val="1000"/>
              </a:spcBef>
              <a:spcAft>
                <a:spcPts val="0"/>
              </a:spcAft>
              <a:buSzPts val="1700"/>
              <a:buNone/>
            </a:pPr>
            <a:endParaRPr sz="1700" b="1" dirty="0">
              <a:latin typeface="Arial"/>
              <a:ea typeface="Arial"/>
              <a:cs typeface="Arial"/>
              <a:sym typeface="Arial"/>
            </a:endParaRPr>
          </a:p>
          <a:p>
            <a:pPr marL="0" lvl="0" indent="0" algn="l" rtl="0">
              <a:lnSpc>
                <a:spcPct val="110000"/>
              </a:lnSpc>
              <a:spcBef>
                <a:spcPts val="1000"/>
              </a:spcBef>
              <a:spcAft>
                <a:spcPts val="0"/>
              </a:spcAft>
              <a:buSzPts val="1700"/>
              <a:buNone/>
            </a:pPr>
            <a:r>
              <a:rPr lang="en-US" sz="1700" b="1" dirty="0">
                <a:latin typeface="Arial"/>
                <a:ea typeface="Arial"/>
                <a:cs typeface="Arial"/>
                <a:sym typeface="Arial"/>
              </a:rPr>
              <a:t>• 33nd Annual Regal Awards Ceremony</a:t>
            </a:r>
            <a:br>
              <a:rPr lang="en-US" sz="1700" b="1" dirty="0">
                <a:latin typeface="Arial"/>
                <a:ea typeface="Arial"/>
                <a:cs typeface="Arial"/>
                <a:sym typeface="Arial"/>
              </a:rPr>
            </a:br>
            <a:r>
              <a:rPr lang="en-US" sz="1700" b="1" dirty="0">
                <a:latin typeface="Arial"/>
                <a:ea typeface="Arial"/>
                <a:cs typeface="Arial"/>
                <a:sym typeface="Arial"/>
              </a:rPr>
              <a:t>Lighthouse Cove Event Center </a:t>
            </a:r>
            <a:br>
              <a:rPr lang="en-US" sz="1700" b="1" dirty="0">
                <a:latin typeface="Arial"/>
                <a:ea typeface="Arial"/>
                <a:cs typeface="Arial"/>
                <a:sym typeface="Arial"/>
              </a:rPr>
            </a:br>
            <a:r>
              <a:rPr lang="en-US" sz="1700" dirty="0">
                <a:latin typeface="Arial"/>
                <a:ea typeface="Arial"/>
                <a:cs typeface="Arial"/>
                <a:sym typeface="Arial"/>
              </a:rPr>
              <a:t>Hyatt Place Dewey Beach</a:t>
            </a:r>
            <a:br>
              <a:rPr lang="en-US" sz="1700" b="1" dirty="0">
                <a:latin typeface="Arial"/>
                <a:ea typeface="Arial"/>
                <a:cs typeface="Arial"/>
                <a:sym typeface="Arial"/>
              </a:rPr>
            </a:br>
            <a:r>
              <a:rPr lang="en-US" sz="1700" dirty="0"/>
              <a:t>1301 Coastal Highway, Dewey Beach, DE      </a:t>
            </a:r>
            <a:br>
              <a:rPr lang="en-US" sz="1700" b="1" dirty="0"/>
            </a:br>
            <a:r>
              <a:rPr lang="en-US" sz="1700" b="1" dirty="0">
                <a:latin typeface="Arial"/>
                <a:ea typeface="Arial"/>
                <a:cs typeface="Arial"/>
                <a:sym typeface="Arial"/>
              </a:rPr>
              <a:t>~ </a:t>
            </a:r>
            <a:r>
              <a:rPr lang="en-US" sz="1700" dirty="0">
                <a:latin typeface="Arial"/>
                <a:ea typeface="Arial"/>
                <a:cs typeface="Arial"/>
                <a:sym typeface="Arial"/>
              </a:rPr>
              <a:t>Fri., May 9th, 2025</a:t>
            </a:r>
            <a:endParaRPr sz="1700" dirty="0"/>
          </a:p>
        </p:txBody>
      </p:sp>
      <p:sp>
        <p:nvSpPr>
          <p:cNvPr id="567" name="Google Shape;567;p63"/>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pic>
        <p:nvPicPr>
          <p:cNvPr id="568" name="Google Shape;568;p63" descr="A tall building in a city&#10;&#10;Description automatically generated"/>
          <p:cNvPicPr preferRelativeResize="0"/>
          <p:nvPr/>
        </p:nvPicPr>
        <p:blipFill rotWithShape="1">
          <a:blip r:embed="rId3">
            <a:alphaModFix/>
          </a:blip>
          <a:srcRect/>
          <a:stretch/>
        </p:blipFill>
        <p:spPr>
          <a:xfrm>
            <a:off x="7980848" y="4069135"/>
            <a:ext cx="2112550" cy="1877515"/>
          </a:xfrm>
          <a:prstGeom prst="rect">
            <a:avLst/>
          </a:prstGeom>
          <a:noFill/>
          <a:ln>
            <a:noFill/>
          </a:ln>
        </p:spPr>
      </p:pic>
      <p:pic>
        <p:nvPicPr>
          <p:cNvPr id="569" name="Google Shape;569;p63"/>
          <p:cNvPicPr preferRelativeResize="0"/>
          <p:nvPr/>
        </p:nvPicPr>
        <p:blipFill rotWithShape="1">
          <a:blip r:embed="rId4">
            <a:alphaModFix/>
          </a:blip>
          <a:srcRect/>
          <a:stretch/>
        </p:blipFill>
        <p:spPr>
          <a:xfrm>
            <a:off x="846700" y="3866222"/>
            <a:ext cx="2112548" cy="1854349"/>
          </a:xfrm>
          <a:prstGeom prst="rect">
            <a:avLst/>
          </a:prstGeom>
          <a:noFill/>
          <a:ln>
            <a:noFill/>
          </a:ln>
        </p:spPr>
      </p:pic>
      <p:pic>
        <p:nvPicPr>
          <p:cNvPr id="570" name="Google Shape;570;p63"/>
          <p:cNvPicPr preferRelativeResize="0"/>
          <p:nvPr/>
        </p:nvPicPr>
        <p:blipFill>
          <a:blip r:embed="rId5">
            <a:alphaModFix/>
          </a:blip>
          <a:stretch>
            <a:fillRect/>
          </a:stretch>
        </p:blipFill>
        <p:spPr>
          <a:xfrm>
            <a:off x="664275" y="2006154"/>
            <a:ext cx="2506669" cy="170766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74"/>
        <p:cNvGrpSpPr/>
        <p:nvPr/>
      </p:nvGrpSpPr>
      <p:grpSpPr>
        <a:xfrm>
          <a:off x="0" y="0"/>
          <a:ext cx="0" cy="0"/>
          <a:chOff x="0" y="0"/>
          <a:chExt cx="0" cy="0"/>
        </a:xfrm>
      </p:grpSpPr>
      <p:sp>
        <p:nvSpPr>
          <p:cNvPr id="575" name="Google Shape;575;p64"/>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BEST OF LUCK!</a:t>
            </a:r>
            <a:endParaRPr b="1" dirty="0"/>
          </a:p>
        </p:txBody>
      </p:sp>
      <p:sp>
        <p:nvSpPr>
          <p:cNvPr id="576" name="Google Shape;576;p64"/>
          <p:cNvSpPr/>
          <p:nvPr/>
        </p:nvSpPr>
        <p:spPr>
          <a:xfrm>
            <a:off x="8526450"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577" name="Google Shape;577;p64"/>
          <p:cNvSpPr txBox="1"/>
          <p:nvPr/>
        </p:nvSpPr>
        <p:spPr>
          <a:xfrm>
            <a:off x="3396292" y="2085684"/>
            <a:ext cx="8527434" cy="345061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Remember, </a:t>
            </a:r>
            <a:r>
              <a:rPr lang="en-US" sz="2000" b="1" i="0" u="none" strike="noStrike" cap="none" dirty="0">
                <a:solidFill>
                  <a:srgbClr val="000000"/>
                </a:solidFill>
                <a:latin typeface="Arial"/>
                <a:ea typeface="Arial"/>
                <a:cs typeface="Arial"/>
                <a:sym typeface="Arial"/>
              </a:rPr>
              <a:t>20% OFF Early Bird Discount Entry Deadline is </a:t>
            </a:r>
            <a:br>
              <a:rPr lang="en-US" sz="2000" b="1" i="0" u="none" strike="noStrike" cap="none" dirty="0">
                <a:solidFill>
                  <a:srgbClr val="000000"/>
                </a:solidFill>
                <a:latin typeface="Arial"/>
                <a:ea typeface="Arial"/>
                <a:cs typeface="Arial"/>
                <a:sym typeface="Arial"/>
              </a:rPr>
            </a:br>
            <a:r>
              <a:rPr lang="en-US" sz="2000" b="0" i="0" u="none" strike="noStrike" cap="none" dirty="0">
                <a:solidFill>
                  <a:srgbClr val="000000"/>
                </a:solidFill>
                <a:latin typeface="Arial"/>
                <a:ea typeface="Arial"/>
                <a:cs typeface="Arial"/>
                <a:sym typeface="Arial"/>
              </a:rPr>
              <a:t>Friday, Jan.</a:t>
            </a:r>
            <a:r>
              <a:rPr lang="en-US" sz="2000" dirty="0"/>
              <a:t>10</a:t>
            </a:r>
            <a:r>
              <a:rPr lang="en-US" sz="2000" b="0" i="0" u="none" strike="noStrike" cap="none" dirty="0">
                <a:solidFill>
                  <a:srgbClr val="000000"/>
                </a:solidFill>
                <a:latin typeface="Arial"/>
                <a:ea typeface="Arial"/>
                <a:cs typeface="Arial"/>
                <a:sym typeface="Arial"/>
              </a:rPr>
              <a:t>, 202</a:t>
            </a:r>
            <a:r>
              <a:rPr lang="en-US" sz="2000" dirty="0"/>
              <a:t>5</a:t>
            </a:r>
            <a:r>
              <a:rPr lang="en-US" sz="2000" b="0" i="0" u="none" strike="noStrike" cap="none" dirty="0">
                <a:solidFill>
                  <a:srgbClr val="000000"/>
                </a:solidFill>
                <a:latin typeface="Arial"/>
                <a:ea typeface="Arial"/>
                <a:cs typeface="Arial"/>
                <a:sym typeface="Arial"/>
              </a:rPr>
              <a:t> – so TAKE ADVANTAGE of the savings.</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chemeClr val="accent1"/>
              </a:buClr>
              <a:buSzPts val="2000"/>
              <a:buFont typeface="Arial"/>
              <a:buNone/>
            </a:pPr>
            <a:endParaRPr sz="2000" b="1" i="0" u="none" strike="noStrike" cap="none" dirty="0">
              <a:solidFill>
                <a:schemeClr val="dk1"/>
              </a:solidFill>
              <a:latin typeface="Gill Sans"/>
              <a:ea typeface="Gill Sans"/>
              <a:cs typeface="Gill Sans"/>
              <a:sym typeface="Gill Sans"/>
            </a:endParaRPr>
          </a:p>
          <a:p>
            <a:pPr marL="0" marR="0" lvl="0" indent="0" algn="l" rtl="0">
              <a:lnSpc>
                <a:spcPct val="120000"/>
              </a:lnSpc>
              <a:spcBef>
                <a:spcPts val="0"/>
              </a:spcBef>
              <a:spcAft>
                <a:spcPts val="0"/>
              </a:spcAft>
              <a:buClr>
                <a:schemeClr val="accent1"/>
              </a:buClr>
              <a:buSzPts val="2000"/>
              <a:buFont typeface="Arial"/>
              <a:buNone/>
            </a:pPr>
            <a:r>
              <a:rPr lang="en-US" sz="2000" b="1" i="0" u="none" strike="noStrike" cap="none" dirty="0">
                <a:solidFill>
                  <a:schemeClr val="dk1"/>
                </a:solidFill>
                <a:latin typeface="Gill Sans"/>
                <a:ea typeface="Gill Sans"/>
                <a:cs typeface="Gill Sans"/>
                <a:sym typeface="Gill Sans"/>
              </a:rPr>
              <a:t>If you have further questions contact Dottie Fawcett</a:t>
            </a:r>
            <a:br>
              <a:rPr lang="en-US" sz="2000" b="0" i="0" u="none" strike="noStrike" cap="none" dirty="0">
                <a:solidFill>
                  <a:schemeClr val="dk1"/>
                </a:solidFill>
                <a:latin typeface="Gill Sans"/>
                <a:ea typeface="Gill Sans"/>
                <a:cs typeface="Gill Sans"/>
                <a:sym typeface="Gill Sans"/>
              </a:rPr>
            </a:br>
            <a:r>
              <a:rPr lang="en-US" sz="2000" b="1" i="0" u="none" strike="noStrike" cap="none" dirty="0">
                <a:solidFill>
                  <a:schemeClr val="dk1"/>
                </a:solidFill>
                <a:latin typeface="Times"/>
                <a:ea typeface="Times"/>
                <a:cs typeface="Times"/>
                <a:sym typeface="Times"/>
              </a:rPr>
              <a:t>email: </a:t>
            </a:r>
            <a:r>
              <a:rPr lang="en-US" sz="2000" b="1" i="0" u="sng" strike="noStrike" cap="none" dirty="0">
                <a:solidFill>
                  <a:srgbClr val="0070C0"/>
                </a:solidFill>
                <a:latin typeface="Times"/>
                <a:ea typeface="Times"/>
                <a:cs typeface="Times"/>
                <a:sym typeface="Times"/>
              </a:rPr>
              <a:t>dotfaw@comcast.net </a:t>
            </a:r>
            <a:r>
              <a:rPr lang="en-US" sz="2000" b="1" i="0" u="none" strike="noStrike" cap="none" dirty="0">
                <a:solidFill>
                  <a:schemeClr val="dk1"/>
                </a:solidFill>
                <a:latin typeface="Times"/>
                <a:ea typeface="Times"/>
                <a:cs typeface="Times"/>
                <a:sym typeface="Times"/>
              </a:rPr>
              <a:t>or phone 610-740-4266</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chemeClr val="accent1"/>
              </a:buClr>
              <a:buSzPts val="2000"/>
              <a:buFont typeface="Arial"/>
              <a:buNone/>
            </a:pPr>
            <a:endParaRPr sz="2000" b="1" i="0" u="none" strike="noStrike" cap="none" dirty="0">
              <a:solidFill>
                <a:schemeClr val="dk1"/>
              </a:solidFill>
              <a:latin typeface="Times"/>
              <a:ea typeface="Times"/>
              <a:cs typeface="Times"/>
              <a:sym typeface="Times"/>
            </a:endParaRPr>
          </a:p>
          <a:p>
            <a:pPr marL="0" marR="0" lvl="0" indent="0" algn="l" rtl="0">
              <a:lnSpc>
                <a:spcPct val="120000"/>
              </a:lnSpc>
              <a:spcBef>
                <a:spcPts val="0"/>
              </a:spcBef>
              <a:spcAft>
                <a:spcPts val="0"/>
              </a:spcAft>
              <a:buClr>
                <a:srgbClr val="000000"/>
              </a:buClr>
              <a:buSzPts val="2000"/>
              <a:buFont typeface="Arial"/>
              <a:buNone/>
            </a:pPr>
            <a:r>
              <a:rPr lang="en-US" sz="2000" b="1" i="0" u="none" strike="noStrike" cap="none" dirty="0">
                <a:solidFill>
                  <a:schemeClr val="dk1"/>
                </a:solidFill>
                <a:latin typeface="Gill Sans"/>
                <a:ea typeface="Gill Sans"/>
                <a:cs typeface="Gill Sans"/>
                <a:sym typeface="Gill Sans"/>
              </a:rPr>
              <a:t>If you have photography questions contact Jay Greene</a:t>
            </a:r>
            <a:br>
              <a:rPr lang="en-US" sz="2000" b="0" i="0" u="none" strike="noStrike" cap="none" dirty="0">
                <a:solidFill>
                  <a:schemeClr val="dk1"/>
                </a:solidFill>
                <a:latin typeface="Gill Sans"/>
                <a:ea typeface="Gill Sans"/>
                <a:cs typeface="Gill Sans"/>
                <a:sym typeface="Gill Sans"/>
              </a:rPr>
            </a:br>
            <a:r>
              <a:rPr lang="en-US" sz="2000" b="1" i="0" u="none" strike="noStrike" cap="none" dirty="0">
                <a:solidFill>
                  <a:schemeClr val="dk1"/>
                </a:solidFill>
                <a:latin typeface="Times"/>
                <a:ea typeface="Times"/>
                <a:cs typeface="Times"/>
                <a:sym typeface="Times"/>
              </a:rPr>
              <a:t>email: </a:t>
            </a:r>
            <a:r>
              <a:rPr lang="en-US" sz="2000" b="1" i="0" u="sng" strike="noStrike" cap="none" dirty="0">
                <a:solidFill>
                  <a:srgbClr val="0070C0"/>
                </a:solidFill>
                <a:latin typeface="Times"/>
                <a:ea typeface="Times"/>
                <a:cs typeface="Times"/>
                <a:sym typeface="Times"/>
                <a:hlinkClick r:id="rId3">
                  <a:extLst>
                    <a:ext uri="{A12FA001-AC4F-418D-AE19-62706E023703}">
                      <ahyp:hlinkClr xmlns:ahyp="http://schemas.microsoft.com/office/drawing/2018/hyperlinkcolor" val="tx"/>
                    </a:ext>
                  </a:extLst>
                </a:hlinkClick>
              </a:rPr>
              <a:t>jg@jaygreenephoto.com</a:t>
            </a:r>
            <a:r>
              <a:rPr lang="en-US" sz="2000" b="1" i="0" u="none" strike="noStrike" cap="none" dirty="0">
                <a:solidFill>
                  <a:srgbClr val="0070C0"/>
                </a:solidFill>
                <a:latin typeface="Times"/>
                <a:ea typeface="Times"/>
                <a:cs typeface="Times"/>
                <a:sym typeface="Times"/>
              </a:rPr>
              <a:t> </a:t>
            </a:r>
            <a:r>
              <a:rPr lang="en-US" sz="2000" b="1" i="0" u="none" strike="noStrike" cap="none" dirty="0">
                <a:solidFill>
                  <a:schemeClr val="dk1"/>
                </a:solidFill>
                <a:latin typeface="Times"/>
                <a:ea typeface="Times"/>
                <a:cs typeface="Times"/>
                <a:sym typeface="Times"/>
              </a:rPr>
              <a:t>or phone 302-593-0448</a:t>
            </a:r>
            <a:endParaRPr sz="2000" b="0" i="0" u="none" strike="noStrike" cap="none" dirty="0">
              <a:solidFill>
                <a:schemeClr val="dk1"/>
              </a:solidFill>
              <a:latin typeface="Gill Sans"/>
              <a:ea typeface="Gill Sans"/>
              <a:cs typeface="Gill Sans"/>
              <a:sym typeface="Gill Sans"/>
            </a:endParaRPr>
          </a:p>
          <a:p>
            <a:pPr marL="0" marR="0" lvl="0" indent="0" algn="l" rtl="0">
              <a:lnSpc>
                <a:spcPct val="120000"/>
              </a:lnSpc>
              <a:spcBef>
                <a:spcPts val="0"/>
              </a:spcBef>
              <a:spcAft>
                <a:spcPts val="0"/>
              </a:spcAft>
              <a:buClr>
                <a:schemeClr val="accent1"/>
              </a:buClr>
              <a:buSzPts val="2000"/>
              <a:buFont typeface="Arial"/>
              <a:buNone/>
            </a:pPr>
            <a:endParaRPr sz="2000" b="0" i="0" u="none" strike="noStrike" cap="none" dirty="0">
              <a:solidFill>
                <a:schemeClr val="dk1"/>
              </a:solidFill>
              <a:latin typeface="Gill Sans"/>
              <a:ea typeface="Gill Sans"/>
              <a:cs typeface="Gill Sans"/>
              <a:sym typeface="Gill Sans"/>
            </a:endParaRPr>
          </a:p>
        </p:txBody>
      </p:sp>
      <p:pic>
        <p:nvPicPr>
          <p:cNvPr id="578" name="Google Shape;578;p64"/>
          <p:cNvPicPr preferRelativeResize="0"/>
          <p:nvPr/>
        </p:nvPicPr>
        <p:blipFill rotWithShape="1">
          <a:blip r:embed="rId4">
            <a:alphaModFix/>
          </a:blip>
          <a:srcRect/>
          <a:stretch/>
        </p:blipFill>
        <p:spPr>
          <a:xfrm>
            <a:off x="1836345" y="2593827"/>
            <a:ext cx="1214172" cy="1292929"/>
          </a:xfrm>
          <a:prstGeom prst="rect">
            <a:avLst/>
          </a:prstGeom>
          <a:noFill/>
          <a:ln>
            <a:noFill/>
          </a:ln>
        </p:spPr>
      </p:pic>
      <p:pic>
        <p:nvPicPr>
          <p:cNvPr id="579" name="Google Shape;579;p64"/>
          <p:cNvPicPr preferRelativeResize="0"/>
          <p:nvPr/>
        </p:nvPicPr>
        <p:blipFill rotWithShape="1">
          <a:blip r:embed="rId5">
            <a:alphaModFix/>
          </a:blip>
          <a:srcRect l="13374" r="13997"/>
          <a:stretch/>
        </p:blipFill>
        <p:spPr>
          <a:xfrm>
            <a:off x="1836343" y="4009340"/>
            <a:ext cx="1214175" cy="16717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83"/>
        <p:cNvGrpSpPr/>
        <p:nvPr/>
      </p:nvGrpSpPr>
      <p:grpSpPr>
        <a:xfrm>
          <a:off x="0" y="0"/>
          <a:ext cx="0" cy="0"/>
          <a:chOff x="0" y="0"/>
          <a:chExt cx="0" cy="0"/>
        </a:xfrm>
      </p:grpSpPr>
      <p:sp>
        <p:nvSpPr>
          <p:cNvPr id="584" name="Google Shape;584;p65"/>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585" name="Google Shape;585;p65"/>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586" name="Google Shape;586;p65"/>
          <p:cNvSpPr txBox="1"/>
          <p:nvPr/>
        </p:nvSpPr>
        <p:spPr>
          <a:xfrm>
            <a:off x="1776729" y="4010405"/>
            <a:ext cx="8643011" cy="551528"/>
          </a:xfrm>
          <a:prstGeom prst="rect">
            <a:avLst/>
          </a:prstGeom>
          <a:noFill/>
          <a:ln>
            <a:noFill/>
          </a:ln>
        </p:spPr>
        <p:txBody>
          <a:bodyPr spcFirstLastPara="1" wrap="square" lIns="91425" tIns="45700" rIns="91425" bIns="0" anchor="b"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dirty="0">
                <a:solidFill>
                  <a:schemeClr val="dk1"/>
                </a:solidFill>
                <a:latin typeface="Gill Sans"/>
                <a:ea typeface="Gill Sans"/>
                <a:cs typeface="Gill Sans"/>
                <a:sym typeface="Gill Sans"/>
              </a:rPr>
              <a:t>www.RegalAwardsDE.org</a:t>
            </a:r>
            <a:endParaRPr sz="3600" b="0" i="0" u="none" strike="noStrike" cap="none" dirty="0">
              <a:solidFill>
                <a:srgbClr val="000000"/>
              </a:solidFill>
              <a:latin typeface="Arial"/>
              <a:ea typeface="Arial"/>
              <a:cs typeface="Arial"/>
              <a:sym typeface="Arial"/>
            </a:endParaRPr>
          </a:p>
        </p:txBody>
      </p:sp>
      <p:cxnSp>
        <p:nvCxnSpPr>
          <p:cNvPr id="587" name="Google Shape;587;p65"/>
          <p:cNvCxnSpPr/>
          <p:nvPr/>
        </p:nvCxnSpPr>
        <p:spPr>
          <a:xfrm>
            <a:off x="1776728" y="5027185"/>
            <a:ext cx="8643011" cy="0"/>
          </a:xfrm>
          <a:prstGeom prst="straightConnector1">
            <a:avLst/>
          </a:prstGeom>
          <a:noFill/>
          <a:ln w="31750" cap="flat" cmpd="sng">
            <a:solidFill>
              <a:schemeClr val="accent1"/>
            </a:solidFill>
            <a:prstDash val="solid"/>
            <a:round/>
            <a:headEnd type="none" w="sm" len="sm"/>
            <a:tailEnd type="none" w="sm" len="sm"/>
          </a:ln>
        </p:spPr>
      </p:cxnSp>
      <p:pic>
        <p:nvPicPr>
          <p:cNvPr id="588" name="Google Shape;588;p6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89" name="Google Shape;589;p6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590" name="Google Shape;590;p65"/>
          <p:cNvSpPr txBox="1"/>
          <p:nvPr/>
        </p:nvSpPr>
        <p:spPr>
          <a:xfrm>
            <a:off x="2253267" y="2213970"/>
            <a:ext cx="7685164" cy="1025287"/>
          </a:xfrm>
          <a:prstGeom prst="rect">
            <a:avLst/>
          </a:prstGeom>
          <a:noFill/>
          <a:ln>
            <a:noFill/>
          </a:ln>
        </p:spPr>
        <p:txBody>
          <a:bodyPr spcFirstLastPara="1" wrap="square" lIns="91425" tIns="45700" rIns="91425" bIns="0" anchor="b" anchorCtr="0">
            <a:normAutofit/>
          </a:bodyPr>
          <a:lstStyle/>
          <a:p>
            <a:pPr marL="0" marR="0" lvl="0" indent="0" algn="ctr" rtl="0">
              <a:lnSpc>
                <a:spcPct val="80000"/>
              </a:lnSpc>
              <a:spcBef>
                <a:spcPts val="0"/>
              </a:spcBef>
              <a:spcAft>
                <a:spcPts val="0"/>
              </a:spcAft>
              <a:buClr>
                <a:schemeClr val="dk1"/>
              </a:buClr>
              <a:buSzPts val="6000"/>
              <a:buFont typeface="Gill Sans"/>
              <a:buNone/>
            </a:pPr>
            <a:r>
              <a:rPr lang="en-US" sz="6000" b="0" i="0" u="none" strike="noStrike" cap="none" dirty="0">
                <a:solidFill>
                  <a:schemeClr val="dk1"/>
                </a:solidFill>
                <a:latin typeface="Gill Sans"/>
                <a:ea typeface="Gill Sans"/>
                <a:cs typeface="Gill Sans"/>
                <a:sym typeface="Gill Sans"/>
              </a:rPr>
              <a:t>QUESTIONS?</a:t>
            </a:r>
            <a:br>
              <a:rPr lang="en-US" sz="6000" b="0" i="0" u="none" strike="noStrike" cap="none" dirty="0">
                <a:solidFill>
                  <a:schemeClr val="dk1"/>
                </a:solidFill>
                <a:latin typeface="Gill Sans"/>
                <a:ea typeface="Gill Sans"/>
                <a:cs typeface="Gill Sans"/>
                <a:sym typeface="Gill Sans"/>
              </a:rPr>
            </a:br>
            <a:endParaRPr sz="1200" b="0" i="0" u="none" strike="noStrike" cap="none" dirty="0">
              <a:solidFill>
                <a:schemeClr val="dk1"/>
              </a:solidFill>
              <a:latin typeface="Gill Sans"/>
              <a:ea typeface="Gill Sans"/>
              <a:cs typeface="Gill Sans"/>
              <a:sym typeface="Gill Sans"/>
            </a:endParaRPr>
          </a:p>
        </p:txBody>
      </p:sp>
      <p:pic>
        <p:nvPicPr>
          <p:cNvPr id="591" name="Google Shape;591;p65"/>
          <p:cNvPicPr preferRelativeResize="0"/>
          <p:nvPr/>
        </p:nvPicPr>
        <p:blipFill rotWithShape="1">
          <a:blip r:embed="rId4">
            <a:alphaModFix/>
          </a:blip>
          <a:srcRect/>
          <a:stretch/>
        </p:blipFill>
        <p:spPr>
          <a:xfrm>
            <a:off x="8182612" y="877174"/>
            <a:ext cx="2584869" cy="24514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B4B4B"/>
            </a:gs>
            <a:gs pos="100000">
              <a:schemeClr val="dk1"/>
            </a:gs>
          </a:gsLst>
          <a:path path="circle">
            <a:fillToRect l="50000" t="50000" r="50000" b="50000"/>
          </a:path>
          <a:tileRect/>
        </a:gradFill>
        <a:effectLst/>
      </p:bgPr>
    </p:bg>
    <p:spTree>
      <p:nvGrpSpPr>
        <p:cNvPr id="1" name="Shape 191"/>
        <p:cNvGrpSpPr/>
        <p:nvPr/>
      </p:nvGrpSpPr>
      <p:grpSpPr>
        <a:xfrm>
          <a:off x="0" y="0"/>
          <a:ext cx="0" cy="0"/>
          <a:chOff x="0" y="0"/>
          <a:chExt cx="0" cy="0"/>
        </a:xfrm>
      </p:grpSpPr>
      <p:sp>
        <p:nvSpPr>
          <p:cNvPr id="192" name="Google Shape;192;p19"/>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93" name="Google Shape;193;p19"/>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194" name="Google Shape;194;p19"/>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195" name="Google Shape;195;p19"/>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196" name="Google Shape;196;p19"/>
          <p:cNvSpPr/>
          <p:nvPr/>
        </p:nvSpPr>
        <p:spPr>
          <a:xfrm>
            <a:off x="2" y="0"/>
            <a:ext cx="12191696" cy="6858000"/>
          </a:xfrm>
          <a:prstGeom prst="rect">
            <a:avLst/>
          </a:prstGeom>
          <a:gradFill>
            <a:gsLst>
              <a:gs pos="0">
                <a:srgbClr val="4B4B4B"/>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cxnSp>
        <p:nvCxnSpPr>
          <p:cNvPr id="197" name="Google Shape;197;p19"/>
          <p:cNvCxnSpPr/>
          <p:nvPr/>
        </p:nvCxnSpPr>
        <p:spPr>
          <a:xfrm>
            <a:off x="1752966" y="1094758"/>
            <a:ext cx="8686800" cy="0"/>
          </a:xfrm>
          <a:prstGeom prst="straightConnector1">
            <a:avLst/>
          </a:prstGeom>
          <a:noFill/>
          <a:ln w="31750" cap="flat" cmpd="sng">
            <a:solidFill>
              <a:schemeClr val="accent1"/>
            </a:solidFill>
            <a:prstDash val="solid"/>
            <a:round/>
            <a:headEnd type="none" w="sm" len="sm"/>
            <a:tailEnd type="none" w="sm" len="sm"/>
          </a:ln>
        </p:spPr>
      </p:cxnSp>
      <p:sp>
        <p:nvSpPr>
          <p:cNvPr id="198" name="Google Shape;198;p19"/>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199" name="Google Shape;199;p19"/>
          <p:cNvSpPr txBox="1">
            <a:spLocks noGrp="1"/>
          </p:cNvSpPr>
          <p:nvPr>
            <p:ph type="title"/>
          </p:nvPr>
        </p:nvSpPr>
        <p:spPr>
          <a:xfrm>
            <a:off x="1752966" y="1427305"/>
            <a:ext cx="8686800" cy="2897270"/>
          </a:xfrm>
          <a:prstGeom prst="rect">
            <a:avLst/>
          </a:prstGeom>
          <a:noFill/>
          <a:ln>
            <a:noFill/>
          </a:ln>
        </p:spPr>
        <p:txBody>
          <a:bodyPr spcFirstLastPara="1" wrap="square" lIns="91425" tIns="45700" rIns="91425" bIns="0" anchor="ctr" anchorCtr="0">
            <a:normAutofit/>
          </a:bodyPr>
          <a:lstStyle/>
          <a:p>
            <a:pPr marL="0" lvl="0" indent="0" algn="ctr" rtl="0">
              <a:lnSpc>
                <a:spcPct val="90000"/>
              </a:lnSpc>
              <a:spcBef>
                <a:spcPts val="0"/>
              </a:spcBef>
              <a:spcAft>
                <a:spcPts val="0"/>
              </a:spcAft>
              <a:buClr>
                <a:schemeClr val="lt1"/>
              </a:buClr>
              <a:buSzPts val="5400"/>
              <a:buFont typeface="Gill Sans"/>
              <a:buNone/>
            </a:pPr>
            <a:r>
              <a:rPr lang="en-US" sz="5400" dirty="0"/>
              <a:t>WHY ENTER TO POSSIBLY WIN A REGAL AWARD?</a:t>
            </a:r>
            <a:endParaRPr dirty="0"/>
          </a:p>
        </p:txBody>
      </p:sp>
      <p:cxnSp>
        <p:nvCxnSpPr>
          <p:cNvPr id="200" name="Google Shape;200;p19"/>
          <p:cNvCxnSpPr/>
          <p:nvPr/>
        </p:nvCxnSpPr>
        <p:spPr>
          <a:xfrm>
            <a:off x="1752966" y="4536431"/>
            <a:ext cx="8686800" cy="0"/>
          </a:xfrm>
          <a:prstGeom prst="straightConnector1">
            <a:avLst/>
          </a:prstGeom>
          <a:noFill/>
          <a:ln w="31750" cap="flat" cmpd="sng">
            <a:solidFill>
              <a:schemeClr val="accent1"/>
            </a:solidFill>
            <a:prstDash val="solid"/>
            <a:round/>
            <a:headEnd type="none" w="sm" len="sm"/>
            <a:tailEnd type="none" w="sm" len="sm"/>
          </a:ln>
        </p:spPr>
      </p:cxnSp>
      <p:pic>
        <p:nvPicPr>
          <p:cNvPr id="201" name="Google Shape;201;p19"/>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sp>
        <p:nvSpPr>
          <p:cNvPr id="202" name="Google Shape;202;p19"/>
          <p:cNvSpPr/>
          <p:nvPr/>
        </p:nvSpPr>
        <p:spPr>
          <a:xfrm>
            <a:off x="8583599" y="6316147"/>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dirty="0"/>
              <a:t>TOP 4 REASONS TO ENTER &amp; POSSIBLY WIN A REGAL AWARD…</a:t>
            </a:r>
            <a:endParaRPr dirty="0"/>
          </a:p>
        </p:txBody>
      </p:sp>
      <p:sp>
        <p:nvSpPr>
          <p:cNvPr id="209" name="Google Shape;209;p20"/>
          <p:cNvSpPr/>
          <p:nvPr/>
        </p:nvSpPr>
        <p:spPr>
          <a:xfrm>
            <a:off x="8540737" y="6301859"/>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grpSp>
        <p:nvGrpSpPr>
          <p:cNvPr id="210" name="Google Shape;210;p20"/>
          <p:cNvGrpSpPr/>
          <p:nvPr/>
        </p:nvGrpSpPr>
        <p:grpSpPr>
          <a:xfrm>
            <a:off x="1451579" y="2035391"/>
            <a:ext cx="9603275" cy="3536280"/>
            <a:chOff x="0" y="19659"/>
            <a:chExt cx="9603275" cy="3536280"/>
          </a:xfrm>
        </p:grpSpPr>
        <p:sp>
          <p:nvSpPr>
            <p:cNvPr id="211" name="Google Shape;211;p20"/>
            <p:cNvSpPr/>
            <p:nvPr/>
          </p:nvSpPr>
          <p:spPr>
            <a:xfrm>
              <a:off x="0" y="19659"/>
              <a:ext cx="9603275" cy="836550"/>
            </a:xfrm>
            <a:prstGeom prst="roundRect">
              <a:avLst>
                <a:gd name="adj" fmla="val 16667"/>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 name="Google Shape;212;p20"/>
            <p:cNvSpPr txBox="1"/>
            <p:nvPr/>
          </p:nvSpPr>
          <p:spPr>
            <a:xfrm>
              <a:off x="40837" y="60496"/>
              <a:ext cx="9521601" cy="75487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1. If you win, it positions your company as an expert in your field.</a:t>
              </a:r>
              <a:endParaRPr sz="1400" b="0" i="0" u="none" strike="noStrike" cap="none" dirty="0">
                <a:solidFill>
                  <a:srgbClr val="000000"/>
                </a:solidFill>
                <a:latin typeface="Arial"/>
                <a:ea typeface="Arial"/>
                <a:cs typeface="Arial"/>
                <a:sym typeface="Arial"/>
              </a:endParaRPr>
            </a:p>
          </p:txBody>
        </p:sp>
        <p:sp>
          <p:nvSpPr>
            <p:cNvPr id="213" name="Google Shape;213;p20"/>
            <p:cNvSpPr/>
            <p:nvPr/>
          </p:nvSpPr>
          <p:spPr>
            <a:xfrm>
              <a:off x="0" y="919569"/>
              <a:ext cx="9603275" cy="836550"/>
            </a:xfrm>
            <a:prstGeom prst="roundRect">
              <a:avLst>
                <a:gd name="adj" fmla="val 16667"/>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20"/>
            <p:cNvSpPr txBox="1"/>
            <p:nvPr/>
          </p:nvSpPr>
          <p:spPr>
            <a:xfrm>
              <a:off x="40837" y="960406"/>
              <a:ext cx="9521601" cy="75487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2. It is a great way to show your support for your team, staff and the Home Builders Assoc</a:t>
              </a:r>
              <a:r>
                <a:rPr lang="en-US" sz="2200" dirty="0">
                  <a:solidFill>
                    <a:schemeClr val="lt1"/>
                  </a:solidFill>
                </a:rPr>
                <a:t>iation</a:t>
              </a:r>
              <a:r>
                <a:rPr lang="en-US" sz="2200" b="0" i="0" u="none" strike="noStrike" cap="none" dirty="0">
                  <a:solidFill>
                    <a:schemeClr val="lt1"/>
                  </a:solidFill>
                  <a:latin typeface="Arial"/>
                  <a:ea typeface="Arial"/>
                  <a:cs typeface="Arial"/>
                  <a:sym typeface="Arial"/>
                </a:rPr>
                <a:t> of D</a:t>
              </a:r>
              <a:r>
                <a:rPr lang="en-US" sz="2200" dirty="0">
                  <a:solidFill>
                    <a:schemeClr val="lt1"/>
                  </a:solidFill>
                </a:rPr>
                <a:t>elaware</a:t>
              </a:r>
              <a:r>
                <a:rPr lang="en-US" sz="22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215" name="Google Shape;215;p20"/>
            <p:cNvSpPr/>
            <p:nvPr/>
          </p:nvSpPr>
          <p:spPr>
            <a:xfrm>
              <a:off x="0" y="1819479"/>
              <a:ext cx="9603275" cy="836550"/>
            </a:xfrm>
            <a:prstGeom prst="roundRect">
              <a:avLst>
                <a:gd name="adj" fmla="val 16667"/>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 name="Google Shape;216;p20"/>
            <p:cNvSpPr txBox="1"/>
            <p:nvPr/>
          </p:nvSpPr>
          <p:spPr>
            <a:xfrm>
              <a:off x="40837" y="1860316"/>
              <a:ext cx="9521601" cy="75487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3. And if you win, you gain bragging rights among your industry peers. </a:t>
              </a:r>
              <a:br>
                <a:rPr lang="en-US" sz="2200" b="0" i="0" u="none" strike="noStrike" cap="none" dirty="0">
                  <a:solidFill>
                    <a:schemeClr val="lt1"/>
                  </a:solidFill>
                  <a:latin typeface="Arial"/>
                  <a:ea typeface="Arial"/>
                  <a:cs typeface="Arial"/>
                  <a:sym typeface="Arial"/>
                </a:rPr>
              </a:br>
              <a:r>
                <a:rPr lang="en-US" sz="2200" b="0" i="0" u="none" strike="noStrike" cap="none" dirty="0">
                  <a:solidFill>
                    <a:schemeClr val="lt1"/>
                  </a:solidFill>
                  <a:latin typeface="Arial"/>
                  <a:ea typeface="Arial"/>
                  <a:cs typeface="Arial"/>
                  <a:sym typeface="Arial"/>
                </a:rPr>
                <a:t>Friendly competition is always good, right!</a:t>
              </a:r>
              <a:endParaRPr sz="1400" b="0" i="0" u="none" strike="noStrike" cap="none" dirty="0">
                <a:solidFill>
                  <a:srgbClr val="000000"/>
                </a:solidFill>
                <a:latin typeface="Arial"/>
                <a:ea typeface="Arial"/>
                <a:cs typeface="Arial"/>
                <a:sym typeface="Arial"/>
              </a:endParaRPr>
            </a:p>
          </p:txBody>
        </p:sp>
        <p:sp>
          <p:nvSpPr>
            <p:cNvPr id="217" name="Google Shape;217;p20"/>
            <p:cNvSpPr/>
            <p:nvPr/>
          </p:nvSpPr>
          <p:spPr>
            <a:xfrm>
              <a:off x="0" y="2719389"/>
              <a:ext cx="9603275" cy="836550"/>
            </a:xfrm>
            <a:prstGeom prst="roundRect">
              <a:avLst>
                <a:gd name="adj" fmla="val 16667"/>
              </a:avLst>
            </a:prstGeom>
            <a:solidFill>
              <a:schemeClr val="dk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 name="Google Shape;218;p20"/>
            <p:cNvSpPr txBox="1"/>
            <p:nvPr/>
          </p:nvSpPr>
          <p:spPr>
            <a:xfrm>
              <a:off x="40837" y="2760226"/>
              <a:ext cx="9521601" cy="75487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4.When you prepare a Regal Award entry, you are </a:t>
              </a:r>
              <a:r>
                <a:rPr lang="en-US" sz="2200" dirty="0">
                  <a:solidFill>
                    <a:schemeClr val="lt1"/>
                  </a:solidFill>
                </a:rPr>
                <a:t>PREPARING CONTENT FOR YOUR ADVERTISING AND MARKETING!</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p:nvPr/>
        </p:nvSpPr>
        <p:spPr>
          <a:xfrm>
            <a:off x="8531212" y="6384550"/>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
        <p:nvSpPr>
          <p:cNvPr id="225" name="Google Shape;225;p21"/>
          <p:cNvSpPr txBox="1">
            <a:spLocks noGrp="1"/>
          </p:cNvSpPr>
          <p:nvPr>
            <p:ph type="title"/>
          </p:nvPr>
        </p:nvSpPr>
        <p:spPr>
          <a:xfrm>
            <a:off x="5052276" y="804519"/>
            <a:ext cx="6234210"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b="1" dirty="0"/>
              <a:t>BEFORE YOU ENTER</a:t>
            </a:r>
            <a:endParaRPr dirty="0"/>
          </a:p>
        </p:txBody>
      </p:sp>
      <p:sp>
        <p:nvSpPr>
          <p:cNvPr id="226" name="Google Shape;226;p21"/>
          <p:cNvSpPr txBox="1"/>
          <p:nvPr/>
        </p:nvSpPr>
        <p:spPr>
          <a:xfrm>
            <a:off x="5052277" y="2015732"/>
            <a:ext cx="6234210" cy="34506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400"/>
              <a:buFont typeface="Arial"/>
              <a:buNone/>
            </a:pPr>
            <a:r>
              <a:rPr lang="en-US" sz="2400" b="0" i="0" u="none" strike="noStrike" cap="none" dirty="0">
                <a:solidFill>
                  <a:schemeClr val="dk1"/>
                </a:solidFill>
                <a:latin typeface="Gill Sans"/>
                <a:ea typeface="Gill Sans"/>
                <a:cs typeface="Gill Sans"/>
                <a:sym typeface="Gill Sans"/>
              </a:rPr>
              <a:t>Visit </a:t>
            </a:r>
            <a:r>
              <a:rPr lang="en-US" sz="2400" b="1" dirty="0">
                <a:solidFill>
                  <a:schemeClr val="dk1"/>
                </a:solidFill>
                <a:latin typeface="Gill Sans"/>
                <a:ea typeface="Gill Sans"/>
                <a:cs typeface="Gill Sans"/>
                <a:sym typeface="Gill Sans"/>
              </a:rPr>
              <a:t>HBADE.org/regal-awards/</a:t>
            </a:r>
            <a:r>
              <a:rPr lang="en-US" sz="2400" b="0" i="0" u="none" strike="noStrike" cap="none" dirty="0">
                <a:solidFill>
                  <a:schemeClr val="dk1"/>
                </a:solidFill>
                <a:latin typeface="Gill Sans"/>
                <a:ea typeface="Gill Sans"/>
                <a:cs typeface="Gill Sans"/>
                <a:sym typeface="Gill Sans"/>
              </a:rPr>
              <a:t> </a:t>
            </a:r>
            <a:br>
              <a:rPr lang="en-US" sz="2400" dirty="0">
                <a:solidFill>
                  <a:schemeClr val="dk1"/>
                </a:solidFill>
                <a:latin typeface="Gill Sans"/>
                <a:ea typeface="Gill Sans"/>
                <a:cs typeface="Gill Sans"/>
                <a:sym typeface="Gill Sans"/>
              </a:rPr>
            </a:br>
            <a:r>
              <a:rPr lang="en-US" sz="2400" b="0" i="0" u="none" strike="noStrike" cap="none" dirty="0">
                <a:solidFill>
                  <a:schemeClr val="dk1"/>
                </a:solidFill>
                <a:latin typeface="Gill Sans"/>
                <a:ea typeface="Gill Sans"/>
                <a:cs typeface="Gill Sans"/>
                <a:sym typeface="Gill Sans"/>
              </a:rPr>
              <a:t>&amp; click </a:t>
            </a:r>
            <a:r>
              <a:rPr lang="en-US" sz="2400" b="1" i="0" u="none" strike="noStrike" cap="none" dirty="0">
                <a:solidFill>
                  <a:schemeClr val="dk1"/>
                </a:solidFill>
                <a:latin typeface="Gill Sans"/>
                <a:ea typeface="Gill Sans"/>
                <a:cs typeface="Gill Sans"/>
                <a:sym typeface="Gill Sans"/>
              </a:rPr>
              <a:t>Regal Award Entry Categories &amp; Guidelines </a:t>
            </a:r>
            <a:r>
              <a:rPr lang="en-US" sz="2400" b="1" dirty="0">
                <a:solidFill>
                  <a:schemeClr val="dk1"/>
                </a:solidFill>
                <a:latin typeface="Gill Sans"/>
                <a:ea typeface="Gill Sans"/>
                <a:cs typeface="Gill Sans"/>
                <a:sym typeface="Gill Sans"/>
              </a:rPr>
              <a:t>PDF.</a:t>
            </a:r>
            <a:r>
              <a:rPr lang="en-US" sz="2400" b="1" i="0" u="none" strike="noStrike" cap="none" dirty="0">
                <a:solidFill>
                  <a:schemeClr val="dk1"/>
                </a:solidFill>
                <a:latin typeface="Gill Sans"/>
                <a:ea typeface="Gill Sans"/>
                <a:cs typeface="Gill Sans"/>
                <a:sym typeface="Gill Sans"/>
              </a:rPr>
              <a:t> </a:t>
            </a:r>
            <a:r>
              <a:rPr lang="en-US" sz="2400" b="0" i="0" u="none" strike="noStrike" cap="none" dirty="0">
                <a:solidFill>
                  <a:schemeClr val="dk1"/>
                </a:solidFill>
                <a:latin typeface="Gill Sans"/>
                <a:ea typeface="Gill Sans"/>
                <a:cs typeface="Gill Sans"/>
                <a:sym typeface="Gill Sans"/>
              </a:rPr>
              <a:t>Pick the category(s) you’d like to enter. Then organize all your content, photos and/or art electronically to prepare for entering…</a:t>
            </a:r>
            <a:endParaRPr sz="2400" b="0" i="0" u="none" strike="noStrike" cap="none" dirty="0">
              <a:solidFill>
                <a:schemeClr val="dk1"/>
              </a:solidFill>
              <a:latin typeface="Gill Sans"/>
              <a:ea typeface="Gill Sans"/>
              <a:cs typeface="Gill Sans"/>
              <a:sym typeface="Gill Sans"/>
            </a:endParaRPr>
          </a:p>
          <a:p>
            <a:pPr marL="0" marR="0" lvl="0" indent="0" algn="ctr" rtl="0">
              <a:lnSpc>
                <a:spcPct val="120000"/>
              </a:lnSpc>
              <a:spcBef>
                <a:spcPts val="1000"/>
              </a:spcBef>
              <a:spcAft>
                <a:spcPts val="0"/>
              </a:spcAft>
              <a:buClr>
                <a:schemeClr val="accent1"/>
              </a:buClr>
              <a:buSzPts val="3200"/>
              <a:buFont typeface="Arial"/>
              <a:buNone/>
            </a:pPr>
            <a:r>
              <a:rPr lang="en-US" sz="3200" b="1" i="0" u="none" strike="noStrike" cap="none" dirty="0">
                <a:solidFill>
                  <a:schemeClr val="dk1"/>
                </a:solidFill>
                <a:latin typeface="Gill Sans"/>
                <a:ea typeface="Gill Sans"/>
                <a:cs typeface="Gill Sans"/>
                <a:sym typeface="Gill Sans"/>
              </a:rPr>
              <a:t>BEFORE</a:t>
            </a:r>
            <a:br>
              <a:rPr lang="en-US" sz="3200" b="1" i="0" u="none" strike="noStrike" cap="none" dirty="0">
                <a:solidFill>
                  <a:schemeClr val="dk1"/>
                </a:solidFill>
                <a:latin typeface="Gill Sans"/>
                <a:ea typeface="Gill Sans"/>
                <a:cs typeface="Gill Sans"/>
                <a:sym typeface="Gill Sans"/>
              </a:rPr>
            </a:br>
            <a:r>
              <a:rPr lang="en-US" sz="2400" b="0" i="0" u="none" strike="noStrike" cap="none" dirty="0">
                <a:solidFill>
                  <a:schemeClr val="dk1"/>
                </a:solidFill>
                <a:latin typeface="Gill Sans"/>
                <a:ea typeface="Gill Sans"/>
                <a:cs typeface="Gill Sans"/>
                <a:sym typeface="Gill Sans"/>
              </a:rPr>
              <a:t>you actually start entering data online.</a:t>
            </a:r>
            <a:endParaRPr sz="2400" b="0" i="0" u="none" strike="noStrike" cap="none" dirty="0">
              <a:solidFill>
                <a:schemeClr val="dk1"/>
              </a:solidFill>
              <a:latin typeface="Gill Sans"/>
              <a:ea typeface="Gill Sans"/>
              <a:cs typeface="Gill Sans"/>
              <a:sym typeface="Gill Sans"/>
            </a:endParaRPr>
          </a:p>
        </p:txBody>
      </p:sp>
      <p:pic>
        <p:nvPicPr>
          <p:cNvPr id="227" name="Google Shape;227;p21"/>
          <p:cNvPicPr preferRelativeResize="0"/>
          <p:nvPr/>
        </p:nvPicPr>
        <p:blipFill>
          <a:blip r:embed="rId3">
            <a:alphaModFix/>
          </a:blip>
          <a:stretch>
            <a:fillRect/>
          </a:stretch>
        </p:blipFill>
        <p:spPr>
          <a:xfrm>
            <a:off x="152400" y="2006154"/>
            <a:ext cx="4747478" cy="37728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B4B4B"/>
            </a:gs>
            <a:gs pos="100000">
              <a:schemeClr val="dk1"/>
            </a:gs>
          </a:gsLst>
          <a:path path="circle">
            <a:fillToRect l="50000" t="50000" r="50000" b="50000"/>
          </a:path>
          <a:tileRect/>
        </a:gradFill>
        <a:effectLst/>
      </p:bgPr>
    </p:bg>
    <p:spTree>
      <p:nvGrpSpPr>
        <p:cNvPr id="1" name="Shape 232"/>
        <p:cNvGrpSpPr/>
        <p:nvPr/>
      </p:nvGrpSpPr>
      <p:grpSpPr>
        <a:xfrm>
          <a:off x="0" y="0"/>
          <a:ext cx="0" cy="0"/>
          <a:chOff x="0" y="0"/>
          <a:chExt cx="0" cy="0"/>
        </a:xfrm>
      </p:grpSpPr>
      <p:sp>
        <p:nvSpPr>
          <p:cNvPr id="233" name="Google Shape;233;p22"/>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34" name="Google Shape;234;p22"/>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35" name="Google Shape;235;p22"/>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36" name="Google Shape;236;p22"/>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237" name="Google Shape;237;p22"/>
          <p:cNvSpPr/>
          <p:nvPr/>
        </p:nvSpPr>
        <p:spPr>
          <a:xfrm>
            <a:off x="2" y="0"/>
            <a:ext cx="12191696" cy="6858000"/>
          </a:xfrm>
          <a:prstGeom prst="rect">
            <a:avLst/>
          </a:prstGeom>
          <a:gradFill>
            <a:gsLst>
              <a:gs pos="0">
                <a:srgbClr val="4B4B4B"/>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cxnSp>
        <p:nvCxnSpPr>
          <p:cNvPr id="238" name="Google Shape;238;p22"/>
          <p:cNvCxnSpPr/>
          <p:nvPr/>
        </p:nvCxnSpPr>
        <p:spPr>
          <a:xfrm>
            <a:off x="1752966" y="1094758"/>
            <a:ext cx="8686800" cy="0"/>
          </a:xfrm>
          <a:prstGeom prst="straightConnector1">
            <a:avLst/>
          </a:prstGeom>
          <a:noFill/>
          <a:ln w="31750" cap="flat" cmpd="sng">
            <a:solidFill>
              <a:schemeClr val="accent1"/>
            </a:solidFill>
            <a:prstDash val="solid"/>
            <a:round/>
            <a:headEnd type="none" w="sm" len="sm"/>
            <a:tailEnd type="none" w="sm" len="sm"/>
          </a:ln>
        </p:spPr>
      </p:cxnSp>
      <p:sp>
        <p:nvSpPr>
          <p:cNvPr id="239" name="Google Shape;239;p22"/>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sp>
        <p:nvSpPr>
          <p:cNvPr id="240" name="Google Shape;240;p22"/>
          <p:cNvSpPr txBox="1">
            <a:spLocks noGrp="1"/>
          </p:cNvSpPr>
          <p:nvPr>
            <p:ph type="title"/>
          </p:nvPr>
        </p:nvSpPr>
        <p:spPr>
          <a:xfrm>
            <a:off x="1752966" y="1427305"/>
            <a:ext cx="8686800" cy="2897270"/>
          </a:xfrm>
          <a:prstGeom prst="rect">
            <a:avLst/>
          </a:prstGeom>
          <a:noFill/>
          <a:ln>
            <a:noFill/>
          </a:ln>
        </p:spPr>
        <p:txBody>
          <a:bodyPr spcFirstLastPara="1" wrap="square" lIns="91425" tIns="45700" rIns="91425" bIns="0" anchor="ctr" anchorCtr="0">
            <a:normAutofit/>
          </a:bodyPr>
          <a:lstStyle/>
          <a:p>
            <a:pPr marL="0" lvl="0" indent="0" algn="ctr" rtl="0">
              <a:lnSpc>
                <a:spcPct val="90000"/>
              </a:lnSpc>
              <a:spcBef>
                <a:spcPts val="0"/>
              </a:spcBef>
              <a:spcAft>
                <a:spcPts val="0"/>
              </a:spcAft>
              <a:buClr>
                <a:schemeClr val="lt1"/>
              </a:buClr>
              <a:buSzPts val="5400"/>
              <a:buFont typeface="Gill Sans"/>
              <a:buNone/>
            </a:pPr>
            <a:r>
              <a:rPr lang="en-US" sz="5400" dirty="0"/>
              <a:t>HOW TO ENTER</a:t>
            </a:r>
            <a:endParaRPr dirty="0"/>
          </a:p>
        </p:txBody>
      </p:sp>
      <p:cxnSp>
        <p:nvCxnSpPr>
          <p:cNvPr id="241" name="Google Shape;241;p22"/>
          <p:cNvCxnSpPr/>
          <p:nvPr/>
        </p:nvCxnSpPr>
        <p:spPr>
          <a:xfrm>
            <a:off x="1752966" y="4536431"/>
            <a:ext cx="8686800" cy="0"/>
          </a:xfrm>
          <a:prstGeom prst="straightConnector1">
            <a:avLst/>
          </a:prstGeom>
          <a:noFill/>
          <a:ln w="31750" cap="flat" cmpd="sng">
            <a:solidFill>
              <a:schemeClr val="accent1"/>
            </a:solidFill>
            <a:prstDash val="solid"/>
            <a:round/>
            <a:headEnd type="none" w="sm" len="sm"/>
            <a:tailEnd type="none" w="sm" len="sm"/>
          </a:ln>
        </p:spPr>
      </p:cxnSp>
      <p:pic>
        <p:nvPicPr>
          <p:cNvPr id="242" name="Google Shape;242;p22"/>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sp>
        <p:nvSpPr>
          <p:cNvPr id="243" name="Google Shape;243;p22"/>
          <p:cNvSpPr/>
          <p:nvPr/>
        </p:nvSpPr>
        <p:spPr>
          <a:xfrm>
            <a:off x="8583599" y="6316147"/>
            <a:ext cx="339727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Gill Sans"/>
                <a:ea typeface="Gill Sans"/>
                <a:cs typeface="Gill Sans"/>
                <a:sym typeface="Gill Sans"/>
              </a:rPr>
              <a:t>regalawardsde.org</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2601</Words>
  <Application>Microsoft Office PowerPoint</Application>
  <PresentationFormat>Widescreen</PresentationFormat>
  <Paragraphs>239</Paragraphs>
  <Slides>53</Slides>
  <Notes>53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53</vt:i4>
      </vt:variant>
    </vt:vector>
  </HeadingPairs>
  <TitlesOfParts>
    <vt:vector size="59" baseType="lpstr">
      <vt:lpstr>Times</vt:lpstr>
      <vt:lpstr>Arial</vt:lpstr>
      <vt:lpstr>Calibri</vt:lpstr>
      <vt:lpstr>Gill Sans</vt:lpstr>
      <vt:lpstr>Gallery</vt:lpstr>
      <vt:lpstr>Gallery</vt:lpstr>
      <vt:lpstr>PowerPoint Presentation</vt:lpstr>
      <vt:lpstr>PowerPoint Presentation</vt:lpstr>
      <vt:lpstr>TODAY’S PRESENTERS</vt:lpstr>
      <vt:lpstr>OVERVIEW OF TODAYS SEMINAR</vt:lpstr>
      <vt:lpstr>WHAT ARE THE REGALS?</vt:lpstr>
      <vt:lpstr>WHY ENTER TO POSSIBLY WIN A REGAL AWARD?</vt:lpstr>
      <vt:lpstr>TOP 4 REASONS TO ENTER &amp; POSSIBLY WIN A REGAL AWARD…</vt:lpstr>
      <vt:lpstr>BEFORE YOU ENTER</vt:lpstr>
      <vt:lpstr>HOW TO 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PHOTOGRAPHY REQUIREMENTS</vt:lpstr>
      <vt:lpstr>PHOTOGRAPHS &amp; FILE SUBMISSIONS…</vt:lpstr>
      <vt:lpstr>START WITH WHY</vt:lpstr>
      <vt:lpstr>WHY ENTER A REGAL AWARD?</vt:lpstr>
      <vt:lpstr>WHY ENTER A REGAL AWARD?</vt:lpstr>
      <vt:lpstr>WHY ENTER A REGAL AWARD?</vt:lpstr>
      <vt:lpstr>HOW DO I ATTRACT BUYERS?</vt:lpstr>
      <vt:lpstr>WHAT GOES INTO COMPELLING MARKETING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vt:lpstr>
      <vt:lpstr>TIP</vt:lpstr>
      <vt:lpstr>PowerPoint Presentation</vt:lpstr>
      <vt:lpstr>PowerPoint Presentation</vt:lpstr>
      <vt:lpstr>TIP</vt:lpstr>
      <vt:lpstr>PowerPoint Presentation</vt:lpstr>
      <vt:lpstr>PowerPoint Presentation</vt:lpstr>
      <vt:lpstr>PowerPoint Presentation</vt:lpstr>
      <vt:lpstr>PowerPoint Presentation</vt:lpstr>
      <vt:lpstr>INDIVIDUAL ACHIEVEMENT</vt:lpstr>
      <vt:lpstr>PowerPoint Presentation</vt:lpstr>
      <vt:lpstr>PowerPoint Presentation</vt:lpstr>
      <vt:lpstr>PowerPoint Presentation</vt:lpstr>
      <vt:lpstr>IMPORTANT DEADLINES &amp; DATES</vt:lpstr>
      <vt:lpstr>BEST OF LUCK!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Dottie Fawcett</dc:creator>
  <cp:lastModifiedBy>Dottie Fawcett</cp:lastModifiedBy>
  <cp:revision>7</cp:revision>
  <cp:lastPrinted>2025-01-08T19:04:45Z</cp:lastPrinted>
  <dcterms:modified xsi:type="dcterms:W3CDTF">2025-01-08T19:29:25Z</dcterms:modified>
</cp:coreProperties>
</file>