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2752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/ framing slide. HB 797 (companion SB 554) rewrites Chapter 617, Florida Statutes, effective July 1, 2026. Source: Florida House/Senate bill analyses; Shumaker Loop &amp; Kendrick; Dean Mead; Polsinelli client alerts.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Synthesized practice-pointer checklist drawn from Dean Mead's ‘Nonprofit Considerations’ call-outs throughout its Chapter 617 overview.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Dean Mead overview (Jane Dunlap Callahan, published June 9, 2026); Polsinelli client alert (March 2026); Florida Division of Corporations statistics as cited by Dean Mead.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Dean Mead overview — “Modified Process for Filing Requirements.”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Dean Mead — “Liability Protection for Directors &amp; Volunteer Officers.” Prior law limited broad protection to 501(c)(3)/(4)/(5)/(6) organizations; new law extends it chapter-wide.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-2011680"/>
            <a:ext cx="5486400" cy="5486400"/>
          </a:xfrm>
          <a:prstGeom prst="ellipse">
            <a:avLst/>
          </a:prstGeom>
          <a:solidFill>
            <a:srgbClr val="2630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607040" y="-1097280"/>
            <a:ext cx="3657600" cy="3657600"/>
          </a:xfrm>
          <a:prstGeom prst="ellipse">
            <a:avLst/>
          </a:prstGeom>
          <a:solidFill>
            <a:srgbClr val="2C36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FRAMEWORK FOR FLORIDA NONPROFITS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94360" y="1828800"/>
            <a:ext cx="96012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2026 Overhaul of</a:t>
            </a:r>
            <a:endParaRPr lang="en-US" sz="4400" dirty="0"/>
          </a:p>
          <a:p>
            <a:pPr marL="0" indent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Florida Chapter 617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36576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HB 797 / SB 554 — Effective July 1, 2026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4160520"/>
            <a:ext cx="7589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B9C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changed in the Florida Nonprofit Corporation Act, why it changed, and what it means for boards, officers, and counsel.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5989320"/>
            <a:ext cx="201168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6126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E9A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attorney and nonprofit-board briefing · CLE-style overview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Transfer of Membership Interests &amp; Member Liability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Transferability of membership interests was addressed inconsistently across organizations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81635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liability to corporate creditors was not clearly codified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 of a membership interest is permitted as provided in the Articles or Bylaws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Non-501(c)(3) corporations may now purchase membership interests from members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member may be personally liable to a judgment creditor of the corporation, but only to the extent the member owes an amount to the corporation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Membership-based organizations should decide whether to expressly permit or restrict transferability in their governing documents.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 &amp; COMMUNICATIONS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Electronic Notice, Charitable Assets &amp; Distributions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notice provisions did not expressly list every electronic delivery method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“Charitable assets” was not a defined statutory term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34107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Prohibited-distribution rules used older terminology and structure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notice may be given by mail, email, fax, or other electronic transmission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299923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defined terms: “charitable assets” and “charitable purpose” (tied to §501(c)(3) qualification or Florida law); diversion of charitable assets is prohibited except as otherwise provided by law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0" y="3959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prohibitions consolidated under revised §617.0505, with defined exceptions (reasonable compensation; authorized dissolution/liquidation distributions; distributions to a member/governmental unit with appointment authority)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Bylaws authorize the electronic notice methods your organization actually uses.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TRANSACTIONS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Mergers &amp; Asset Transactions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Merger approval generally required separate board and member votes regardless of ownership structure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for selling substantially all corporate assets followed older procedural rules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Modernized merger approval process overall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NEW: an 80%-owning parent may merge with a subsidiary without separate board or member approval (unless governing documents say otherwise), with member notice required after the merger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process for transactions involving substantially all of the corporation's assets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parent-subsidiary merger shortcut is new — confirm ownership percentage and governing-document silence before relying on it.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TRANSACTIONS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Domestication &amp; Conversion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modern domestication procedure existed in Chapter 617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Conversion procedures were limited in scope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modern domestication procedure: plans, approvals, filings, and effectiveness rules, with charitable-asset protections built in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modern conversion procedure: plan of conversion, approvals, articles of conversion, amendment/abandonment of plans, and effect of conversion — also with charitable-asset protections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Organizations considering a change of domicile or entity type now have a clear statutory path where none existed before.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TRANSACTIONS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Voluntary &amp; Judicial Dissolution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Voluntary dissolution process and required Articles of Dissolution content were dated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81635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 procedures for known/unknown creditors were less detailed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359359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statutory tools existed if directors/officers were unwilling, unable, or unreachable to wind up the corporation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voluntary dissolution process and Articles of Dissolution content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 may appoint a trustee, custodian, receiver, or provisional director to wind up the corporation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Clearer notice procedures for known and unknown claims, with court-supervised reserves for unknown claims and liability protection for directors/successor governing bodies in certain circumstances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400800" y="437083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Charitable-asset protections apply throughout dissolution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Nonprofits contemplating wind-down should map their process against the new claims-notice timeline early.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LITIGATION &amp; REMEDIES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Derivative Proceedings — New Statutory Framework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dedicated statutory derivative-proceeding framework in Chapter 617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90-day pre-suit waiting period generally applied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34107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Standing, pleading, and dismissal standards were undeveloped relative to Chapter 607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§§617.0741–617.0747 establish standing, demand/demand-excuse pleading standards, potential litigation stays, and dismissal mechanisms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waiting period eliminated — aligns more closely with Ch. 607 (Business Corporation Act)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director, officer, or member must have held that position when the underlying conduct occurred (or acquired it by transfer/operation of law) to have standing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400800" y="437083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 may dismiss on motion if a majority of qualified directors determine continuation is not in the corporation's best interest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Boards facing a derivative demand should promptly identify their qualified (disinterested) directors to preserve the dismissal pathway.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LITIGATION &amp; REMEDIES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Judicial Removal of Directors &amp; Alternative Remedies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express statutory mechanism for a court to remove a sitting director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Judicial dissolution was largely an all-or-nothing remedy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NEW: the corporation may petition a court to remove a director for fraudulent conduct, gross abuse of position, or intentional harm to the corporation, where removal serves the corporation's best interest and other remedies are inadequate; the court may also bar reelection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00800" y="2816352"/>
            <a:ext cx="4709160" cy="1532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grounds for judicial dissolution added, plus new alternatives — receiver, custodian, or provisional-director appointment, and other equitable relief — short of full dissolution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Courts now have graduated tools for internal nonprofit disputes; litigation strategy should account for these intermediate remedies.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Corporate Records &amp; Inspection Rights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inspection requests generally required 10 days' notice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express limits on articles/bylaws narrowing statutory inspection rights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34107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inspection rights and financial-disclosure scope were less detailed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records must be maintained for at least three years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notice period for inspection shortened from 10 days to 5 days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Reasonable confidentiality restrictions permitted; Articles/Bylaws may NOT abolish or limit statutory inspection rights; sale/dissemination of membership-list data is regulated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400800" y="437083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Directors may inspect records related to their duties at any reasonable time; required financial disclosures to members expanded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Especially relevant for nonprofits with active or contentious memberships — revisit records-retention and response procedures now.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IMPACT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 Checklist for Florida Nonprofits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789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changes are default rules, not mandates — but every organization should confirm its documents still say what it wants them to say.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98424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F5F7FB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89280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20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director count against the new 501(c)(3) vs. non-(c)(3) minimums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172200" y="198424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F5F7FB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629400" y="189280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20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board/member meeting notice, waiver, and remote-participation language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89864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F5F7FB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05840" y="280720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20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 or refresh a qualified-director / conflict-of-interest policy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72200" y="289864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F5F7FB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80720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20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 indemnification provisions and D&amp;O coverage with the expanded liability shield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381304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F5F7FB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05840" y="372160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20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special-meeting call threshold (5% → 10% default) in Bylaws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172200" y="381304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F5F7FB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629400" y="372160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20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electronic-notice and electronic-proxy methods are authorized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472744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F5F7FB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005840" y="463600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20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inspection-request response procedures to the new 5-day window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172200" y="472744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F5F7FB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63600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20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any planned merger, conversion, domestication, or dissolution to the new procedures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754880"/>
            <a:ext cx="5486400" cy="5486400"/>
          </a:xfrm>
          <a:prstGeom prst="ellipse">
            <a:avLst/>
          </a:prstGeom>
          <a:solidFill>
            <a:srgbClr val="2630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Things to Remember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11064240" cy="1371600"/>
          </a:xfrm>
          <a:prstGeom prst="roundRect">
            <a:avLst>
              <a:gd name="adj" fmla="val 4000"/>
            </a:avLst>
          </a:prstGeom>
          <a:solidFill>
            <a:srgbClr val="232C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0574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1737360" y="1947672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a rewrite, not a patch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737360" y="2313432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C7C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every subchapter changed — name, filings, governance, members, transactions, litigation, and records. Treat this as a full compliance review, not a spot-check.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48640" y="3337560"/>
            <a:ext cx="11064240" cy="1371600"/>
          </a:xfrm>
          <a:prstGeom prst="roundRect">
            <a:avLst>
              <a:gd name="adj" fmla="val 4000"/>
            </a:avLst>
          </a:prstGeom>
          <a:solidFill>
            <a:srgbClr val="232C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6118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1737360" y="3502152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changes are defaults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737360" y="3867912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C7C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Governing documents can often override the new statutory defaults — but only if the board knows the defaults changed and makes an affirmative choice.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892040"/>
            <a:ext cx="11064240" cy="1371600"/>
          </a:xfrm>
          <a:prstGeom prst="roundRect">
            <a:avLst>
              <a:gd name="adj" fmla="val 4000"/>
            </a:avLst>
          </a:prstGeom>
          <a:solidFill>
            <a:srgbClr val="232C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51663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800" dirty="0"/>
          </a:p>
        </p:txBody>
      </p:sp>
      <p:sp>
        <p:nvSpPr>
          <p:cNvPr id="15" name="Text 13"/>
          <p:cNvSpPr/>
          <p:nvPr/>
        </p:nvSpPr>
        <p:spPr>
          <a:xfrm>
            <a:off x="1737360" y="5056632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Liability protection got broader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737360" y="5422392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C7C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expanded director/officer liability shield is the single most consequential change for volunteer boards — pair it with updated indemnification and insurance.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A GLANCE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Rewrite Touches Nearly Every Part of the Chapter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651760" cy="3566160"/>
          </a:xfrm>
          <a:prstGeom prst="roundRect">
            <a:avLst>
              <a:gd name="adj" fmla="val 275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03120"/>
            <a:ext cx="2194560" cy="54864"/>
          </a:xfrm>
          <a:prstGeom prst="round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49808" y="2331720"/>
            <a:ext cx="224942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name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49808" y="3291840"/>
            <a:ext cx="2249424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“Florida Not For Profit Corporation Act” becomes the “Florida Nonprofit Corporation Act”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29000" y="1828800"/>
            <a:ext cx="2651760" cy="3566160"/>
          </a:xfrm>
          <a:prstGeom prst="roundRect">
            <a:avLst>
              <a:gd name="adj" fmla="val 275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657600" y="2103120"/>
            <a:ext cx="2194560" cy="54864"/>
          </a:xfrm>
          <a:prstGeom prst="round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30168" y="2331720"/>
            <a:ext cx="224942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200,772+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3630168" y="3291840"/>
            <a:ext cx="2249424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domestic nonprofit corporations in Florida affected, per Division of Corporations statistics (as of April 2026)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309360" y="1828800"/>
            <a:ext cx="2651760" cy="3566160"/>
          </a:xfrm>
          <a:prstGeom prst="roundRect">
            <a:avLst>
              <a:gd name="adj" fmla="val 275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537960" y="2103120"/>
            <a:ext cx="2194560" cy="54864"/>
          </a:xfrm>
          <a:prstGeom prst="round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10528" y="2331720"/>
            <a:ext cx="224942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July 1, 2026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510528" y="3291840"/>
            <a:ext cx="2249424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date — applies immediately to all Chapter 617 corporations, with limited transition rules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189720" y="1828800"/>
            <a:ext cx="2651760" cy="3566160"/>
          </a:xfrm>
          <a:prstGeom prst="roundRect">
            <a:avLst>
              <a:gd name="adj" fmla="val 275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418320" y="2103120"/>
            <a:ext cx="2194560" cy="54864"/>
          </a:xfrm>
          <a:prstGeom prst="round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390888" y="2331720"/>
            <a:ext cx="224942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just charities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9390888" y="3291840"/>
            <a:ext cx="2249424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equally to trade associations, professional associations, and member-driven community organizations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FORMALITIES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Filing Requirements &amp; Registered Agents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Filing correction and withdrawal process was limited and dated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Amendment procedures for Articles of Incorporation were more rigid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34107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options for using a name already in use by another entity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Modernized process to file, correct, and withdraw filed documents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Streamlined amendment procedures for Articles of Incorporation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Clarified registered agent/office change process and agent duties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400800" y="437083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nonunique name may be used with the other entity's consent or a court order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upcoming Articles or Bylaws amendments against the new filing mechanics before submitting them to the Division of Corporations.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— DIRECTORS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Board Composition, Selection &amp; Term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nonprofit corporation needed a minimum of three directors, regardless of tax status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Selection, term, and removal procedures followed older default rules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Non-501(c)(3) nonprofits may now have as few as ONE director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501(c)(3) tax-exempt organizations still must maintain at least three directors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Modernized default rules for selection, term length, and removal of directors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your organization's 501(c)(3) status before relying on the single-director option — the reduced minimum does not apply to tax-exempt charities.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— DIRECTORS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Board Meeting Mechanics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and waiver rules were narrower and less flexible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default options for who may call a meeting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34107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consent in lieu of a meeting existed, but revocation rules were less clear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notice and waiver provisions for board meetings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Expanded default rules on who may call a meeting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meetings may proceed without separate notice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400800" y="437083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Unanimous written consent preserved, with a clear right to revoke before the final signature is delivered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Bylaws with older, rigid notice provisions may now be more restrictive than the statutory default — review for consistency.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— DIRECTORS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“Qualified Director” &amp; Conflict-of-Interest Transactions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statutory concept of a “qualified director”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Conflict-of-interest transactions relied on general fairness principles with less procedural clarity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defined term: a director without a material interest or material relationship impairing independent judgment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 transactions are not void/voidable if fair to the corporation when authorized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Majority approval by disinterested “qualified directors” after full disclosure shifts the burden to the challenger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conflict-of-interest policies and board-minute documentation — qualified-director approval is now a defined safe harbor.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— FIDUCIARY DUTIES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Director &amp; Officer Standards of Conduct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duties were addressed in general terms without a parallel officer standard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express statutory duty for officers to report known violations upward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§617.0830: directors must act in good faith, in the corporation's best interests, with ordinary-prudent-person care; may rely on competent officers, counsel, and committees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§617.0844: parallel officer standard, including a duty to report material information — including known or probable legal violations — to superiors or the board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Neither directors nor officers are deemed trustees of corporate property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Boards should document deliberation and rationale in minutes; officers should have a clear internal escalation path for compliance concerns.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— LIABILITY SHIELD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8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Personal Liability Protection — Extended to ALL Chapter 617 Corporations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94960" cy="914400"/>
          </a:xfrm>
          <a:prstGeom prst="roundRect">
            <a:avLst>
              <a:gd name="adj" fmla="val 6000"/>
            </a:avLst>
          </a:prstGeom>
          <a:solidFill>
            <a:srgbClr val="2A34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77240" y="2148840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D6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 liability protection limited to directors/unpaid officers of 501(c)(3), (c)(4), (c)(5) and (c)(6) exempt organizations only.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217920" y="1783080"/>
            <a:ext cx="5394960" cy="914400"/>
          </a:xfrm>
          <a:prstGeom prst="roundRect">
            <a:avLst>
              <a:gd name="adj" fmla="val 6000"/>
            </a:avLst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46520" y="187452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— 7/1/2026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46520" y="2148840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A2E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 extends to directors and unpaid officers of EVERY nonprofit corporation governed by Chapter 617 — not just certain exempt categories.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29718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Liability still attaches where a director or officer: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3438144"/>
            <a:ext cx="128016" cy="128016"/>
          </a:xfrm>
          <a:prstGeom prst="ellipse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68680" y="3310128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50" dirty="0">
                <a:solidFill>
                  <a:srgbClr val="E7E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Committed a criminal violation without a reasonable-cause belief it was lawful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4059936"/>
            <a:ext cx="128016" cy="128016"/>
          </a:xfrm>
          <a:prstGeom prst="ellipse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68680" y="3931920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50" dirty="0">
                <a:solidFill>
                  <a:srgbClr val="E7E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Received an improper personal benefit (not applicable if the transaction is lawful and fair under the conflict rules)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4681728"/>
            <a:ext cx="128016" cy="128016"/>
          </a:xfrm>
          <a:prstGeom prst="ellipse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68680" y="4553712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50" dirty="0">
                <a:solidFill>
                  <a:srgbClr val="E7E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Acted with conscious disregard, willful misconduct, recklessness, bad faith, malice, or wanton disregard for the corporation's or others' best interests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5623560"/>
            <a:ext cx="11109960" cy="685800"/>
          </a:xfrm>
          <a:prstGeom prst="roundRect">
            <a:avLst>
              <a:gd name="adj" fmla="val 6667"/>
            </a:avLst>
          </a:prstGeom>
          <a:solidFill>
            <a:srgbClr val="1620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71500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50" dirty="0">
                <a:solidFill>
                  <a:srgbClr val="D6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D&amp;O insurance and indemnification provisions — the expanded shield may change how coverage and bylaw indemnities should be coordinated.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1B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Member Meetings &amp; Special Meeting Threshold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F5F7FB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LAW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Threshold to call a special meeting: as low as 5% of members (absent contrary governing documents)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27249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participation was not expressly authorized by statute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3410712"/>
            <a:ext cx="4709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250" dirty="0">
                <a:solidFill>
                  <a:srgbClr val="1B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Proxy appointment procedures did not expressly address electronic signature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26480" y="1417320"/>
            <a:ext cx="5257800" cy="3977640"/>
          </a:xfrm>
          <a:prstGeom prst="roundRect">
            <a:avLst>
              <a:gd name="adj" fmla="val 1379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0" y="1618488"/>
            <a:ext cx="4709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LAW — EFF. 7/1/2026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0" y="203911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threshold to call a special meeting raised to 10% of members, unless Articles/Bylaws provide otherwise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0" y="281635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participation is expressly authorized unless governing documents require a physical location; reasonable verification measures suffice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0" y="3593592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Proxies may be appointed by electronic signature or transmission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5577840"/>
            <a:ext cx="10835640" cy="594360"/>
          </a:xfrm>
          <a:prstGeom prst="roundRect">
            <a:avLst>
              <a:gd name="adj" fmla="val 7692"/>
            </a:avLst>
          </a:prstGeom>
          <a:solidFill>
            <a:srgbClr val="FBF3E3"/>
          </a:solidFill>
          <a:ln w="12700">
            <a:solidFill>
              <a:srgbClr val="EEDD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77240" y="5650992"/>
            <a:ext cx="10378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pointer:  </a:t>
            </a:r>
            <a:r>
              <a:rPr lang="en-US" sz="1100" dirty="0">
                <a:solidFill>
                  <a:srgbClr val="6B5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impactful for membership organizations (trade/professional associations); many charitable 501(c)(3)s without members are unaffected.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" y="6446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617 — 2026 Modernization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DB93B7B-DC04-7846-85C4-7232BAD713C0}">
  <we:reference id="wa200010001" version="1.0.0.1" store="en-US" storeType="OMEX"/>
  <we:alternateReferences>
    <we:reference id="WA200010001" version="1.0.0.1" store="WA200010001" storeType="OMEX"/>
  </we:alternateReferences>
  <we:properties>
    <we:property name="claude.fileId" value="&quot;2d232758-8c50-4b2c-9686-e9d25cd79524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1778</TotalTime>
  <Words>2622</Words>
  <Application>Microsoft Office PowerPoint</Application>
  <PresentationFormat>Widescreen</PresentationFormat>
  <Paragraphs>259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Jennifer Englert</cp:lastModifiedBy>
  <cp:revision>3</cp:revision>
  <dcterms:created xsi:type="dcterms:W3CDTF">2026-07-20T13:59:07Z</dcterms:created>
  <dcterms:modified xsi:type="dcterms:W3CDTF">2026-08-18T21:14:44Z</dcterms:modified>
</cp:coreProperties>
</file>