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71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2" r:id="rId16"/>
    <p:sldId id="267" r:id="rId17"/>
    <p:sldId id="273" r:id="rId18"/>
    <p:sldId id="274" r:id="rId19"/>
    <p:sldId id="275" r:id="rId20"/>
    <p:sldId id="276" r:id="rId21"/>
    <p:sldId id="283" r:id="rId22"/>
    <p:sldId id="284" r:id="rId23"/>
    <p:sldId id="277" r:id="rId24"/>
    <p:sldId id="278" r:id="rId25"/>
    <p:sldId id="279" r:id="rId26"/>
    <p:sldId id="280" r:id="rId27"/>
    <p:sldId id="281" r:id="rId28"/>
    <p:sldId id="282" r:id="rId29"/>
    <p:sldId id="270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235374-25D8-4CCB-85A6-689A4F479ACB}" v="2" dt="2026-02-27T13:56:54.2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F0824AE-E42C-541A-2E98-85B88010F5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23708" y="5886858"/>
            <a:ext cx="2563091" cy="907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4000" b="1">
                <a:solidFill>
                  <a:srgbClr val="0B1F3B"/>
                </a:solidFill>
              </a:defRPr>
            </a:pPr>
            <a:r>
              <a:rPr lang="en-US" dirty="0"/>
              <a:t>Election Year</a:t>
            </a:r>
            <a:r>
              <a:rPr dirty="0"/>
              <a:t> Events That Elevate Your Chamber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 sz="1800">
                <a:solidFill>
                  <a:srgbClr val="666666"/>
                </a:solidFill>
              </a:defRPr>
            </a:pPr>
            <a:r>
              <a:rPr dirty="0"/>
              <a:t>Hob Nobs • Candidate Forums • Candidate Mingles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>
                <a:solidFill>
                  <a:srgbClr val="0B1F3B"/>
                </a:solidFill>
              </a:defRPr>
            </a:pPr>
            <a:r>
              <a:t>Legal &amp; Compliance (Nonpartisan Standards)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Invite all qualified candidates for the office (equal access)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Use neutral language and avoid endorsements in event programming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Apply the same rules, time limits, and visibility to everyone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Avoid candidate fundraising at the Chamber event (set policy)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Consult counsel for </a:t>
            </a:r>
            <a:r>
              <a:rPr lang="en-US" dirty="0"/>
              <a:t>if you have any questions related to </a:t>
            </a:r>
            <a:r>
              <a:rPr dirty="0"/>
              <a:t>debate formats or complex races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>
                <a:solidFill>
                  <a:srgbClr val="0B1F3B"/>
                </a:solidFill>
              </a:defRPr>
            </a:pPr>
            <a:r>
              <a:t>Marketing Strategy That Drives Attendance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Message: “Know before you vote” </a:t>
            </a:r>
            <a:r>
              <a:rPr lang="en-US" dirty="0"/>
              <a:t>or</a:t>
            </a:r>
            <a:r>
              <a:rPr dirty="0"/>
              <a:t> “Business voice at the table”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Email campaign cadence (save-the-date → agenda → final push)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Social media countdown + candidate spotlights (equal treatment)</a:t>
            </a:r>
            <a:r>
              <a:rPr lang="en-US" dirty="0"/>
              <a:t> – Welcome them as they register</a:t>
            </a:r>
            <a:endParaRPr dirty="0"/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lang="en-US" dirty="0"/>
              <a:t>Use </a:t>
            </a:r>
            <a:r>
              <a:rPr dirty="0"/>
              <a:t>community calendar listings</a:t>
            </a:r>
            <a:endParaRPr lang="en-US" dirty="0"/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lang="en-US" dirty="0"/>
              <a:t>Partner with local media who are interested in a presence at the event (Radio, TV, and print)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lang="en-US" dirty="0"/>
              <a:t>Encourage your candidates to share</a:t>
            </a:r>
            <a:endParaRPr dirty="0"/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Direct outreach to major employers and industry groups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B1F3B"/>
                </a:solidFill>
              </a:defRPr>
            </a:pPr>
            <a:r>
              <a:t>Measuring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Attendance and member mix (investors, small business, partners</a:t>
            </a:r>
            <a:r>
              <a:rPr lang="en-US" dirty="0"/>
              <a:t>, community</a:t>
            </a:r>
            <a:r>
              <a:rPr dirty="0"/>
              <a:t>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Sponsor revenue and sponsor retention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Candidate participation rate (invited vs. attended)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Media coverage / livestream views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Post-event survey scores and follow-up advocacy involvement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B1F3B"/>
                </a:solidFill>
              </a:defRPr>
            </a:pPr>
            <a:r>
              <a:t>Common Pitfalls to Avoid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Letting speeches take over (it kills the value)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Unequal time enforcement or inconsistent rules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Poor sound system or unclear signage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Overcrowded </a:t>
            </a:r>
            <a:r>
              <a:rPr lang="en-US" dirty="0"/>
              <a:t>or uncomfortable venue</a:t>
            </a:r>
            <a:r>
              <a:rPr dirty="0"/>
              <a:t> and slow check-in</a:t>
            </a:r>
            <a:endParaRPr lang="en-US" dirty="0"/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lang="en-US" dirty="0"/>
              <a:t>Lack of volunteer support</a:t>
            </a:r>
            <a:endParaRPr dirty="0"/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No designated timekeeper, moderator support, or staff roles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>
                <a:solidFill>
                  <a:srgbClr val="0B1F3B"/>
                </a:solidFill>
              </a:defRPr>
            </a:pPr>
            <a:r>
              <a:t>Turning Events Into Year-Round Influence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Convert event insights into a legislative agenda / policy platform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Strengthen </a:t>
            </a:r>
            <a:r>
              <a:rPr lang="en-US" dirty="0"/>
              <a:t>your Government Affairs </a:t>
            </a:r>
            <a:r>
              <a:rPr dirty="0"/>
              <a:t>Committee with clear annual goals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Host quarterly policy briefings to stay engaged outside elections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Build relationships through ongoing touchpoints with officials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Use advocacy programming to support investor-level membership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762995"/>
            <a:ext cx="7772400" cy="1362075"/>
          </a:xfrm>
        </p:spPr>
        <p:txBody>
          <a:bodyPr>
            <a:normAutofit/>
          </a:bodyPr>
          <a:lstStyle/>
          <a:p>
            <a:pPr algn="ctr">
              <a:defRPr sz="4400" b="1">
                <a:solidFill>
                  <a:srgbClr val="0B1F3B"/>
                </a:solidFill>
              </a:defRPr>
            </a:pPr>
            <a:r>
              <a:rPr lang="en-US" dirty="0"/>
              <a:t>A</a:t>
            </a:r>
            <a:r>
              <a:rPr lang="en-US" cap="none" dirty="0"/>
              <a:t>dvocacy Beyond Elections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24883"/>
            <a:ext cx="7772400" cy="1500187"/>
          </a:xfrm>
        </p:spPr>
        <p:txBody>
          <a:bodyPr/>
          <a:lstStyle/>
          <a:p>
            <a:pPr algn="ctr">
              <a:defRPr sz="2000">
                <a:solidFill>
                  <a:srgbClr val="666666"/>
                </a:solidFill>
              </a:defRPr>
            </a:pPr>
            <a:r>
              <a:rPr dirty="0"/>
              <a:t>Legislative engagement and year-round public policy opportunities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B1F3B"/>
                </a:solidFill>
              </a:defRPr>
            </a:pPr>
            <a:r>
              <a:t>Legislative Preview Event (Before Session Begins)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2200">
                <a:solidFill>
                  <a:srgbClr val="1F1F1F"/>
                </a:solidFill>
              </a:defRPr>
            </a:pPr>
            <a:r>
              <a:rPr dirty="0"/>
              <a:t>Purpose: educate members on priorities and expected impacts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Invite your delegation (equal opportunity to participate)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Present the Chamber’s legislative agenda and business priorities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Structure by topic (insurance, workforce, transportation, housing)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Moderated Q&amp;A keeps the program focused and professional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B1F3B"/>
                </a:solidFill>
              </a:defRPr>
            </a:pPr>
            <a:r>
              <a:t>Legislative Wrap-Up Event (What Passed &amp; What It Means)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t>Purpose: translate outcomes into real business impact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Format: 60–90 minutes with issue-by-issue highlights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Include a simple handout: key bills + implications + next steps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Offer a structured Q&amp;A with time limits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Close with member action items (engagement, surveys, committee join)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B1F3B"/>
                </a:solidFill>
              </a:defRPr>
            </a:pPr>
            <a:r>
              <a:t>Legislative Breakfasts &amp; Delegation Roundtables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Smaller, strategic formats for deeper dialogue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Invite-only business leaders or industry cohorts (e.g., healthcare, builders)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Issue-specific agendas lead to more candid discussion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Rotate locations to increase visibility and access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Great during interim/committee periods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B1F3B"/>
                </a:solidFill>
              </a:defRPr>
            </a:pPr>
            <a:r>
              <a:t>Advocacy Days / Capitol Visits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t>State capital day, regional delegation visits, or DC fly-ins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Best practice: pre-scheduled meetings + unified talking points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Provide one-page issue briefs and leave-behind materials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Debrief afterward: what we asked, what we heard, what’s next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Follow-up is where influence is built—assign owners for each contact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B1F3B"/>
                </a:solidFill>
              </a:defRPr>
            </a:pPr>
            <a:r>
              <a:t>Why Advocacy Events Matter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1F1F1F"/>
                </a:solidFill>
              </a:defRPr>
            </a:pPr>
            <a:r>
              <a:rPr dirty="0"/>
              <a:t>Positions the Chamber as the trusted voice of business</a:t>
            </a:r>
          </a:p>
          <a:p>
            <a:pPr>
              <a:defRPr sz="2400">
                <a:solidFill>
                  <a:srgbClr val="1F1F1F"/>
                </a:solidFill>
              </a:defRPr>
            </a:pPr>
            <a:r>
              <a:rPr dirty="0"/>
              <a:t>Expands access to elected officials and decision-makers</a:t>
            </a:r>
          </a:p>
          <a:p>
            <a:pPr>
              <a:defRPr sz="2400">
                <a:solidFill>
                  <a:srgbClr val="1F1F1F"/>
                </a:solidFill>
              </a:defRPr>
            </a:pPr>
            <a:r>
              <a:rPr dirty="0"/>
              <a:t>Deepens member engagement and retention</a:t>
            </a:r>
          </a:p>
          <a:p>
            <a:pPr>
              <a:defRPr sz="2400">
                <a:solidFill>
                  <a:srgbClr val="1F1F1F"/>
                </a:solidFill>
              </a:defRPr>
            </a:pPr>
            <a:r>
              <a:rPr dirty="0"/>
              <a:t>Creates premium sponsorship and investor opportunities</a:t>
            </a:r>
          </a:p>
          <a:p>
            <a:pPr>
              <a:defRPr sz="2400">
                <a:solidFill>
                  <a:srgbClr val="1F1F1F"/>
                </a:solidFill>
              </a:defRPr>
            </a:pPr>
            <a:r>
              <a:rPr dirty="0"/>
              <a:t>Builds credibility during election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B1F3B"/>
                </a:solidFill>
              </a:defRPr>
            </a:pPr>
            <a:r>
              <a:t>Policy Roundtables &amp; Issue Forums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t>Host topic-specific discussions with experts and officials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Examples: property insurance, transportation, workforce pipeline, housing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Use the output to inform the Chamber’s legislative platform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Keep it solutions-oriented; capture member feedback in real time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These events strengthen the Chamber’s role as the business convener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B1F3B"/>
                </a:solidFill>
              </a:defRPr>
            </a:pPr>
            <a:r>
              <a:t>State of the City/County: Purpose &amp;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Convene mayors, city managers, commissioners, and key department leaders in one place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Deliver a clear snapshot of priorities: growth, infrastructure, public safety, housing, resilience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Provide business clarity on what’s coming—and how to engage early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Positions the Chamber as the region’s neutral convener and trusted voice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Creates strong sponsorship inventory and media-friendly content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B1F3B"/>
                </a:solidFill>
              </a:defRPr>
            </a:pPr>
            <a:r>
              <a:t>Best Practices: Format, Content &amp;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Use a consistent structure: (1) Opening data snapshot → (2) Leader remarks → (3) Moderated Q&amp;A → (4) Next-step asks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Ask leaders to speak to measurable priorities (top 3 initiatives, timelines, funding, and key business impacts)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Include a “Business Questions” segment sourced in advance</a:t>
            </a:r>
            <a:r>
              <a:rPr lang="en-US" dirty="0"/>
              <a:t> or via QR code</a:t>
            </a:r>
            <a:r>
              <a:rPr dirty="0"/>
              <a:t> (screened, topic-based, time-limited)</a:t>
            </a:r>
            <a:r>
              <a:rPr lang="en-US" dirty="0"/>
              <a:t> – we have used a “topics wheel” and a 2 person “Hot Seat” format</a:t>
            </a:r>
            <a:endParaRPr dirty="0"/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Publish a 1-page takeaway: priorities, contacts, and how members can plug in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Follow up with an engagement pipeline: committee invites, project briefings, and advocacy updates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B1F3B"/>
                </a:solidFill>
              </a:defRPr>
            </a:pPr>
            <a:r>
              <a:t>Public Policy Committee: The Engine Behind the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t>Define a charter, membership expectations, and annual goals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Ensure diverse industry representation and clear governance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Meet regularly with legislative updates and issue briefings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Use the committee to shape agenda, questions, and event formats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Convert event attendees into sustained policy engagement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B1F3B"/>
                </a:solidFill>
              </a:defRPr>
            </a:pPr>
            <a:r>
              <a:t>Candidate Questionnaires &amp; Scorecards (Use Carefully)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t>Questionnaires: policy-focused questions with equal distribution to candidates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Publish responses in a consistent format (no editorializing)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Scorecards: based on documented votes with transparent methodology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Avoid partisan framing; consult counsel for final review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Use as member education tools—tie back to business priorities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B1F3B"/>
                </a:solidFill>
              </a:defRPr>
            </a:pPr>
            <a:r>
              <a:t>Advocacy Communications That Keep Members Engaged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t>Monthly legislative updates and action alerts when needed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Advocacy dashboard on your website (bills, priorities, outcomes)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Short recaps after events: key takeaways + next steps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Member-only briefings for investor tiers (optional)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Consistency builds trust—and attendance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B1F3B"/>
                </a:solidFill>
              </a:defRPr>
            </a:pPr>
            <a:r>
              <a:t>Advocacy Revenue Model (Packaging Matters)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t>Event sponsorships + underwriting of briefings and roundtables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Policy council / investor tier value-add programming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Advocacy day trip sponsorships and materials underwriting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Premium access: VIP reception or sponsor-only briefings (nonpartisan)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Bundle advocacy as a year-round program, not one-off events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B1F3B"/>
                </a:solidFill>
              </a:defRPr>
            </a:pPr>
            <a:r>
              <a:t>Advocacy Risk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t>Maintain nonpartisan event posture and consistent candidate access rules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Separate PAC activity (if any) from Chamber operations and messaging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Document invitations, acceptance/declines, and equal-time procedures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Adopt written policies for decorum, press, and candidate participation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Conduct an annual compliance check before election season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0B1F3B"/>
                </a:solidFill>
              </a:defRPr>
            </a:pPr>
            <a:r>
              <a:t>Sample Year-Round Advocacy Calendar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Q1: Legislative Preview + agenda rollout + committee recruitment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Q2: Capitol visit / advocacy day + policy roundtable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Q3: Candidate engagement season (Hob Nob / forum / mingle)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Q4: Legislative Wrap-Up + platform development for next year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Advocacy should be continuous—not seasonal</a:t>
            </a:r>
            <a:r>
              <a:rPr lang="en-US" dirty="0"/>
              <a:t>!</a:t>
            </a:r>
            <a:endParaRPr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400" b="1">
                <a:solidFill>
                  <a:srgbClr val="0B1F3B"/>
                </a:solidFill>
              </a:defRPr>
            </a:pPr>
            <a:r>
              <a:t>Final Thought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725620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>
                <a:solidFill>
                  <a:srgbClr val="1F1F1F"/>
                </a:solidFill>
              </a:defRPr>
            </a:pPr>
            <a:r>
              <a:rPr dirty="0"/>
              <a:t>Chambers that lead in advocacy shape policy, attract partners, and build lasting trust.</a:t>
            </a:r>
            <a:endParaRPr lang="en-US" dirty="0"/>
          </a:p>
          <a:p>
            <a:pPr>
              <a:defRPr sz="2800">
                <a:solidFill>
                  <a:srgbClr val="1F1F1F"/>
                </a:solidFill>
              </a:defRPr>
            </a:pPr>
            <a:endParaRPr lang="en-US" dirty="0"/>
          </a:p>
          <a:p>
            <a:pPr>
              <a:defRPr sz="2800">
                <a:solidFill>
                  <a:srgbClr val="1F1F1F"/>
                </a:solidFill>
              </a:defRPr>
            </a:pPr>
            <a:r>
              <a:rPr lang="en-US" dirty="0"/>
              <a:t>It is a “Golden Handcuff” for Chambers – Something that no one else in the community does and keeps members invested.</a:t>
            </a:r>
          </a:p>
          <a:p>
            <a:pPr>
              <a:defRPr sz="2800">
                <a:solidFill>
                  <a:srgbClr val="1F1F1F"/>
                </a:solidFill>
              </a:defRPr>
            </a:pPr>
            <a:endParaRPr lang="en-US" dirty="0"/>
          </a:p>
          <a:p>
            <a:pPr>
              <a:defRPr sz="2800">
                <a:solidFill>
                  <a:srgbClr val="1F1F1F"/>
                </a:solidFill>
              </a:defRPr>
            </a:pPr>
            <a:r>
              <a:rPr lang="en-US" dirty="0"/>
              <a:t>Remember, “If you’re not at the table, you’re on the menu!”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>
                <a:solidFill>
                  <a:srgbClr val="0B1F3B"/>
                </a:solidFill>
              </a:defRPr>
            </a:pPr>
            <a:r>
              <a:rPr dirty="0"/>
              <a:t>Common Chamber </a:t>
            </a:r>
            <a:r>
              <a:rPr lang="en-US" dirty="0"/>
              <a:t>Election Year </a:t>
            </a:r>
            <a:r>
              <a:rPr dirty="0"/>
              <a:t>Event Formats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>
                <a:solidFill>
                  <a:srgbClr val="1F1F1F"/>
                </a:solidFill>
              </a:defRPr>
            </a:pPr>
            <a:r>
              <a:rPr dirty="0"/>
              <a:t>Hob Nob (</a:t>
            </a:r>
            <a:r>
              <a:rPr lang="en-US" dirty="0"/>
              <a:t>candidate tables, ticketed - or not, speaking opportunities – or not, straw poll</a:t>
            </a:r>
            <a:r>
              <a:rPr dirty="0"/>
              <a:t>)</a:t>
            </a:r>
          </a:p>
          <a:p>
            <a:pPr>
              <a:defRPr sz="2400">
                <a:solidFill>
                  <a:srgbClr val="1F1F1F"/>
                </a:solidFill>
              </a:defRPr>
            </a:pPr>
            <a:r>
              <a:rPr dirty="0"/>
              <a:t>Candidate Forum (moderated Q&amp;A / debate-style)</a:t>
            </a:r>
          </a:p>
          <a:p>
            <a:pPr>
              <a:defRPr sz="2400">
                <a:solidFill>
                  <a:srgbClr val="1F1F1F"/>
                </a:solidFill>
              </a:defRPr>
            </a:pPr>
            <a:r>
              <a:rPr dirty="0"/>
              <a:t>Candidate Mingle (informal networking + short intros)</a:t>
            </a:r>
          </a:p>
          <a:p>
            <a:pPr>
              <a:defRPr sz="2400">
                <a:solidFill>
                  <a:srgbClr val="1F1F1F"/>
                </a:solidFill>
              </a:defRPr>
            </a:pPr>
            <a:r>
              <a:rPr lang="en-US" dirty="0"/>
              <a:t>Hybrid options (Mingle with Forum / Fireside Chat)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>
                <a:solidFill>
                  <a:srgbClr val="0B1F3B"/>
                </a:solidFill>
              </a:defRPr>
            </a:pPr>
            <a:r>
              <a:t>Hob Nob: The High-Energy Candidate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rPr lang="en-US" dirty="0"/>
              <a:t>Candidates purchase tables – and issue or party groups</a:t>
            </a:r>
            <a:endParaRPr dirty="0"/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lang="en-US" dirty="0"/>
              <a:t>Introductions throughout the evening. Typically, no </a:t>
            </a:r>
            <a:r>
              <a:rPr dirty="0"/>
              <a:t>speech</a:t>
            </a:r>
            <a:r>
              <a:rPr lang="en-US" dirty="0"/>
              <a:t>es - Allows for </a:t>
            </a:r>
            <a:r>
              <a:rPr dirty="0"/>
              <a:t>direct conversation and questions</a:t>
            </a:r>
            <a:r>
              <a:rPr lang="en-US" dirty="0"/>
              <a:t> from attendees at their booth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lang="en-US" dirty="0"/>
              <a:t>Incorporate an unscientific straw poll to encourage candidate and attendee participation – Work with your local SOE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lang="en-US" dirty="0"/>
              <a:t>Ticketed or non-ticketed?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lang="en-US" dirty="0"/>
              <a:t>Food and alcohol?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lang="en-US" dirty="0"/>
              <a:t>Find the appropriate venue</a:t>
            </a:r>
            <a:endParaRPr dirty="0"/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Ideal for high turnout and strong sponsor demand</a:t>
            </a:r>
            <a:endParaRPr lang="en-US" dirty="0"/>
          </a:p>
          <a:p>
            <a:pPr marL="0" indent="0">
              <a:buNone/>
              <a:defRPr sz="2200">
                <a:solidFill>
                  <a:srgbClr val="1F1F1F"/>
                </a:solidFill>
              </a:defRPr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5F76-B24A-AEBF-8685-F60A4F04C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85ADA-D06C-B666-5FEF-9B7D28EAD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>
                <a:solidFill>
                  <a:srgbClr val="0B1F3B"/>
                </a:solidFill>
              </a:defRPr>
            </a:pPr>
            <a:r>
              <a:t>Hob Nob: The High-Energy Candidate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66A33C-5990-AE86-8A94-ECA2F407D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  <a:defRPr sz="2200">
                <a:solidFill>
                  <a:srgbClr val="1F1F1F"/>
                </a:solidFill>
              </a:defRPr>
            </a:pPr>
            <a:r>
              <a:rPr lang="en-US" dirty="0"/>
              <a:t>Must Do: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lang="en-US" dirty="0"/>
              <a:t>Invite all legally qualified candidates (Remain Non-Partisan) – Judicial candidates LOVE Hob Nobs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lang="en-US" dirty="0"/>
              <a:t>Use neutral marketing language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lang="en-US" dirty="0"/>
              <a:t>No campaign fundraising at the event </a:t>
            </a:r>
          </a:p>
          <a:p>
            <a:pPr marL="0" indent="0">
              <a:buNone/>
              <a:defRPr sz="2200">
                <a:solidFill>
                  <a:srgbClr val="1F1F1F"/>
                </a:solidFill>
              </a:defRPr>
            </a:pPr>
            <a:endParaRPr lang="en-US" dirty="0"/>
          </a:p>
          <a:p>
            <a:pPr marL="0" indent="0">
              <a:buNone/>
              <a:defRPr sz="2200">
                <a:solidFill>
                  <a:srgbClr val="1F1F1F"/>
                </a:solidFill>
              </a:defRPr>
            </a:pPr>
            <a:r>
              <a:rPr lang="en-US" dirty="0"/>
              <a:t>Strongly Recommended: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lang="en-US" dirty="0"/>
              <a:t>Publish written rules in advance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lang="en-US" dirty="0"/>
              <a:t>Require candidates to agree in writing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lang="en-US" dirty="0"/>
              <a:t>Ensure participating candidates are the only ones allowed to promote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lang="en-US" dirty="0"/>
              <a:t>Conduct the event following qualifying, but before primaries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lang="en-US" dirty="0"/>
              <a:t>Partner with aligned organizations (Realtors, Home Builders, other Chambers, etc. 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lang="en-US" dirty="0"/>
              <a:t>Try to avoid “wandering solicitation.”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5573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>
                <a:solidFill>
                  <a:srgbClr val="0B1F3B"/>
                </a:solidFill>
              </a:defRPr>
            </a:pPr>
            <a:r>
              <a:t>Candidate Forums: Credible, Structured, Fair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Neutral moderator and written ground rules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Equal time enforcement (openings, answers, closings)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Mix of pre</a:t>
            </a:r>
            <a:r>
              <a:rPr lang="en-US" dirty="0"/>
              <a:t>-prepared</a:t>
            </a:r>
            <a:r>
              <a:rPr dirty="0"/>
              <a:t> and live audience questions</a:t>
            </a:r>
            <a:r>
              <a:rPr lang="en-US" dirty="0"/>
              <a:t> – Use QR codes to solicit and filter</a:t>
            </a:r>
            <a:endParaRPr dirty="0"/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Topic-based segments (economy, housing, workforce, infrastructure)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Plan for security, decorum, and clear audience conduct policie</a:t>
            </a:r>
            <a:r>
              <a:rPr lang="en-US" dirty="0"/>
              <a:t>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>
                <a:solidFill>
                  <a:srgbClr val="0B1F3B"/>
                </a:solidFill>
              </a:defRPr>
            </a:pPr>
            <a:r>
              <a:t>Candidate Mingles: Relationship-Building at Scale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Best for local races or smaller candidate fields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Low-formality format: networking + brief introductions (2–3 minutes)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Encourages authentic conversation and reduces “stage performance”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Pairs well with breakfast, luncheon, or happy hour settings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Works as a gateway event into deeper policy engagement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>
                <a:solidFill>
                  <a:srgbClr val="0B1F3B"/>
                </a:solidFill>
              </a:defRPr>
            </a:pPr>
            <a:r>
              <a:t>Sponsorship &amp; Revenue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Presenting Sponsor (naming + stage recognition</a:t>
            </a:r>
            <a:r>
              <a:rPr lang="en-US" dirty="0"/>
              <a:t>, possibly moderation opportunities</a:t>
            </a:r>
            <a:r>
              <a:rPr dirty="0"/>
              <a:t>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Table Sponsors (Hob Nob) or Segment Sponsors (Forums)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Program ads, printed materials, and digital promotions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VIP reception access or sponsor-only candidate introductions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rPr dirty="0"/>
              <a:t>Media partnership + livestream underwriting (optional)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0B1F3B"/>
                </a:solidFill>
              </a:defRPr>
            </a:pPr>
            <a:r>
              <a:t>Planning Timeline (Recommended)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1F1F1F"/>
                </a:solidFill>
              </a:defRPr>
            </a:pPr>
            <a:r>
              <a:t>90–120 days: venue, format, moderator, rules, sponsorship launch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60 days: candidate invitations, marketing plan, registration opens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30 days: collect bios/photos, finalize run of show, confirm AV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Week of: staff briefing, timekeeper assignment, signage &amp; scripts</a:t>
            </a:r>
          </a:p>
          <a:p>
            <a:pPr>
              <a:defRPr sz="2200">
                <a:solidFill>
                  <a:srgbClr val="1F1F1F"/>
                </a:solidFill>
              </a:defRPr>
            </a:pPr>
            <a:r>
              <a:t>Day of: check-in flow, equal-time enforcement, post-event survey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1252</TotalTime>
  <Words>1651</Words>
  <Application>Microsoft Office PowerPoint</Application>
  <PresentationFormat>On-screen Show (4:3)</PresentationFormat>
  <Paragraphs>177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Arial</vt:lpstr>
      <vt:lpstr>Calibri</vt:lpstr>
      <vt:lpstr>Office Theme</vt:lpstr>
      <vt:lpstr>Election Year Events That Elevate Your Chamber</vt:lpstr>
      <vt:lpstr>Why Advocacy Events Matter</vt:lpstr>
      <vt:lpstr>Common Chamber Election Year Event Formats</vt:lpstr>
      <vt:lpstr>Hob Nob: The High-Energy Candidate Engagement</vt:lpstr>
      <vt:lpstr>Hob Nob: The High-Energy Candidate Engagement</vt:lpstr>
      <vt:lpstr>Candidate Forums: Credible, Structured, Fair</vt:lpstr>
      <vt:lpstr>Candidate Mingles: Relationship-Building at Scale</vt:lpstr>
      <vt:lpstr>Sponsorship &amp; Revenue Opportunities</vt:lpstr>
      <vt:lpstr>Planning Timeline (Recommended)</vt:lpstr>
      <vt:lpstr>Legal &amp; Compliance (Nonpartisan Standards)</vt:lpstr>
      <vt:lpstr>Marketing Strategy That Drives Attendance</vt:lpstr>
      <vt:lpstr>Measuring Success</vt:lpstr>
      <vt:lpstr>Common Pitfalls to Avoid</vt:lpstr>
      <vt:lpstr>Turning Events Into Year-Round Influence</vt:lpstr>
      <vt:lpstr>Advocacy Beyond Elections</vt:lpstr>
      <vt:lpstr>Legislative Preview Event (Before Session Begins)</vt:lpstr>
      <vt:lpstr>Legislative Wrap-Up Event (What Passed &amp; What It Means)</vt:lpstr>
      <vt:lpstr>Legislative Breakfasts &amp; Delegation Roundtables</vt:lpstr>
      <vt:lpstr>Advocacy Days / Capitol Visits</vt:lpstr>
      <vt:lpstr>Policy Roundtables &amp; Issue Forums</vt:lpstr>
      <vt:lpstr>State of the City/County: Purpose &amp; Value</vt:lpstr>
      <vt:lpstr>Best Practices: Format, Content &amp; Engagement</vt:lpstr>
      <vt:lpstr>Public Policy Committee: The Engine Behind the Events</vt:lpstr>
      <vt:lpstr>Candidate Questionnaires &amp; Scorecards (Use Carefully)</vt:lpstr>
      <vt:lpstr>Advocacy Communications That Keep Members Engaged</vt:lpstr>
      <vt:lpstr>Advocacy Revenue Model (Packaging Matters)</vt:lpstr>
      <vt:lpstr>Advocacy Risk Management</vt:lpstr>
      <vt:lpstr>Sample Year-Round Advocacy Calendar</vt:lpstr>
      <vt:lpstr>Final Thought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Cory Skeates</dc:creator>
  <cp:keywords/>
  <dc:description>generated using python-pptx</dc:description>
  <cp:lastModifiedBy>Cory Skeates</cp:lastModifiedBy>
  <cp:revision>3</cp:revision>
  <dcterms:created xsi:type="dcterms:W3CDTF">2013-01-27T09:14:16Z</dcterms:created>
  <dcterms:modified xsi:type="dcterms:W3CDTF">2026-02-27T15:49:41Z</dcterms:modified>
  <cp:category/>
</cp:coreProperties>
</file>