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8288000" cy="10287000"/>
  <p:notesSz cx="6858000" cy="9144000"/>
  <p:embeddedFontLst>
    <p:embeddedFont>
      <p:font typeface="Bebas Neue Bold" charset="1" panose="020B0606020202050201"/>
      <p:regular r:id="rId15"/>
    </p:embeddedFont>
    <p:embeddedFont>
      <p:font typeface="TT Fors Bold" charset="1" panose="020B0003030001020000"/>
      <p:regular r:id="rId16"/>
    </p:embeddedFont>
    <p:embeddedFont>
      <p:font typeface="TT Fors" charset="1" panose="020B0003030001020000"/>
      <p:regular r:id="rId17"/>
    </p:embeddedFont>
    <p:embeddedFont>
      <p:font typeface="TT Fors Bold Italics" charset="1" panose="020B0003030001020000"/>
      <p:regular r:id="rId18"/>
    </p:embeddedFont>
    <p:embeddedFont>
      <p:font typeface="TT Fors Italics" charset="1" panose="020B000303000102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7.jpeg" Type="http://schemas.openxmlformats.org/officeDocument/2006/relationships/image"/><Relationship Id="rId5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8.png" Type="http://schemas.openxmlformats.org/officeDocument/2006/relationships/image"/><Relationship Id="rId4" Target="../media/image9.jpeg" Type="http://schemas.openxmlformats.org/officeDocument/2006/relationships/image"/><Relationship Id="rId5" Target="../media/image10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4.png" Type="http://schemas.openxmlformats.org/officeDocument/2006/relationships/image"/><Relationship Id="rId2" Target="../media/image6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Relationship Id="rId5" Target="../media/image13.png" Type="http://schemas.openxmlformats.org/officeDocument/2006/relationships/image"/><Relationship Id="rId6" Target="../media/image14.svg" Type="http://schemas.openxmlformats.org/officeDocument/2006/relationships/image"/><Relationship Id="rId7" Target="../media/image15.png" Type="http://schemas.openxmlformats.org/officeDocument/2006/relationships/image"/><Relationship Id="rId8" Target="../media/image16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19.jpeg" Type="http://schemas.openxmlformats.org/officeDocument/2006/relationships/image"/><Relationship Id="rId4" Target="../media/image20.jpeg" Type="http://schemas.openxmlformats.org/officeDocument/2006/relationships/image"/><Relationship Id="rId5" Target="../media/image21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22.jpeg" Type="http://schemas.openxmlformats.org/officeDocument/2006/relationships/image"/><Relationship Id="rId5" Target="../media/image23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8.png" Type="http://schemas.openxmlformats.org/officeDocument/2006/relationships/image"/><Relationship Id="rId4" Target="../media/image4.png" Type="http://schemas.openxmlformats.org/officeDocument/2006/relationships/image"/><Relationship Id="rId5" Target="../media/image24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2.png" Type="http://schemas.openxmlformats.org/officeDocument/2006/relationships/image"/><Relationship Id="rId4" Target="../media/image25.jpeg" Type="http://schemas.openxmlformats.org/officeDocument/2006/relationships/image"/><Relationship Id="rId5" Target="../media/image26.jpeg" Type="http://schemas.openxmlformats.org/officeDocument/2006/relationships/image"/><Relationship Id="rId6" Target="../media/image4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svg" Type="http://schemas.openxmlformats.org/officeDocument/2006/relationships/image"/><Relationship Id="rId2" Target="../media/image6.jpe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media/image2.png" Type="http://schemas.openxmlformats.org/officeDocument/2006/relationships/image"/><Relationship Id="rId8" Target="../media/image4.png" Type="http://schemas.openxmlformats.org/officeDocument/2006/relationships/image"/><Relationship Id="rId9" Target="../media/image3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695565" y="-358868"/>
            <a:ext cx="12592435" cy="11375166"/>
          </a:xfrm>
          <a:custGeom>
            <a:avLst/>
            <a:gdLst/>
            <a:ahLst/>
            <a:cxnLst/>
            <a:rect r="r" b="b" t="t" l="l"/>
            <a:pathLst>
              <a:path h="11375166" w="12592435">
                <a:moveTo>
                  <a:pt x="12592435" y="0"/>
                </a:moveTo>
                <a:lnTo>
                  <a:pt x="0" y="0"/>
                </a:lnTo>
                <a:lnTo>
                  <a:pt x="0" y="11375166"/>
                </a:lnTo>
                <a:lnTo>
                  <a:pt x="12592435" y="11375166"/>
                </a:lnTo>
                <a:lnTo>
                  <a:pt x="12592435" y="0"/>
                </a:lnTo>
                <a:close/>
              </a:path>
            </a:pathLst>
          </a:custGeom>
          <a:blipFill>
            <a:blip r:embed="rId3"/>
            <a:stretch>
              <a:fillRect l="0" t="0" r="-1900" b="-190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512142" y="477469"/>
            <a:ext cx="9332062" cy="933206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9885589" y="850916"/>
            <a:ext cx="8585167" cy="8585167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366" t="0" r="-11445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983700" y="6791560"/>
            <a:ext cx="8771446" cy="1024129"/>
            <a:chOff x="0" y="0"/>
            <a:chExt cx="3480729" cy="4064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480729" cy="406400"/>
            </a:xfrm>
            <a:custGeom>
              <a:avLst/>
              <a:gdLst/>
              <a:ahLst/>
              <a:cxnLst/>
              <a:rect r="r" b="b" t="t" l="l"/>
              <a:pathLst>
                <a:path h="406400" w="3480729">
                  <a:moveTo>
                    <a:pt x="3277529" y="0"/>
                  </a:moveTo>
                  <a:cubicBezTo>
                    <a:pt x="3389754" y="0"/>
                    <a:pt x="3480729" y="90976"/>
                    <a:pt x="3480729" y="203200"/>
                  </a:cubicBezTo>
                  <a:cubicBezTo>
                    <a:pt x="3480729" y="315424"/>
                    <a:pt x="3389754" y="406400"/>
                    <a:pt x="327752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598D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38100"/>
              <a:ext cx="3480729" cy="368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402023" y="7575661"/>
            <a:ext cx="3719234" cy="2975387"/>
          </a:xfrm>
          <a:custGeom>
            <a:avLst/>
            <a:gdLst/>
            <a:ahLst/>
            <a:cxnLst/>
            <a:rect r="r" b="b" t="t" l="l"/>
            <a:pathLst>
              <a:path h="2975387" w="3719234">
                <a:moveTo>
                  <a:pt x="0" y="0"/>
                </a:moveTo>
                <a:lnTo>
                  <a:pt x="3719234" y="0"/>
                </a:lnTo>
                <a:lnTo>
                  <a:pt x="3719234" y="2975388"/>
                </a:lnTo>
                <a:lnTo>
                  <a:pt x="0" y="297538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6372078" y="713106"/>
            <a:ext cx="4214215" cy="1392016"/>
            <a:chOff x="0" y="0"/>
            <a:chExt cx="1109917" cy="36662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1109917" cy="366622"/>
            </a:xfrm>
            <a:custGeom>
              <a:avLst/>
              <a:gdLst/>
              <a:ahLst/>
              <a:cxnLst/>
              <a:rect r="r" b="b" t="t" l="l"/>
              <a:pathLst>
                <a:path h="366622" w="1109917">
                  <a:moveTo>
                    <a:pt x="0" y="0"/>
                  </a:moveTo>
                  <a:lnTo>
                    <a:pt x="1109917" y="0"/>
                  </a:lnTo>
                  <a:lnTo>
                    <a:pt x="1109917" y="366622"/>
                  </a:lnTo>
                  <a:lnTo>
                    <a:pt x="0" y="36662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38100"/>
              <a:ext cx="1109917" cy="3285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6372078" y="713106"/>
            <a:ext cx="4214215" cy="1490779"/>
          </a:xfrm>
          <a:custGeom>
            <a:avLst/>
            <a:gdLst/>
            <a:ahLst/>
            <a:cxnLst/>
            <a:rect r="r" b="b" t="t" l="l"/>
            <a:pathLst>
              <a:path h="1490779" w="4214215">
                <a:moveTo>
                  <a:pt x="0" y="0"/>
                </a:moveTo>
                <a:lnTo>
                  <a:pt x="4214215" y="0"/>
                </a:lnTo>
                <a:lnTo>
                  <a:pt x="4214215" y="1490779"/>
                </a:lnTo>
                <a:lnTo>
                  <a:pt x="0" y="14907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299255" y="1354513"/>
            <a:ext cx="8856889" cy="47631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428"/>
              </a:lnSpc>
            </a:pPr>
            <a:r>
              <a:rPr lang="en-US" sz="11298" b="true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CREATING AN EFFECTIVE GOV’T AFFAIRS PROGRAM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9255" y="7032162"/>
            <a:ext cx="8370593" cy="495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2999" spc="59" b="true">
                <a:solidFill>
                  <a:srgbClr val="FFFFFF"/>
                </a:solidFill>
                <a:latin typeface="TT Fors Bold"/>
                <a:ea typeface="TT Fors Bold"/>
                <a:cs typeface="TT Fors Bold"/>
                <a:sym typeface="TT Fors Bold"/>
              </a:rPr>
              <a:t>Presented by Greg Blose, MBA, IOM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028700" y="8925560"/>
            <a:ext cx="5099376" cy="332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99"/>
              </a:lnSpc>
            </a:pPr>
            <a:r>
              <a:rPr lang="en-US" sz="2599" spc="51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www.Nexus360.ai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0" y="0"/>
            <a:ext cx="9336800" cy="8434242"/>
          </a:xfrm>
          <a:custGeom>
            <a:avLst/>
            <a:gdLst/>
            <a:ahLst/>
            <a:cxnLst/>
            <a:rect r="r" b="b" t="t" l="l"/>
            <a:pathLst>
              <a:path h="8434242" w="9336800">
                <a:moveTo>
                  <a:pt x="0" y="8434242"/>
                </a:moveTo>
                <a:lnTo>
                  <a:pt x="9336800" y="8434242"/>
                </a:lnTo>
                <a:lnTo>
                  <a:pt x="9336800" y="0"/>
                </a:lnTo>
                <a:lnTo>
                  <a:pt x="0" y="0"/>
                </a:lnTo>
                <a:lnTo>
                  <a:pt x="0" y="8434242"/>
                </a:lnTo>
                <a:close/>
              </a:path>
            </a:pathLst>
          </a:custGeom>
          <a:blipFill>
            <a:blip r:embed="rId3"/>
            <a:stretch>
              <a:fillRect l="0" t="0" r="-1900" b="-190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13628" y="974284"/>
            <a:ext cx="6498822" cy="649882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73696" y="1234352"/>
            <a:ext cx="5978686" cy="597868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0" t="-9845" r="0" b="-31173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547329" y="4490019"/>
            <a:ext cx="5010368" cy="501036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351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346826" y="4690523"/>
            <a:ext cx="4609361" cy="460936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2500" t="0" r="-12500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354074" y="1292363"/>
            <a:ext cx="6341250" cy="1125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37"/>
              </a:lnSpc>
              <a:spcBef>
                <a:spcPct val="0"/>
              </a:spcBef>
            </a:pPr>
            <a:r>
              <a:rPr lang="en-US" b="true" sz="843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INTRODUCTION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54074" y="3846321"/>
            <a:ext cx="9522449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Fmr. President &amp; CEO- Palm Coast-Flagler Chamber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Fmr. Executive Officer- Volusia Home Builders Association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8 years @ Florida Chamber of Commerce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10 years of news radio broadcasting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Earned IOM in 2020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54074" y="3339843"/>
            <a:ext cx="3402007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b="true" sz="3499" spc="69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Experience: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54074" y="7145192"/>
            <a:ext cx="8905226" cy="216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Advocacy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Economic Research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Marketing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Business/Non-Profit Growth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b="true" sz="2499" spc="49">
                <a:solidFill>
                  <a:srgbClr val="FFFFFF"/>
                </a:solidFill>
                <a:latin typeface="TT Fors Bold"/>
                <a:ea typeface="TT Fors Bold"/>
                <a:cs typeface="TT Fors Bold"/>
                <a:sym typeface="TT Fors Bold"/>
              </a:rPr>
              <a:t>Greg@Nexus360.ai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54074" y="6638714"/>
            <a:ext cx="2374712" cy="5969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b="true" sz="3499" spc="69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Nexus 360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54074" y="2360905"/>
            <a:ext cx="6341250" cy="554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8"/>
              </a:lnSpc>
            </a:pPr>
            <a:r>
              <a:rPr lang="en-US" b="true" sz="3284" i="true" spc="65">
                <a:solidFill>
                  <a:srgbClr val="FFFFFF"/>
                </a:solidFill>
                <a:latin typeface="TT Fors Bold Italics"/>
                <a:ea typeface="TT Fors Bold Italics"/>
                <a:cs typeface="TT Fors Bold Italics"/>
                <a:sym typeface="TT Fors Bold Italics"/>
              </a:rPr>
              <a:t>Greg Blose, CEO, Nexus 360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057400" y="3219436"/>
            <a:ext cx="16230600" cy="7114413"/>
          </a:xfrm>
          <a:custGeom>
            <a:avLst/>
            <a:gdLst/>
            <a:ahLst/>
            <a:cxnLst/>
            <a:rect r="r" b="b" t="t" l="l"/>
            <a:pathLst>
              <a:path h="7114413" w="16230600">
                <a:moveTo>
                  <a:pt x="16230600" y="0"/>
                </a:moveTo>
                <a:lnTo>
                  <a:pt x="0" y="0"/>
                </a:lnTo>
                <a:lnTo>
                  <a:pt x="0" y="7114413"/>
                </a:lnTo>
                <a:lnTo>
                  <a:pt x="16230600" y="7114413"/>
                </a:lnTo>
                <a:lnTo>
                  <a:pt x="1623060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0421456" y="0"/>
            <a:ext cx="7866544" cy="7866544"/>
            <a:chOff x="0" y="0"/>
            <a:chExt cx="6350000" cy="63500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7579" t="0" r="-37579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4034929" y="2259407"/>
            <a:ext cx="13178929" cy="4293234"/>
            <a:chOff x="0" y="0"/>
            <a:chExt cx="1185662" cy="38624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185662" cy="386247"/>
            </a:xfrm>
            <a:custGeom>
              <a:avLst/>
              <a:gdLst/>
              <a:ahLst/>
              <a:cxnLst/>
              <a:rect r="r" b="b" t="t" l="l"/>
              <a:pathLst>
                <a:path h="386247" w="1185662">
                  <a:moveTo>
                    <a:pt x="982462" y="0"/>
                  </a:moveTo>
                  <a:cubicBezTo>
                    <a:pt x="1094687" y="0"/>
                    <a:pt x="1185662" y="86464"/>
                    <a:pt x="1185662" y="193124"/>
                  </a:cubicBezTo>
                  <a:cubicBezTo>
                    <a:pt x="1185662" y="299783"/>
                    <a:pt x="1094687" y="386247"/>
                    <a:pt x="982462" y="386247"/>
                  </a:cubicBezTo>
                  <a:lnTo>
                    <a:pt x="203200" y="386247"/>
                  </a:lnTo>
                  <a:cubicBezTo>
                    <a:pt x="90976" y="386247"/>
                    <a:pt x="0" y="299783"/>
                    <a:pt x="0" y="193124"/>
                  </a:cubicBezTo>
                  <a:cubicBezTo>
                    <a:pt x="0" y="8646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598D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38100"/>
              <a:ext cx="1185662" cy="348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8174820" y="3846981"/>
            <a:ext cx="5411319" cy="5411319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391369" y="4063530"/>
            <a:ext cx="4978222" cy="497822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042" t="0" r="-33051" b="0"/>
              </a:stretch>
            </a:blipFill>
          </p:spPr>
        </p:sp>
      </p:grpSp>
      <p:sp>
        <p:nvSpPr>
          <p:cNvPr name="Freeform 14" id="14"/>
          <p:cNvSpPr/>
          <p:nvPr/>
        </p:nvSpPr>
        <p:spPr>
          <a:xfrm flipH="false" flipV="false" rot="0">
            <a:off x="-320017" y="6571691"/>
            <a:ext cx="4947193" cy="3957755"/>
          </a:xfrm>
          <a:custGeom>
            <a:avLst/>
            <a:gdLst/>
            <a:ahLst/>
            <a:cxnLst/>
            <a:rect r="r" b="b" t="t" l="l"/>
            <a:pathLst>
              <a:path h="3957755" w="4947193">
                <a:moveTo>
                  <a:pt x="0" y="0"/>
                </a:moveTo>
                <a:lnTo>
                  <a:pt x="4947193" y="0"/>
                </a:lnTo>
                <a:lnTo>
                  <a:pt x="4947193" y="3957754"/>
                </a:lnTo>
                <a:lnTo>
                  <a:pt x="0" y="39577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28700" y="1162050"/>
            <a:ext cx="6787591" cy="10784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957"/>
              </a:lnSpc>
              <a:spcBef>
                <a:spcPct val="0"/>
              </a:spcBef>
            </a:pPr>
            <a:r>
              <a:rPr lang="en-US" b="true" sz="79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OVERVIEW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21570" y="3085224"/>
            <a:ext cx="8601851" cy="2603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Foundational Elements of Gov’t Affairs Program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Maximizing Influence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Building Stronger Relationships w/ Elected Officials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Proactively Shape Policy Discussions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Generating Non-Dues Revenue via Advocacy</a:t>
            </a:r>
          </a:p>
          <a:p>
            <a:pPr algn="l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Showcasing Measureable Value to Stakeholders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685813" y="-158270"/>
            <a:ext cx="19659626" cy="6857990"/>
          </a:xfrm>
          <a:prstGeom prst="rect">
            <a:avLst/>
          </a:prstGeom>
          <a:solidFill>
            <a:srgbClr val="19598D"/>
          </a:solidFill>
        </p:spPr>
      </p:sp>
      <p:sp>
        <p:nvSpPr>
          <p:cNvPr name="Freeform 4" id="4"/>
          <p:cNvSpPr/>
          <p:nvPr/>
        </p:nvSpPr>
        <p:spPr>
          <a:xfrm flipH="false" flipV="false" rot="0">
            <a:off x="9476354" y="4127969"/>
            <a:ext cx="2057400" cy="2057400"/>
          </a:xfrm>
          <a:custGeom>
            <a:avLst/>
            <a:gdLst/>
            <a:ahLst/>
            <a:cxnLst/>
            <a:rect r="r" b="b" t="t" l="l"/>
            <a:pathLst>
              <a:path h="2057400" w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96346" y="4279895"/>
            <a:ext cx="1905475" cy="1905475"/>
          </a:xfrm>
          <a:custGeom>
            <a:avLst/>
            <a:gdLst/>
            <a:ahLst/>
            <a:cxnLst/>
            <a:rect r="r" b="b" t="t" l="l"/>
            <a:pathLst>
              <a:path h="1905475" w="1905475">
                <a:moveTo>
                  <a:pt x="0" y="0"/>
                </a:moveTo>
                <a:lnTo>
                  <a:pt x="1905475" y="0"/>
                </a:lnTo>
                <a:lnTo>
                  <a:pt x="1905475" y="1905474"/>
                </a:lnTo>
                <a:lnTo>
                  <a:pt x="0" y="19054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696346" y="7333576"/>
            <a:ext cx="1996710" cy="1787056"/>
          </a:xfrm>
          <a:custGeom>
            <a:avLst/>
            <a:gdLst/>
            <a:ahLst/>
            <a:cxnLst/>
            <a:rect r="r" b="b" t="t" l="l"/>
            <a:pathLst>
              <a:path h="1787056" w="1996710">
                <a:moveTo>
                  <a:pt x="0" y="0"/>
                </a:moveTo>
                <a:lnTo>
                  <a:pt x="1996710" y="0"/>
                </a:lnTo>
                <a:lnTo>
                  <a:pt x="1996710" y="1787056"/>
                </a:lnTo>
                <a:lnTo>
                  <a:pt x="0" y="1787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true" rot="0">
            <a:off x="0" y="-36450"/>
            <a:ext cx="6152543" cy="2696865"/>
          </a:xfrm>
          <a:custGeom>
            <a:avLst/>
            <a:gdLst/>
            <a:ahLst/>
            <a:cxnLst/>
            <a:rect r="r" b="b" t="t" l="l"/>
            <a:pathLst>
              <a:path h="2696865" w="6152543">
                <a:moveTo>
                  <a:pt x="0" y="2696865"/>
                </a:moveTo>
                <a:lnTo>
                  <a:pt x="6152543" y="2696865"/>
                </a:lnTo>
                <a:lnTo>
                  <a:pt x="6152543" y="0"/>
                </a:lnTo>
                <a:lnTo>
                  <a:pt x="0" y="0"/>
                </a:lnTo>
                <a:lnTo>
                  <a:pt x="0" y="2696865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977291" y="1238250"/>
            <a:ext cx="14644405" cy="161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000"/>
              </a:lnSpc>
              <a:spcBef>
                <a:spcPct val="0"/>
              </a:spcBef>
            </a:pPr>
            <a:r>
              <a:rPr lang="en-US" b="true" sz="12000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FOUNDATIONAL ELEMENTS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77291" y="2524594"/>
            <a:ext cx="14333418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i="true" spc="72">
                <a:solidFill>
                  <a:srgbClr val="FFFFFF"/>
                </a:solidFill>
                <a:latin typeface="TT Fors Italics"/>
                <a:ea typeface="TT Fors Italics"/>
                <a:cs typeface="TT Fors Italics"/>
                <a:sym typeface="TT Fors Italics"/>
              </a:rPr>
              <a:t>OF EFFECTIVE GOVERNMENT AFFAIRS PROGRAM</a:t>
            </a:r>
          </a:p>
        </p:txBody>
      </p:sp>
      <p:sp>
        <p:nvSpPr>
          <p:cNvPr name="Freeform 10" id="10"/>
          <p:cNvSpPr/>
          <p:nvPr/>
        </p:nvSpPr>
        <p:spPr>
          <a:xfrm flipH="true" flipV="true" rot="0">
            <a:off x="12135457" y="0"/>
            <a:ext cx="6152543" cy="2696865"/>
          </a:xfrm>
          <a:custGeom>
            <a:avLst/>
            <a:gdLst/>
            <a:ahLst/>
            <a:cxnLst/>
            <a:rect r="r" b="b" t="t" l="l"/>
            <a:pathLst>
              <a:path h="2696865" w="6152543">
                <a:moveTo>
                  <a:pt x="6152543" y="2696865"/>
                </a:moveTo>
                <a:lnTo>
                  <a:pt x="0" y="2696865"/>
                </a:lnTo>
                <a:lnTo>
                  <a:pt x="0" y="0"/>
                </a:lnTo>
                <a:lnTo>
                  <a:pt x="6152543" y="0"/>
                </a:lnTo>
                <a:lnTo>
                  <a:pt x="6152543" y="2696865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476354" y="7638173"/>
            <a:ext cx="2057400" cy="1177862"/>
          </a:xfrm>
          <a:custGeom>
            <a:avLst/>
            <a:gdLst/>
            <a:ahLst/>
            <a:cxnLst/>
            <a:rect r="r" b="b" t="t" l="l"/>
            <a:pathLst>
              <a:path h="1177862" w="2057400">
                <a:moveTo>
                  <a:pt x="0" y="0"/>
                </a:moveTo>
                <a:lnTo>
                  <a:pt x="2057400" y="0"/>
                </a:lnTo>
                <a:lnTo>
                  <a:pt x="2057400" y="1177862"/>
                </a:lnTo>
                <a:lnTo>
                  <a:pt x="0" y="117786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2925671" y="4643268"/>
            <a:ext cx="5868983" cy="157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What is the problem?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What is the data?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Who decides? (Elected &amp; Managers)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What’s the process?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925671" y="4136790"/>
            <a:ext cx="1968408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Research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858748" y="4618689"/>
            <a:ext cx="5732906" cy="15798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Simple, easy to understand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Consistent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Include research, data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Targeted list vs mass communication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858748" y="4112211"/>
            <a:ext cx="1968408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Communication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925671" y="7691589"/>
            <a:ext cx="5868983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What are the issues that address the problem?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Do your members support/oppose?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Board votes to support agenda</a:t>
            </a:r>
          </a:p>
          <a:p>
            <a:pPr algn="l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See communication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925671" y="7185111"/>
            <a:ext cx="1968408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Agenda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1858748" y="7667011"/>
            <a:ext cx="5732906" cy="19799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I.D. elected officials &amp; managers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Ask for meeting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Share agenda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Invite to events</a:t>
            </a:r>
          </a:p>
          <a:p>
            <a:pPr algn="just" marL="496571" indent="-248285" lvl="1">
              <a:lnSpc>
                <a:spcPts val="3220"/>
              </a:lnSpc>
              <a:buFont typeface="Arial"/>
              <a:buChar char="•"/>
            </a:pP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Understand </a:t>
            </a:r>
            <a:r>
              <a:rPr lang="en-US" sz="2300" i="true" spc="46">
                <a:solidFill>
                  <a:srgbClr val="FFFFFF"/>
                </a:solidFill>
                <a:latin typeface="TT Fors Italics"/>
                <a:ea typeface="TT Fors Italics"/>
                <a:cs typeface="TT Fors Italics"/>
                <a:sym typeface="TT Fors Italics"/>
              </a:rPr>
              <a:t>their</a:t>
            </a:r>
            <a:r>
              <a:rPr lang="en-US" sz="2300" spc="46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 agenda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58748" y="7160533"/>
            <a:ext cx="3352981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BUILDING A RELATIONSHIP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15771037" y="8067689"/>
            <a:ext cx="2976527" cy="2381222"/>
          </a:xfrm>
          <a:custGeom>
            <a:avLst/>
            <a:gdLst/>
            <a:ahLst/>
            <a:cxnLst/>
            <a:rect r="r" b="b" t="t" l="l"/>
            <a:pathLst>
              <a:path h="2381222" w="2976527">
                <a:moveTo>
                  <a:pt x="0" y="0"/>
                </a:moveTo>
                <a:lnTo>
                  <a:pt x="2976526" y="0"/>
                </a:lnTo>
                <a:lnTo>
                  <a:pt x="2976526" y="2381222"/>
                </a:lnTo>
                <a:lnTo>
                  <a:pt x="0" y="238122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4336268"/>
            <a:ext cx="18288000" cy="7154322"/>
            <a:chOff x="0" y="0"/>
            <a:chExt cx="4816593" cy="18842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1884266"/>
            </a:xfrm>
            <a:custGeom>
              <a:avLst/>
              <a:gdLst/>
              <a:ahLst/>
              <a:cxnLst/>
              <a:rect r="r" b="b" t="t" l="l"/>
              <a:pathLst>
                <a:path h="1884266" w="4816592">
                  <a:moveTo>
                    <a:pt x="42333" y="0"/>
                  </a:moveTo>
                  <a:lnTo>
                    <a:pt x="4774259" y="0"/>
                  </a:lnTo>
                  <a:cubicBezTo>
                    <a:pt x="4785487" y="0"/>
                    <a:pt x="4796254" y="4460"/>
                    <a:pt x="4804193" y="12399"/>
                  </a:cubicBezTo>
                  <a:cubicBezTo>
                    <a:pt x="4812132" y="20338"/>
                    <a:pt x="4816592" y="31106"/>
                    <a:pt x="4816592" y="42333"/>
                  </a:cubicBezTo>
                  <a:lnTo>
                    <a:pt x="4816592" y="1841933"/>
                  </a:lnTo>
                  <a:cubicBezTo>
                    <a:pt x="4816592" y="1853160"/>
                    <a:pt x="4812132" y="1863928"/>
                    <a:pt x="4804193" y="1871867"/>
                  </a:cubicBezTo>
                  <a:cubicBezTo>
                    <a:pt x="4796254" y="1879806"/>
                    <a:pt x="4785487" y="1884266"/>
                    <a:pt x="4774259" y="1884266"/>
                  </a:cubicBezTo>
                  <a:lnTo>
                    <a:pt x="42333" y="1884266"/>
                  </a:lnTo>
                  <a:cubicBezTo>
                    <a:pt x="31106" y="1884266"/>
                    <a:pt x="20338" y="1879806"/>
                    <a:pt x="12399" y="1871867"/>
                  </a:cubicBezTo>
                  <a:cubicBezTo>
                    <a:pt x="4460" y="1863928"/>
                    <a:pt x="0" y="1853160"/>
                    <a:pt x="0" y="1841933"/>
                  </a:cubicBezTo>
                  <a:lnTo>
                    <a:pt x="0" y="42333"/>
                  </a:lnTo>
                  <a:cubicBezTo>
                    <a:pt x="0" y="31106"/>
                    <a:pt x="4460" y="20338"/>
                    <a:pt x="12399" y="12399"/>
                  </a:cubicBezTo>
                  <a:cubicBezTo>
                    <a:pt x="20338" y="4460"/>
                    <a:pt x="31106" y="0"/>
                    <a:pt x="42333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3780">
                    <a:alpha val="100000"/>
                  </a:srgbClr>
                </a:gs>
                <a:gs pos="100000">
                  <a:srgbClr val="011F47">
                    <a:alpha val="100000"/>
                  </a:srgbClr>
                </a:gs>
              </a:gsLst>
              <a:lin ang="54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816593" cy="19223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968557" y="2387421"/>
            <a:ext cx="3124362" cy="3124362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7581819" y="2387421"/>
            <a:ext cx="3124362" cy="3124362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3182854" y="2387421"/>
            <a:ext cx="3124362" cy="3124362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2144408" y="2563272"/>
            <a:ext cx="2772660" cy="277266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5046" t="0" r="-25046" b="0"/>
              </a:stretch>
            </a:blip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7757670" y="2563272"/>
            <a:ext cx="2772660" cy="2772660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3348808" y="2563272"/>
            <a:ext cx="2772660" cy="2772660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046" t="0" r="-25046" b="0"/>
              </a:stretch>
            </a:blip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15243453" y="-460849"/>
            <a:ext cx="3719234" cy="2975387"/>
          </a:xfrm>
          <a:custGeom>
            <a:avLst/>
            <a:gdLst/>
            <a:ahLst/>
            <a:cxnLst/>
            <a:rect r="r" b="b" t="t" l="l"/>
            <a:pathLst>
              <a:path h="2975387" w="3719234">
                <a:moveTo>
                  <a:pt x="0" y="0"/>
                </a:moveTo>
                <a:lnTo>
                  <a:pt x="3719234" y="0"/>
                </a:lnTo>
                <a:lnTo>
                  <a:pt x="3719234" y="2975387"/>
                </a:lnTo>
                <a:lnTo>
                  <a:pt x="0" y="29753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4043409" y="470490"/>
            <a:ext cx="10201183" cy="1661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 b="true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MAXIMIZING INFLUENCE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172703" y="5881201"/>
            <a:ext cx="4716069" cy="48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401" b="true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OWN THE DATA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779852" y="5881201"/>
            <a:ext cx="4728295" cy="48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401" b="true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BUILD PARTNERSHIPS, coalitions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2387001" y="5881201"/>
            <a:ext cx="4716069" cy="4804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3"/>
              </a:lnSpc>
            </a:pPr>
            <a:r>
              <a:rPr lang="en-US" sz="3401" b="true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BE PROACTIVE W/ AGENDA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78817" y="6623795"/>
            <a:ext cx="4716069" cy="2956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Unemployment Rate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Population Growth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Top Industries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Largest Companies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Labor Force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Real Estate</a:t>
            </a:r>
          </a:p>
          <a:p>
            <a:pPr algn="l" marL="906780" indent="-302260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Commercial </a:t>
            </a:r>
          </a:p>
          <a:p>
            <a:pPr algn="l" marL="906780" indent="-302260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Residential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6785966" y="6623795"/>
            <a:ext cx="4716069" cy="2585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Home Builders Association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Realtors Association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Local Non-Profits (members)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Economic Development </a:t>
            </a:r>
          </a:p>
          <a:p>
            <a:pPr algn="l" marL="906780" indent="-302260" lvl="2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Gov’t, Public Private Partnerships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Education System &amp; Foundation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393115" y="6623795"/>
            <a:ext cx="4716069" cy="2585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Partner w/ Elected Officials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Testify @ Gov’t Meetings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Update @ Chamber Events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Write Op-Ed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Record a Video, Share Video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Gov’ts Comprehensive, Strategic Plans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0" y="0"/>
            <a:ext cx="9336800" cy="8434242"/>
          </a:xfrm>
          <a:custGeom>
            <a:avLst/>
            <a:gdLst/>
            <a:ahLst/>
            <a:cxnLst/>
            <a:rect r="r" b="b" t="t" l="l"/>
            <a:pathLst>
              <a:path h="8434242" w="9336800">
                <a:moveTo>
                  <a:pt x="0" y="8434242"/>
                </a:moveTo>
                <a:lnTo>
                  <a:pt x="9336800" y="8434242"/>
                </a:lnTo>
                <a:lnTo>
                  <a:pt x="9336800" y="0"/>
                </a:lnTo>
                <a:lnTo>
                  <a:pt x="0" y="0"/>
                </a:lnTo>
                <a:lnTo>
                  <a:pt x="0" y="8434242"/>
                </a:lnTo>
                <a:close/>
              </a:path>
            </a:pathLst>
          </a:custGeom>
          <a:blipFill>
            <a:blip r:embed="rId3"/>
            <a:stretch>
              <a:fillRect l="0" t="0" r="-1900" b="-190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213628" y="974284"/>
            <a:ext cx="6498822" cy="6498822"/>
            <a:chOff x="0" y="0"/>
            <a:chExt cx="812800" cy="81280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473696" y="1234352"/>
            <a:ext cx="5978686" cy="5978686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-547329" y="4490019"/>
            <a:ext cx="5010368" cy="5010368"/>
            <a:chOff x="0" y="0"/>
            <a:chExt cx="812800" cy="8128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-346826" y="4690523"/>
            <a:ext cx="4609361" cy="460936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1942" t="0" r="-21942" b="0"/>
              </a:stretch>
            </a:blip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8354074" y="1636150"/>
            <a:ext cx="9158503" cy="1668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21"/>
              </a:lnSpc>
              <a:spcBef>
                <a:spcPct val="0"/>
              </a:spcBef>
            </a:pPr>
            <a:r>
              <a:rPr lang="en-US" b="true" sz="6421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BUIDING STRONGER RELATIONSHIPS W/ ELECTED OFFICIALS &amp; MANAGERS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8354074" y="4065396"/>
            <a:ext cx="8905226" cy="412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Honesty is the best policy.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354074" y="3558918"/>
            <a:ext cx="3402007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Be Honest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54074" y="5241799"/>
            <a:ext cx="890522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Find out what they like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Invite to events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Highlight votes in support of Chamber initiatives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354074" y="4735321"/>
            <a:ext cx="359045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THEY ARE PEOPLE, TOO</a:t>
            </a:r>
          </a:p>
        </p:txBody>
      </p:sp>
      <p:sp>
        <p:nvSpPr>
          <p:cNvPr name="Freeform 19" id="19"/>
          <p:cNvSpPr/>
          <p:nvPr/>
        </p:nvSpPr>
        <p:spPr>
          <a:xfrm flipH="false" flipV="false" rot="0">
            <a:off x="15185366" y="7738153"/>
            <a:ext cx="3719234" cy="2975387"/>
          </a:xfrm>
          <a:custGeom>
            <a:avLst/>
            <a:gdLst/>
            <a:ahLst/>
            <a:cxnLst/>
            <a:rect r="r" b="b" t="t" l="l"/>
            <a:pathLst>
              <a:path h="2975387" w="3719234">
                <a:moveTo>
                  <a:pt x="0" y="0"/>
                </a:moveTo>
                <a:lnTo>
                  <a:pt x="3719235" y="0"/>
                </a:lnTo>
                <a:lnTo>
                  <a:pt x="3719235" y="2975388"/>
                </a:lnTo>
                <a:lnTo>
                  <a:pt x="0" y="2975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8354074" y="6788024"/>
            <a:ext cx="615286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TWO-WAY STREET - ALWAYS TRY TO DELIVER WHEN...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8354074" y="7295389"/>
            <a:ext cx="8905226" cy="1289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Ask for info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Need people to show up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$$$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354074" y="8841614"/>
            <a:ext cx="6152864" cy="5073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59"/>
              </a:lnSpc>
            </a:pPr>
            <a:r>
              <a:rPr lang="en-US" b="true" sz="2899" spc="57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*plus all of communication (slide #4)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697727" y="2135979"/>
            <a:ext cx="7446273" cy="2605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032"/>
              </a:lnSpc>
              <a:spcBef>
                <a:spcPct val="0"/>
              </a:spcBef>
            </a:pPr>
            <a:r>
              <a:rPr lang="en-US" b="true" sz="10032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GENERATING NON-DUES REVENUE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-4034929" y="4741064"/>
            <a:ext cx="14263744" cy="5545936"/>
            <a:chOff x="0" y="0"/>
            <a:chExt cx="1283259" cy="49894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83259" cy="498949"/>
            </a:xfrm>
            <a:custGeom>
              <a:avLst/>
              <a:gdLst/>
              <a:ahLst/>
              <a:cxnLst/>
              <a:rect r="r" b="b" t="t" l="l"/>
              <a:pathLst>
                <a:path h="498949" w="1283259">
                  <a:moveTo>
                    <a:pt x="1080059" y="0"/>
                  </a:moveTo>
                  <a:cubicBezTo>
                    <a:pt x="1192284" y="0"/>
                    <a:pt x="1283259" y="111693"/>
                    <a:pt x="1283259" y="249474"/>
                  </a:cubicBezTo>
                  <a:cubicBezTo>
                    <a:pt x="1283259" y="387255"/>
                    <a:pt x="1192284" y="498949"/>
                    <a:pt x="1080059" y="498949"/>
                  </a:cubicBezTo>
                  <a:lnTo>
                    <a:pt x="203200" y="498949"/>
                  </a:lnTo>
                  <a:cubicBezTo>
                    <a:pt x="90976" y="498949"/>
                    <a:pt x="0" y="387255"/>
                    <a:pt x="0" y="249474"/>
                  </a:cubicBezTo>
                  <a:cubicBezTo>
                    <a:pt x="0" y="11169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598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38100"/>
              <a:ext cx="1283259" cy="4608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true" rot="0">
            <a:off x="0" y="-36450"/>
            <a:ext cx="6338416" cy="2778339"/>
          </a:xfrm>
          <a:custGeom>
            <a:avLst/>
            <a:gdLst/>
            <a:ahLst/>
            <a:cxnLst/>
            <a:rect r="r" b="b" t="t" l="l"/>
            <a:pathLst>
              <a:path h="2778339" w="6338416">
                <a:moveTo>
                  <a:pt x="0" y="2778339"/>
                </a:moveTo>
                <a:lnTo>
                  <a:pt x="6338416" y="2778339"/>
                </a:lnTo>
                <a:lnTo>
                  <a:pt x="6338416" y="0"/>
                </a:lnTo>
                <a:lnTo>
                  <a:pt x="0" y="0"/>
                </a:lnTo>
                <a:lnTo>
                  <a:pt x="0" y="2778339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680103" y="7490460"/>
            <a:ext cx="4056786" cy="3245429"/>
          </a:xfrm>
          <a:custGeom>
            <a:avLst/>
            <a:gdLst/>
            <a:ahLst/>
            <a:cxnLst/>
            <a:rect r="r" b="b" t="t" l="l"/>
            <a:pathLst>
              <a:path h="3245429" w="4056786">
                <a:moveTo>
                  <a:pt x="0" y="0"/>
                </a:moveTo>
                <a:lnTo>
                  <a:pt x="4056786" y="0"/>
                </a:lnTo>
                <a:lnTo>
                  <a:pt x="4056786" y="3245429"/>
                </a:lnTo>
                <a:lnTo>
                  <a:pt x="0" y="32454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008245" y="824094"/>
            <a:ext cx="6251055" cy="7174812"/>
          </a:xfrm>
          <a:custGeom>
            <a:avLst/>
            <a:gdLst/>
            <a:ahLst/>
            <a:cxnLst/>
            <a:rect r="r" b="b" t="t" l="l"/>
            <a:pathLst>
              <a:path h="7174812" w="6251055">
                <a:moveTo>
                  <a:pt x="0" y="0"/>
                </a:moveTo>
                <a:lnTo>
                  <a:pt x="6251055" y="0"/>
                </a:lnTo>
                <a:lnTo>
                  <a:pt x="6251055" y="7174812"/>
                </a:lnTo>
                <a:lnTo>
                  <a:pt x="0" y="71748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5095875"/>
            <a:ext cx="7161665" cy="4741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Events</a:t>
            </a:r>
          </a:p>
          <a:p>
            <a:pPr algn="just"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Quarterly/Annual “Economic” Event</a:t>
            </a:r>
          </a:p>
          <a:p>
            <a:pPr algn="just"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Legislative/Political Event</a:t>
            </a:r>
          </a:p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Economic Council - CEO Roundtable</a:t>
            </a:r>
          </a:p>
          <a:p>
            <a:pPr algn="just" marL="1165857" indent="-388619" lvl="2">
              <a:lnSpc>
                <a:spcPts val="3779"/>
              </a:lnSpc>
              <a:buFont typeface="Arial"/>
              <a:buChar char="⚬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Higher dues level unlocks increased access to briefings, data, etc.</a:t>
            </a:r>
          </a:p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Local Government Grants</a:t>
            </a:r>
          </a:p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Local Tourism Grants</a:t>
            </a:r>
          </a:p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Political Action Committee</a:t>
            </a:r>
          </a:p>
          <a:p>
            <a:pPr algn="just" marL="582928" indent="-291464" lvl="1">
              <a:lnSpc>
                <a:spcPts val="3779"/>
              </a:lnSpc>
              <a:buFont typeface="Arial"/>
              <a:buChar char="•"/>
            </a:pPr>
            <a:r>
              <a:rPr lang="en-US" sz="2699" spc="53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Economic Development Partnership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5846689" y="0"/>
            <a:ext cx="12815731" cy="11576877"/>
          </a:xfrm>
          <a:custGeom>
            <a:avLst/>
            <a:gdLst/>
            <a:ahLst/>
            <a:cxnLst/>
            <a:rect r="r" b="b" t="t" l="l"/>
            <a:pathLst>
              <a:path h="11576877" w="12815731">
                <a:moveTo>
                  <a:pt x="12815730" y="0"/>
                </a:moveTo>
                <a:lnTo>
                  <a:pt x="0" y="0"/>
                </a:lnTo>
                <a:lnTo>
                  <a:pt x="0" y="11576877"/>
                </a:lnTo>
                <a:lnTo>
                  <a:pt x="12815730" y="11576877"/>
                </a:lnTo>
                <a:lnTo>
                  <a:pt x="12815730" y="0"/>
                </a:lnTo>
                <a:close/>
              </a:path>
            </a:pathLst>
          </a:custGeom>
          <a:blipFill>
            <a:blip r:embed="rId3"/>
            <a:stretch>
              <a:fillRect l="0" t="0" r="-1900" b="-190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4034929" y="2884882"/>
            <a:ext cx="13178929" cy="7877640"/>
            <a:chOff x="0" y="0"/>
            <a:chExt cx="1185662" cy="70872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85662" cy="708724"/>
            </a:xfrm>
            <a:custGeom>
              <a:avLst/>
              <a:gdLst/>
              <a:ahLst/>
              <a:cxnLst/>
              <a:rect r="r" b="b" t="t" l="l"/>
              <a:pathLst>
                <a:path h="708724" w="1185662">
                  <a:moveTo>
                    <a:pt x="982462" y="0"/>
                  </a:moveTo>
                  <a:cubicBezTo>
                    <a:pt x="1094687" y="0"/>
                    <a:pt x="1185662" y="158653"/>
                    <a:pt x="1185662" y="354362"/>
                  </a:cubicBezTo>
                  <a:cubicBezTo>
                    <a:pt x="1185662" y="550071"/>
                    <a:pt x="1094687" y="708724"/>
                    <a:pt x="982462" y="708724"/>
                  </a:cubicBezTo>
                  <a:lnTo>
                    <a:pt x="203200" y="708724"/>
                  </a:lnTo>
                  <a:cubicBezTo>
                    <a:pt x="90976" y="708724"/>
                    <a:pt x="0" y="550071"/>
                    <a:pt x="0" y="354362"/>
                  </a:cubicBezTo>
                  <a:cubicBezTo>
                    <a:pt x="0" y="158653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9598D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38100"/>
              <a:ext cx="1185662" cy="6706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999125" y="-261177"/>
            <a:ext cx="7663295" cy="7663295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11305792" y="45491"/>
            <a:ext cx="7049960" cy="7049960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46" t="0" r="-25046" b="0"/>
              </a:stretch>
            </a:blipFill>
          </p:spPr>
        </p:sp>
      </p:grpSp>
      <p:grpSp>
        <p:nvGrpSpPr>
          <p:cNvPr name="Group 12" id="12"/>
          <p:cNvGrpSpPr/>
          <p:nvPr/>
        </p:nvGrpSpPr>
        <p:grpSpPr>
          <a:xfrm rot="0">
            <a:off x="8190710" y="4196055"/>
            <a:ext cx="6352121" cy="6352121"/>
            <a:chOff x="0" y="0"/>
            <a:chExt cx="812800" cy="8128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88B5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8444907" y="4450253"/>
            <a:ext cx="5843727" cy="5843727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34328" t="0" r="-15765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4943185" y="7572789"/>
            <a:ext cx="3719234" cy="2975387"/>
          </a:xfrm>
          <a:custGeom>
            <a:avLst/>
            <a:gdLst/>
            <a:ahLst/>
            <a:cxnLst/>
            <a:rect r="r" b="b" t="t" l="l"/>
            <a:pathLst>
              <a:path h="2975387" w="3719234">
                <a:moveTo>
                  <a:pt x="0" y="0"/>
                </a:moveTo>
                <a:lnTo>
                  <a:pt x="3719234" y="0"/>
                </a:lnTo>
                <a:lnTo>
                  <a:pt x="3719234" y="2975388"/>
                </a:lnTo>
                <a:lnTo>
                  <a:pt x="0" y="29753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681435" y="1162050"/>
            <a:ext cx="10913007" cy="10795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00"/>
              </a:lnSpc>
              <a:spcBef>
                <a:spcPct val="0"/>
              </a:spcBef>
            </a:pPr>
            <a:r>
              <a:rPr lang="en-US" b="true" sz="8000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SHOWCASING MEASURABLE VALUE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04550" y="3273375"/>
            <a:ext cx="7386110" cy="6108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When you have the meeting...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Only upper-level members have access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Be prepared (agenda, manage time)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Take pictures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Your performance in the meeting will impress members.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Use photos, storytelling in Chamber comms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Highlight members 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Ask for testimonials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Feature elected officials at key events</a:t>
            </a:r>
          </a:p>
          <a:p>
            <a:pPr algn="just" marL="1079499" indent="-359833" lvl="2">
              <a:lnSpc>
                <a:spcPts val="3499"/>
              </a:lnSpc>
              <a:buFont typeface="Arial"/>
              <a:buChar char="⚬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The bigger, the better (local, state, fed)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Always tie back to the mission of the chamber</a:t>
            </a:r>
          </a:p>
          <a:p>
            <a:pPr algn="just" marL="539749" indent="-269875" lvl="1">
              <a:lnSpc>
                <a:spcPts val="3499"/>
              </a:lnSpc>
              <a:buFont typeface="Arial"/>
              <a:buChar char="•"/>
            </a:pPr>
            <a:r>
              <a:rPr lang="en-US" sz="2499" spc="49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Highlight key wins, partnerships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000" r="0" b="-6999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7063702"/>
            <a:ext cx="853620" cy="853623"/>
          </a:xfrm>
          <a:custGeom>
            <a:avLst/>
            <a:gdLst/>
            <a:ahLst/>
            <a:cxnLst/>
            <a:rect r="r" b="b" t="t" l="l"/>
            <a:pathLst>
              <a:path h="853623" w="853620">
                <a:moveTo>
                  <a:pt x="0" y="0"/>
                </a:moveTo>
                <a:lnTo>
                  <a:pt x="853620" y="0"/>
                </a:lnTo>
                <a:lnTo>
                  <a:pt x="853620" y="853622"/>
                </a:lnTo>
                <a:lnTo>
                  <a:pt x="0" y="853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5552894"/>
            <a:ext cx="715438" cy="715438"/>
          </a:xfrm>
          <a:custGeom>
            <a:avLst/>
            <a:gdLst/>
            <a:ahLst/>
            <a:cxnLst/>
            <a:rect r="r" b="b" t="t" l="l"/>
            <a:pathLst>
              <a:path h="715438" w="715438">
                <a:moveTo>
                  <a:pt x="0" y="0"/>
                </a:moveTo>
                <a:lnTo>
                  <a:pt x="715438" y="0"/>
                </a:lnTo>
                <a:lnTo>
                  <a:pt x="715438" y="715438"/>
                </a:lnTo>
                <a:lnTo>
                  <a:pt x="0" y="7154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-800" r="0" b="-80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393766"/>
            <a:ext cx="8483442" cy="1927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400"/>
              </a:lnSpc>
              <a:spcBef>
                <a:spcPct val="0"/>
              </a:spcBef>
            </a:pPr>
            <a:r>
              <a:rPr lang="en-US" b="true" sz="14400">
                <a:solidFill>
                  <a:srgbClr val="FFD230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GET IN TOUCH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559678" y="4099163"/>
            <a:ext cx="9011832" cy="658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38"/>
              </a:lnSpc>
              <a:spcBef>
                <a:spcPct val="0"/>
              </a:spcBef>
            </a:pPr>
            <a:r>
              <a:rPr lang="en-US" sz="3884" spc="194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Greg</a:t>
            </a:r>
            <a:r>
              <a:rPr lang="en-US" sz="3884" spc="194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@Nexus360.ai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545625" y="5543332"/>
            <a:ext cx="7755496" cy="658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38"/>
              </a:lnSpc>
              <a:spcBef>
                <a:spcPct val="0"/>
              </a:spcBef>
            </a:pPr>
            <a:r>
              <a:rPr lang="en-US" sz="3884" spc="194" u="none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386-846-1864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97627" y="7123232"/>
            <a:ext cx="8903660" cy="6583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438"/>
              </a:lnSpc>
              <a:spcBef>
                <a:spcPct val="0"/>
              </a:spcBef>
            </a:pPr>
            <a:r>
              <a:rPr lang="en-US" sz="3884" spc="194">
                <a:solidFill>
                  <a:srgbClr val="FFFFFF"/>
                </a:solidFill>
                <a:latin typeface="TT Fors"/>
                <a:ea typeface="TT Fors"/>
                <a:cs typeface="TT Fors"/>
                <a:sym typeface="TT Fors"/>
              </a:rPr>
              <a:t>www.Nexus360.ai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5695565" y="-358868"/>
            <a:ext cx="12592435" cy="11375166"/>
          </a:xfrm>
          <a:custGeom>
            <a:avLst/>
            <a:gdLst/>
            <a:ahLst/>
            <a:cxnLst/>
            <a:rect r="r" b="b" t="t" l="l"/>
            <a:pathLst>
              <a:path h="11375166" w="12592435">
                <a:moveTo>
                  <a:pt x="12592435" y="0"/>
                </a:moveTo>
                <a:lnTo>
                  <a:pt x="0" y="0"/>
                </a:lnTo>
                <a:lnTo>
                  <a:pt x="0" y="11375166"/>
                </a:lnTo>
                <a:lnTo>
                  <a:pt x="12592435" y="11375166"/>
                </a:lnTo>
                <a:lnTo>
                  <a:pt x="12592435" y="0"/>
                </a:lnTo>
                <a:close/>
              </a:path>
            </a:pathLst>
          </a:custGeom>
          <a:blipFill>
            <a:blip r:embed="rId7"/>
            <a:stretch>
              <a:fillRect l="0" t="0" r="-1900" b="-190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9512142" y="477469"/>
            <a:ext cx="9332062" cy="933206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2351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114300"/>
              <a:ext cx="660400" cy="622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050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9885589" y="850916"/>
            <a:ext cx="8585167" cy="8585167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2500" t="0" r="-12500" b="0"/>
              </a:stretch>
            </a:blipFill>
          </p:spPr>
        </p:sp>
      </p:grpSp>
      <p:sp>
        <p:nvSpPr>
          <p:cNvPr name="Freeform 15" id="15"/>
          <p:cNvSpPr/>
          <p:nvPr/>
        </p:nvSpPr>
        <p:spPr>
          <a:xfrm flipH="false" flipV="false" rot="0">
            <a:off x="1028700" y="4121726"/>
            <a:ext cx="853620" cy="609271"/>
          </a:xfrm>
          <a:custGeom>
            <a:avLst/>
            <a:gdLst/>
            <a:ahLst/>
            <a:cxnLst/>
            <a:rect r="r" b="b" t="t" l="l"/>
            <a:pathLst>
              <a:path h="609271" w="853620">
                <a:moveTo>
                  <a:pt x="0" y="0"/>
                </a:moveTo>
                <a:lnTo>
                  <a:pt x="853620" y="0"/>
                </a:lnTo>
                <a:lnTo>
                  <a:pt x="853620" y="609271"/>
                </a:lnTo>
                <a:lnTo>
                  <a:pt x="0" y="6092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DAGwvoZMpVI</dc:identifier>
  <dcterms:modified xsi:type="dcterms:W3CDTF">2011-08-01T06:04:30Z</dcterms:modified>
  <cp:revision>1</cp:revision>
  <dc:title>FACP- Effective G.A. Program</dc:title>
</cp:coreProperties>
</file>