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95" r:id="rId1"/>
  </p:sldMasterIdLst>
  <p:handoutMasterIdLst>
    <p:handoutMasterId r:id="rId20"/>
  </p:handoutMasterIdLst>
  <p:sldIdLst>
    <p:sldId id="256" r:id="rId2"/>
    <p:sldId id="297" r:id="rId3"/>
    <p:sldId id="296" r:id="rId4"/>
    <p:sldId id="289" r:id="rId5"/>
    <p:sldId id="259" r:id="rId6"/>
    <p:sldId id="260" r:id="rId7"/>
    <p:sldId id="263" r:id="rId8"/>
    <p:sldId id="298" r:id="rId9"/>
    <p:sldId id="257" r:id="rId10"/>
    <p:sldId id="290" r:id="rId11"/>
    <p:sldId id="294" r:id="rId12"/>
    <p:sldId id="295" r:id="rId13"/>
    <p:sldId id="291" r:id="rId14"/>
    <p:sldId id="261" r:id="rId15"/>
    <p:sldId id="287" r:id="rId16"/>
    <p:sldId id="258" r:id="rId17"/>
    <p:sldId id="286" r:id="rId18"/>
    <p:sldId id="268" r:id="rId19"/>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C8EA7F2-03E5-4404-AF68-6462024BC4FE}">
          <p14:sldIdLst>
            <p14:sldId id="256"/>
            <p14:sldId id="297"/>
            <p14:sldId id="296"/>
            <p14:sldId id="289"/>
            <p14:sldId id="259"/>
            <p14:sldId id="260"/>
            <p14:sldId id="263"/>
            <p14:sldId id="298"/>
            <p14:sldId id="257"/>
            <p14:sldId id="290"/>
            <p14:sldId id="294"/>
            <p14:sldId id="295"/>
            <p14:sldId id="291"/>
            <p14:sldId id="261"/>
            <p14:sldId id="287"/>
            <p14:sldId id="258"/>
            <p14:sldId id="286"/>
            <p14:sldId id="268"/>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C2CF17"/>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2" d="100"/>
          <a:sy n="112" d="100"/>
        </p:scale>
        <p:origin x="492"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3" cy="468154"/>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sz="quarter" idx="1"/>
          </p:nvPr>
        </p:nvSpPr>
        <p:spPr>
          <a:xfrm>
            <a:off x="4008706" y="0"/>
            <a:ext cx="3066733" cy="468154"/>
          </a:xfrm>
          <a:prstGeom prst="rect">
            <a:avLst/>
          </a:prstGeom>
        </p:spPr>
        <p:txBody>
          <a:bodyPr vert="horz" lIns="93973" tIns="46986" rIns="93973" bIns="46986" rtlCol="0"/>
          <a:lstStyle>
            <a:lvl1pPr algn="r">
              <a:defRPr sz="1200"/>
            </a:lvl1pPr>
          </a:lstStyle>
          <a:p>
            <a:fld id="{D67ED9F4-4B83-475F-A1E0-974B13CE20E7}" type="datetimeFigureOut">
              <a:rPr lang="en-US" smtClean="0"/>
              <a:t>2/18/2025</a:t>
            </a:fld>
            <a:endParaRPr lang="en-US"/>
          </a:p>
        </p:txBody>
      </p:sp>
      <p:sp>
        <p:nvSpPr>
          <p:cNvPr id="4" name="Footer Placeholder 3"/>
          <p:cNvSpPr>
            <a:spLocks noGrp="1"/>
          </p:cNvSpPr>
          <p:nvPr>
            <p:ph type="ftr" sz="quarter" idx="2"/>
          </p:nvPr>
        </p:nvSpPr>
        <p:spPr>
          <a:xfrm>
            <a:off x="1" y="8893297"/>
            <a:ext cx="3066733" cy="468154"/>
          </a:xfrm>
          <a:prstGeom prst="rect">
            <a:avLst/>
          </a:prstGeom>
        </p:spPr>
        <p:txBody>
          <a:bodyPr vert="horz" lIns="93973" tIns="46986" rIns="93973" bIns="46986" rtlCol="0" anchor="b"/>
          <a:lstStyle>
            <a:lvl1pPr algn="l">
              <a:defRPr sz="1200"/>
            </a:lvl1pPr>
          </a:lstStyle>
          <a:p>
            <a:endParaRPr lang="en-US"/>
          </a:p>
        </p:txBody>
      </p:sp>
      <p:sp>
        <p:nvSpPr>
          <p:cNvPr id="5" name="Slide Number Placeholder 4"/>
          <p:cNvSpPr>
            <a:spLocks noGrp="1"/>
          </p:cNvSpPr>
          <p:nvPr>
            <p:ph type="sldNum" sz="quarter" idx="3"/>
          </p:nvPr>
        </p:nvSpPr>
        <p:spPr>
          <a:xfrm>
            <a:off x="4008706" y="8893297"/>
            <a:ext cx="3066733" cy="468154"/>
          </a:xfrm>
          <a:prstGeom prst="rect">
            <a:avLst/>
          </a:prstGeom>
        </p:spPr>
        <p:txBody>
          <a:bodyPr vert="horz" lIns="93973" tIns="46986" rIns="93973" bIns="46986" rtlCol="0" anchor="b"/>
          <a:lstStyle>
            <a:lvl1pPr algn="r">
              <a:defRPr sz="1200"/>
            </a:lvl1pPr>
          </a:lstStyle>
          <a:p>
            <a:fld id="{38FA5EFF-1CA9-4965-A84B-8CE840349629}" type="slidenum">
              <a:rPr lang="en-US" smtClean="0"/>
              <a:t>‹#›</a:t>
            </a:fld>
            <a:endParaRPr lang="en-US"/>
          </a:p>
        </p:txBody>
      </p:sp>
    </p:spTree>
    <p:extLst>
      <p:ext uri="{BB962C8B-B14F-4D97-AF65-F5344CB8AC3E}">
        <p14:creationId xmlns:p14="http://schemas.microsoft.com/office/powerpoint/2010/main" val="233981589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6800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272672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52814628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047196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7090077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6869122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19291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16484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1796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42105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2/18/2025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0682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2/18/2025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6170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2/18/2025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77268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2/18/2025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4050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2/18/2025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8367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2/18/2025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5199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B482E8-6E0E-1B4F-B1FD-C69DB9E858D9}" type="datetimeFigureOut">
              <a:rPr lang="en-US" smtClean="0"/>
              <a:pPr/>
              <a:t>2/18/2025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7744368"/>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 id="2147483910" r:id="rId15"/>
    <p:sldLayoutId id="2147483911"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2428" y="207251"/>
            <a:ext cx="7531497" cy="1979106"/>
          </a:xfrm>
        </p:spPr>
        <p:txBody>
          <a:bodyPr>
            <a:normAutofit/>
          </a:bodyPr>
          <a:lstStyle/>
          <a:p>
            <a:r>
              <a:rPr lang="en-US" sz="5300" dirty="0"/>
              <a:t>Understanding Certificates of Origin</a:t>
            </a:r>
            <a:endParaRPr lang="en-US" dirty="0"/>
          </a:p>
        </p:txBody>
      </p:sp>
      <p:sp>
        <p:nvSpPr>
          <p:cNvPr id="5" name="TextBox 4"/>
          <p:cNvSpPr txBox="1"/>
          <p:nvPr/>
        </p:nvSpPr>
        <p:spPr>
          <a:xfrm>
            <a:off x="933774" y="4528955"/>
            <a:ext cx="3562378" cy="1815882"/>
          </a:xfrm>
          <a:prstGeom prst="rect">
            <a:avLst/>
          </a:prstGeom>
          <a:noFill/>
        </p:spPr>
        <p:txBody>
          <a:bodyPr wrap="square" rtlCol="0">
            <a:spAutoFit/>
          </a:bodyPr>
          <a:lstStyle/>
          <a:p>
            <a:pPr algn="ctr"/>
            <a:r>
              <a:rPr lang="en-US" sz="2800" dirty="0">
                <a:solidFill>
                  <a:schemeClr val="accent1"/>
                </a:solidFill>
              </a:rPr>
              <a:t>In partnership with</a:t>
            </a:r>
          </a:p>
          <a:p>
            <a:pPr algn="ctr"/>
            <a:r>
              <a:rPr lang="en-US" sz="2800" dirty="0">
                <a:solidFill>
                  <a:schemeClr val="accent1"/>
                </a:solidFill>
              </a:rPr>
              <a:t>The American World Trade Chamber of Commerce (AWTCC)</a:t>
            </a:r>
          </a:p>
        </p:txBody>
      </p:sp>
      <p:sp>
        <p:nvSpPr>
          <p:cNvPr id="7" name="AutoShape 4">
            <a:extLst>
              <a:ext uri="{FF2B5EF4-FFF2-40B4-BE49-F238E27FC236}">
                <a16:creationId xmlns:a16="http://schemas.microsoft.com/office/drawing/2014/main" id="{52A53F91-7FB0-42D6-BA62-1DF4FD2E113D}"/>
              </a:ext>
            </a:extLst>
          </p:cNvPr>
          <p:cNvSpPr>
            <a:spLocks noChangeAspect="1" noChangeArrowheads="1"/>
          </p:cNvSpPr>
          <p:nvPr/>
        </p:nvSpPr>
        <p:spPr bwMode="auto">
          <a:xfrm>
            <a:off x="10058752" y="6793051"/>
            <a:ext cx="113825" cy="1138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9" name="Picture 8" descr="Logo, company name&#10;&#10;Description automatically generated">
            <a:extLst>
              <a:ext uri="{FF2B5EF4-FFF2-40B4-BE49-F238E27FC236}">
                <a16:creationId xmlns:a16="http://schemas.microsoft.com/office/drawing/2014/main" id="{504D9F6E-8060-4A43-97C3-9C871128A520}"/>
              </a:ext>
            </a:extLst>
          </p:cNvPr>
          <p:cNvPicPr>
            <a:picLocks noChangeAspect="1"/>
          </p:cNvPicPr>
          <p:nvPr/>
        </p:nvPicPr>
        <p:blipFill>
          <a:blip r:embed="rId2"/>
          <a:stretch>
            <a:fillRect/>
          </a:stretch>
        </p:blipFill>
        <p:spPr>
          <a:xfrm>
            <a:off x="4740092" y="4169937"/>
            <a:ext cx="3345676" cy="1952841"/>
          </a:xfrm>
          <a:prstGeom prst="rect">
            <a:avLst/>
          </a:prstGeom>
        </p:spPr>
      </p:pic>
    </p:spTree>
    <p:extLst>
      <p:ext uri="{BB962C8B-B14F-4D97-AF65-F5344CB8AC3E}">
        <p14:creationId xmlns:p14="http://schemas.microsoft.com/office/powerpoint/2010/main" val="1091201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DF8B0-4F71-DCA1-E8FC-F4075A323250}"/>
              </a:ext>
            </a:extLst>
          </p:cNvPr>
          <p:cNvSpPr>
            <a:spLocks noGrp="1"/>
          </p:cNvSpPr>
          <p:nvPr>
            <p:ph type="title"/>
          </p:nvPr>
        </p:nvSpPr>
        <p:spPr/>
        <p:txBody>
          <a:bodyPr/>
          <a:lstStyle/>
          <a:p>
            <a:r>
              <a:rPr lang="en-US" dirty="0"/>
              <a:t>Two Paths – What we provide</a:t>
            </a:r>
          </a:p>
        </p:txBody>
      </p:sp>
      <p:sp>
        <p:nvSpPr>
          <p:cNvPr id="3" name="Text Placeholder 2">
            <a:extLst>
              <a:ext uri="{FF2B5EF4-FFF2-40B4-BE49-F238E27FC236}">
                <a16:creationId xmlns:a16="http://schemas.microsoft.com/office/drawing/2014/main" id="{DF98FABA-1AE9-D365-8496-C074BCCC23F9}"/>
              </a:ext>
            </a:extLst>
          </p:cNvPr>
          <p:cNvSpPr>
            <a:spLocks noGrp="1"/>
          </p:cNvSpPr>
          <p:nvPr>
            <p:ph type="body" idx="1"/>
          </p:nvPr>
        </p:nvSpPr>
        <p:spPr/>
        <p:txBody>
          <a:bodyPr/>
          <a:lstStyle/>
          <a:p>
            <a:r>
              <a:rPr lang="en-US" dirty="0"/>
              <a:t>Chamber DIY</a:t>
            </a:r>
          </a:p>
        </p:txBody>
      </p:sp>
      <p:sp>
        <p:nvSpPr>
          <p:cNvPr id="4" name="Content Placeholder 3">
            <a:extLst>
              <a:ext uri="{FF2B5EF4-FFF2-40B4-BE49-F238E27FC236}">
                <a16:creationId xmlns:a16="http://schemas.microsoft.com/office/drawing/2014/main" id="{51DE827C-EEF4-F657-0ACF-64AD9E29AFD0}"/>
              </a:ext>
            </a:extLst>
          </p:cNvPr>
          <p:cNvSpPr>
            <a:spLocks noGrp="1"/>
          </p:cNvSpPr>
          <p:nvPr>
            <p:ph sz="half" idx="2"/>
          </p:nvPr>
        </p:nvSpPr>
        <p:spPr/>
        <p:txBody>
          <a:bodyPr/>
          <a:lstStyle/>
          <a:p>
            <a:pPr marL="0" indent="0">
              <a:buNone/>
            </a:pPr>
            <a:r>
              <a:rPr lang="en-US" dirty="0"/>
              <a:t>AWTCC still provides</a:t>
            </a:r>
          </a:p>
          <a:p>
            <a:r>
              <a:rPr lang="en-US" dirty="0"/>
              <a:t>Sample Certificate of Origin Template</a:t>
            </a:r>
          </a:p>
          <a:p>
            <a:r>
              <a:rPr lang="en-US" dirty="0"/>
              <a:t>Sample formal undertaking</a:t>
            </a:r>
          </a:p>
          <a:p>
            <a:r>
              <a:rPr lang="en-US" dirty="0"/>
              <a:t>Relevant links</a:t>
            </a:r>
          </a:p>
        </p:txBody>
      </p:sp>
      <p:sp>
        <p:nvSpPr>
          <p:cNvPr id="5" name="Text Placeholder 4">
            <a:extLst>
              <a:ext uri="{FF2B5EF4-FFF2-40B4-BE49-F238E27FC236}">
                <a16:creationId xmlns:a16="http://schemas.microsoft.com/office/drawing/2014/main" id="{BCBADAB0-6FEB-FCBC-896B-DFE89B52309E}"/>
              </a:ext>
            </a:extLst>
          </p:cNvPr>
          <p:cNvSpPr>
            <a:spLocks noGrp="1"/>
          </p:cNvSpPr>
          <p:nvPr>
            <p:ph type="body" sz="quarter" idx="3"/>
          </p:nvPr>
        </p:nvSpPr>
        <p:spPr/>
        <p:txBody>
          <a:bodyPr/>
          <a:lstStyle/>
          <a:p>
            <a:r>
              <a:rPr lang="en-US" dirty="0"/>
              <a:t>AWTCC Partnership</a:t>
            </a:r>
          </a:p>
        </p:txBody>
      </p:sp>
      <p:sp>
        <p:nvSpPr>
          <p:cNvPr id="6" name="Content Placeholder 5">
            <a:extLst>
              <a:ext uri="{FF2B5EF4-FFF2-40B4-BE49-F238E27FC236}">
                <a16:creationId xmlns:a16="http://schemas.microsoft.com/office/drawing/2014/main" id="{805C7AB4-7B88-E36C-BCA9-9F7275B993FA}"/>
              </a:ext>
            </a:extLst>
          </p:cNvPr>
          <p:cNvSpPr>
            <a:spLocks noGrp="1"/>
          </p:cNvSpPr>
          <p:nvPr>
            <p:ph sz="quarter" idx="4"/>
          </p:nvPr>
        </p:nvSpPr>
        <p:spPr/>
        <p:txBody>
          <a:bodyPr/>
          <a:lstStyle/>
          <a:p>
            <a:pPr marL="0" indent="0">
              <a:buNone/>
            </a:pPr>
            <a:r>
              <a:rPr lang="en-US" dirty="0"/>
              <a:t>AWTCC managed</a:t>
            </a:r>
          </a:p>
          <a:p>
            <a:r>
              <a:rPr lang="en-US" dirty="0"/>
              <a:t>AWTCC takes on responsibility and liability to issue documents</a:t>
            </a:r>
          </a:p>
          <a:p>
            <a:r>
              <a:rPr lang="en-US" dirty="0"/>
              <a:t>Revenue shared between AWTCC and partner chamber</a:t>
            </a:r>
          </a:p>
        </p:txBody>
      </p:sp>
      <p:sp>
        <p:nvSpPr>
          <p:cNvPr id="7" name="TextBox 6">
            <a:extLst>
              <a:ext uri="{FF2B5EF4-FFF2-40B4-BE49-F238E27FC236}">
                <a16:creationId xmlns:a16="http://schemas.microsoft.com/office/drawing/2014/main" id="{83E421C8-5C9F-DF1F-82E6-902CC958687F}"/>
              </a:ext>
            </a:extLst>
          </p:cNvPr>
          <p:cNvSpPr txBox="1"/>
          <p:nvPr/>
        </p:nvSpPr>
        <p:spPr>
          <a:xfrm>
            <a:off x="4975668" y="4719777"/>
            <a:ext cx="2901821" cy="646331"/>
          </a:xfrm>
          <a:prstGeom prst="rect">
            <a:avLst/>
          </a:prstGeom>
          <a:noFill/>
        </p:spPr>
        <p:txBody>
          <a:bodyPr wrap="square" rtlCol="0">
            <a:spAutoFit/>
          </a:bodyPr>
          <a:lstStyle/>
          <a:p>
            <a:r>
              <a:rPr lang="en-US" dirty="0"/>
              <a:t>*Some chambers opt for a hybrid solution.</a:t>
            </a:r>
          </a:p>
        </p:txBody>
      </p:sp>
    </p:spTree>
    <p:extLst>
      <p:ext uri="{BB962C8B-B14F-4D97-AF65-F5344CB8AC3E}">
        <p14:creationId xmlns:p14="http://schemas.microsoft.com/office/powerpoint/2010/main" val="1520792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 name="Straight Connector 7">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Isosceles Triangle 11">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19" name="Rectangle 18">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alpha val="88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27" name="Straight Connector 26">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A1D36452-49EC-A186-6BF2-C1072CBFE55A}"/>
              </a:ext>
            </a:extLst>
          </p:cNvPr>
          <p:cNvSpPr>
            <a:spLocks noGrp="1"/>
          </p:cNvSpPr>
          <p:nvPr>
            <p:ph type="title"/>
          </p:nvPr>
        </p:nvSpPr>
        <p:spPr>
          <a:xfrm>
            <a:off x="1507067" y="1397000"/>
            <a:ext cx="7766936" cy="2653836"/>
          </a:xfrm>
        </p:spPr>
        <p:txBody>
          <a:bodyPr vert="horz" lIns="91440" tIns="45720" rIns="91440" bIns="45720" rtlCol="0" anchor="b">
            <a:normAutofit/>
          </a:bodyPr>
          <a:lstStyle/>
          <a:p>
            <a:pPr algn="r"/>
            <a:r>
              <a:rPr lang="en-US" sz="5400" dirty="0"/>
              <a:t>Step One: </a:t>
            </a:r>
            <a:br>
              <a:rPr lang="en-US" sz="5400" dirty="0"/>
            </a:br>
            <a:r>
              <a:rPr lang="en-US" sz="5400" dirty="0"/>
              <a:t>Formal Undertaking / Chamber Affidavit</a:t>
            </a:r>
          </a:p>
        </p:txBody>
      </p:sp>
    </p:spTree>
    <p:extLst>
      <p:ext uri="{BB962C8B-B14F-4D97-AF65-F5344CB8AC3E}">
        <p14:creationId xmlns:p14="http://schemas.microsoft.com/office/powerpoint/2010/main" val="3926144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 name="Straight Connector 7">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Isosceles Triangle 11">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19" name="Rectangle 18">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alpha val="88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27" name="Straight Connector 26">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A1D36452-49EC-A186-6BF2-C1072CBFE55A}"/>
              </a:ext>
            </a:extLst>
          </p:cNvPr>
          <p:cNvSpPr>
            <a:spLocks noGrp="1"/>
          </p:cNvSpPr>
          <p:nvPr>
            <p:ph type="title"/>
          </p:nvPr>
        </p:nvSpPr>
        <p:spPr>
          <a:xfrm>
            <a:off x="1507067" y="1397000"/>
            <a:ext cx="7766936" cy="2653836"/>
          </a:xfrm>
        </p:spPr>
        <p:txBody>
          <a:bodyPr vert="horz" lIns="91440" tIns="45720" rIns="91440" bIns="45720" rtlCol="0" anchor="b">
            <a:normAutofit/>
          </a:bodyPr>
          <a:lstStyle/>
          <a:p>
            <a:pPr algn="r"/>
            <a:r>
              <a:rPr lang="en-US" sz="5400" dirty="0"/>
              <a:t>Step Two: </a:t>
            </a:r>
            <a:br>
              <a:rPr lang="en-US" sz="5400" dirty="0"/>
            </a:br>
            <a:r>
              <a:rPr lang="en-US" sz="5400" dirty="0"/>
              <a:t>Certificate of Origin Template</a:t>
            </a:r>
          </a:p>
        </p:txBody>
      </p:sp>
    </p:spTree>
    <p:extLst>
      <p:ext uri="{BB962C8B-B14F-4D97-AF65-F5344CB8AC3E}">
        <p14:creationId xmlns:p14="http://schemas.microsoft.com/office/powerpoint/2010/main" val="4262914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8434E-D44E-2372-DA36-7827C80E72A0}"/>
              </a:ext>
            </a:extLst>
          </p:cNvPr>
          <p:cNvSpPr>
            <a:spLocks noGrp="1"/>
          </p:cNvSpPr>
          <p:nvPr>
            <p:ph type="title"/>
          </p:nvPr>
        </p:nvSpPr>
        <p:spPr/>
        <p:txBody>
          <a:bodyPr/>
          <a:lstStyle/>
          <a:p>
            <a:r>
              <a:rPr lang="en-US" dirty="0"/>
              <a:t>DIY – Best Practices</a:t>
            </a:r>
          </a:p>
        </p:txBody>
      </p:sp>
      <p:sp>
        <p:nvSpPr>
          <p:cNvPr id="3" name="Content Placeholder 2">
            <a:extLst>
              <a:ext uri="{FF2B5EF4-FFF2-40B4-BE49-F238E27FC236}">
                <a16:creationId xmlns:a16="http://schemas.microsoft.com/office/drawing/2014/main" id="{F024592E-9D68-1F32-CFC9-91DF096634AF}"/>
              </a:ext>
            </a:extLst>
          </p:cNvPr>
          <p:cNvSpPr>
            <a:spLocks noGrp="1"/>
          </p:cNvSpPr>
          <p:nvPr>
            <p:ph idx="1"/>
          </p:nvPr>
        </p:nvSpPr>
        <p:spPr>
          <a:xfrm>
            <a:off x="677334" y="1268963"/>
            <a:ext cx="6664853" cy="4772399"/>
          </a:xfrm>
        </p:spPr>
        <p:txBody>
          <a:bodyPr/>
          <a:lstStyle/>
          <a:p>
            <a:r>
              <a:rPr lang="en-US" dirty="0"/>
              <a:t>International Chamber of Commerce (ICC) does provide a guidelines book and provides training</a:t>
            </a:r>
          </a:p>
          <a:p>
            <a:pPr lvl="1"/>
            <a:r>
              <a:rPr lang="en-US" dirty="0"/>
              <a:t>At a minimum chambers should purchase a copy of the guidelines</a:t>
            </a:r>
          </a:p>
          <a:p>
            <a:r>
              <a:rPr lang="en-US" dirty="0"/>
              <a:t>Chamber copies (backups) need to be maintained</a:t>
            </a:r>
          </a:p>
          <a:p>
            <a:pPr lvl="1"/>
            <a:r>
              <a:rPr lang="en-US" dirty="0"/>
              <a:t>Minimum 7 years for legal documents</a:t>
            </a:r>
          </a:p>
          <a:p>
            <a:r>
              <a:rPr lang="en-US" dirty="0"/>
              <a:t>Every company needs to have completed formal undertaking</a:t>
            </a:r>
          </a:p>
          <a:p>
            <a:r>
              <a:rPr lang="en-US" dirty="0"/>
              <a:t>Chamber should have professional services and errors and omissions liability insurance</a:t>
            </a:r>
          </a:p>
          <a:p>
            <a:pPr lvl="1"/>
            <a:r>
              <a:rPr lang="en-US" dirty="0"/>
              <a:t>Often not part of general liability insurance</a:t>
            </a:r>
          </a:p>
          <a:p>
            <a:r>
              <a:rPr lang="en-US" dirty="0"/>
              <a:t>Appropriate declarations need to be on formal undertaking and each certificate of origin issued</a:t>
            </a:r>
          </a:p>
          <a:p>
            <a:endParaRPr lang="en-US" dirty="0"/>
          </a:p>
          <a:p>
            <a:endParaRPr lang="en-US" dirty="0"/>
          </a:p>
        </p:txBody>
      </p:sp>
      <p:pic>
        <p:nvPicPr>
          <p:cNvPr id="1026" name="Picture 2">
            <a:extLst>
              <a:ext uri="{FF2B5EF4-FFF2-40B4-BE49-F238E27FC236}">
                <a16:creationId xmlns:a16="http://schemas.microsoft.com/office/drawing/2014/main" id="{1675F174-3D38-AA6D-23FD-F8A5B45CAB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2187" y="0"/>
            <a:ext cx="48498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638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5D84A-8DD8-EA57-79E4-D9247DCB0E5C}"/>
              </a:ext>
            </a:extLst>
          </p:cNvPr>
          <p:cNvSpPr>
            <a:spLocks noGrp="1"/>
          </p:cNvSpPr>
          <p:nvPr>
            <p:ph type="title"/>
          </p:nvPr>
        </p:nvSpPr>
        <p:spPr/>
        <p:txBody>
          <a:bodyPr/>
          <a:lstStyle/>
          <a:p>
            <a:r>
              <a:rPr lang="en-US" dirty="0"/>
              <a:t>Chamber process for issuing</a:t>
            </a:r>
          </a:p>
        </p:txBody>
      </p:sp>
      <p:sp>
        <p:nvSpPr>
          <p:cNvPr id="3" name="Content Placeholder 2">
            <a:extLst>
              <a:ext uri="{FF2B5EF4-FFF2-40B4-BE49-F238E27FC236}">
                <a16:creationId xmlns:a16="http://schemas.microsoft.com/office/drawing/2014/main" id="{331C0DDE-16D7-773A-184C-864D9E5469E3}"/>
              </a:ext>
            </a:extLst>
          </p:cNvPr>
          <p:cNvSpPr>
            <a:spLocks noGrp="1"/>
          </p:cNvSpPr>
          <p:nvPr>
            <p:ph idx="1"/>
          </p:nvPr>
        </p:nvSpPr>
        <p:spPr/>
        <p:txBody>
          <a:bodyPr/>
          <a:lstStyle/>
          <a:p>
            <a:r>
              <a:rPr lang="en-US" dirty="0"/>
              <a:t>Company completes formal undertaking with the chamber, establishing a reference point to compare signatures and minimizing chamber liability. </a:t>
            </a:r>
          </a:p>
          <a:p>
            <a:r>
              <a:rPr lang="en-US" dirty="0"/>
              <a:t>Chamber matches invoice to certificate of origin. </a:t>
            </a:r>
          </a:p>
          <a:p>
            <a:r>
              <a:rPr lang="en-US" dirty="0"/>
              <a:t>Chamber retains a copy of the certificate of origin presented. </a:t>
            </a:r>
          </a:p>
        </p:txBody>
      </p:sp>
    </p:spTree>
    <p:extLst>
      <p:ext uri="{BB962C8B-B14F-4D97-AF65-F5344CB8AC3E}">
        <p14:creationId xmlns:p14="http://schemas.microsoft.com/office/powerpoint/2010/main" val="116607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B413A-8707-671B-20C3-D97213D6DCD7}"/>
              </a:ext>
            </a:extLst>
          </p:cNvPr>
          <p:cNvSpPr>
            <a:spLocks noGrp="1"/>
          </p:cNvSpPr>
          <p:nvPr>
            <p:ph type="title"/>
          </p:nvPr>
        </p:nvSpPr>
        <p:spPr/>
        <p:txBody>
          <a:bodyPr/>
          <a:lstStyle/>
          <a:p>
            <a:r>
              <a:rPr lang="en-US" dirty="0"/>
              <a:t>Substantial Transformation</a:t>
            </a:r>
            <a:br>
              <a:rPr lang="en-US" dirty="0"/>
            </a:br>
            <a:r>
              <a:rPr lang="en-US" dirty="0"/>
              <a:t>HS Code Shift</a:t>
            </a:r>
          </a:p>
        </p:txBody>
      </p:sp>
      <p:sp>
        <p:nvSpPr>
          <p:cNvPr id="3" name="Text Placeholder 2">
            <a:extLst>
              <a:ext uri="{FF2B5EF4-FFF2-40B4-BE49-F238E27FC236}">
                <a16:creationId xmlns:a16="http://schemas.microsoft.com/office/drawing/2014/main" id="{DB21239F-B7D2-DB36-5204-8E7444CBB84C}"/>
              </a:ext>
            </a:extLst>
          </p:cNvPr>
          <p:cNvSpPr>
            <a:spLocks noGrp="1"/>
          </p:cNvSpPr>
          <p:nvPr>
            <p:ph type="body" idx="1"/>
          </p:nvPr>
        </p:nvSpPr>
        <p:spPr/>
        <p:txBody>
          <a:bodyPr/>
          <a:lstStyle/>
          <a:p>
            <a:r>
              <a:rPr lang="en-US" dirty="0"/>
              <a:t>Qualifies</a:t>
            </a:r>
          </a:p>
        </p:txBody>
      </p:sp>
      <p:sp>
        <p:nvSpPr>
          <p:cNvPr id="4" name="Content Placeholder 3">
            <a:extLst>
              <a:ext uri="{FF2B5EF4-FFF2-40B4-BE49-F238E27FC236}">
                <a16:creationId xmlns:a16="http://schemas.microsoft.com/office/drawing/2014/main" id="{C67F55FE-7A45-E12D-9370-31F4BD4FBC66}"/>
              </a:ext>
            </a:extLst>
          </p:cNvPr>
          <p:cNvSpPr>
            <a:spLocks noGrp="1"/>
          </p:cNvSpPr>
          <p:nvPr>
            <p:ph sz="half" idx="2"/>
          </p:nvPr>
        </p:nvSpPr>
        <p:spPr/>
        <p:txBody>
          <a:bodyPr>
            <a:normAutofit/>
          </a:bodyPr>
          <a:lstStyle/>
          <a:p>
            <a:r>
              <a:rPr lang="en-US" dirty="0"/>
              <a:t>Tomatoes, onions, basil, and garlic imported from all different countries than turned into tomato sauce</a:t>
            </a:r>
          </a:p>
          <a:p>
            <a:r>
              <a:rPr lang="en-US" dirty="0"/>
              <a:t>Electronic components from different countries turned into computer</a:t>
            </a:r>
          </a:p>
          <a:p>
            <a:pPr lvl="1"/>
            <a:r>
              <a:rPr lang="en-US" dirty="0"/>
              <a:t>Individual piece is not the final product</a:t>
            </a:r>
          </a:p>
        </p:txBody>
      </p:sp>
      <p:sp>
        <p:nvSpPr>
          <p:cNvPr id="5" name="Text Placeholder 4">
            <a:extLst>
              <a:ext uri="{FF2B5EF4-FFF2-40B4-BE49-F238E27FC236}">
                <a16:creationId xmlns:a16="http://schemas.microsoft.com/office/drawing/2014/main" id="{CA76B3E1-53C6-1E74-3F36-140AF2D95FC4}"/>
              </a:ext>
            </a:extLst>
          </p:cNvPr>
          <p:cNvSpPr>
            <a:spLocks noGrp="1"/>
          </p:cNvSpPr>
          <p:nvPr>
            <p:ph type="body" sz="quarter" idx="3"/>
          </p:nvPr>
        </p:nvSpPr>
        <p:spPr/>
        <p:txBody>
          <a:bodyPr/>
          <a:lstStyle/>
          <a:p>
            <a:r>
              <a:rPr lang="en-US" dirty="0"/>
              <a:t>Does not qualify</a:t>
            </a:r>
          </a:p>
        </p:txBody>
      </p:sp>
      <p:sp>
        <p:nvSpPr>
          <p:cNvPr id="6" name="Content Placeholder 5">
            <a:extLst>
              <a:ext uri="{FF2B5EF4-FFF2-40B4-BE49-F238E27FC236}">
                <a16:creationId xmlns:a16="http://schemas.microsoft.com/office/drawing/2014/main" id="{90B75D9F-38E8-A96F-85F8-3201A17E3217}"/>
              </a:ext>
            </a:extLst>
          </p:cNvPr>
          <p:cNvSpPr>
            <a:spLocks noGrp="1"/>
          </p:cNvSpPr>
          <p:nvPr>
            <p:ph sz="quarter" idx="4"/>
          </p:nvPr>
        </p:nvSpPr>
        <p:spPr>
          <a:xfrm>
            <a:off x="5088384" y="2737245"/>
            <a:ext cx="4350718" cy="3304117"/>
          </a:xfrm>
        </p:spPr>
        <p:txBody>
          <a:bodyPr>
            <a:normAutofit/>
          </a:bodyPr>
          <a:lstStyle/>
          <a:p>
            <a:r>
              <a:rPr lang="en-US" dirty="0"/>
              <a:t>Repacking existing product</a:t>
            </a:r>
          </a:p>
          <a:p>
            <a:r>
              <a:rPr lang="en-US" dirty="0"/>
              <a:t>Diluting tomato sauce with water</a:t>
            </a:r>
          </a:p>
          <a:p>
            <a:r>
              <a:rPr lang="en-US" dirty="0"/>
              <a:t>Putting a new label on a jar of tomato sauce</a:t>
            </a:r>
          </a:p>
          <a:p>
            <a:r>
              <a:rPr lang="en-US" dirty="0"/>
              <a:t>Freezing imported tomatoes</a:t>
            </a:r>
          </a:p>
          <a:p>
            <a:r>
              <a:rPr lang="en-US" dirty="0"/>
              <a:t>Phone with case added (may be mixed)</a:t>
            </a:r>
          </a:p>
          <a:p>
            <a:endParaRPr lang="en-US" dirty="0"/>
          </a:p>
        </p:txBody>
      </p:sp>
      <p:sp>
        <p:nvSpPr>
          <p:cNvPr id="7" name="Text Placeholder 4">
            <a:extLst>
              <a:ext uri="{FF2B5EF4-FFF2-40B4-BE49-F238E27FC236}">
                <a16:creationId xmlns:a16="http://schemas.microsoft.com/office/drawing/2014/main" id="{EDDF288F-928A-2326-39BA-43DD40E95A91}"/>
              </a:ext>
            </a:extLst>
          </p:cNvPr>
          <p:cNvSpPr txBox="1">
            <a:spLocks/>
          </p:cNvSpPr>
          <p:nvPr/>
        </p:nvSpPr>
        <p:spPr>
          <a:xfrm>
            <a:off x="5088381" y="5114637"/>
            <a:ext cx="4185618"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9pPr>
          </a:lstStyle>
          <a:p>
            <a:r>
              <a:rPr lang="en-US" dirty="0"/>
              <a:t>May Qualify</a:t>
            </a:r>
          </a:p>
        </p:txBody>
      </p:sp>
      <p:sp>
        <p:nvSpPr>
          <p:cNvPr id="8" name="Content Placeholder 5">
            <a:extLst>
              <a:ext uri="{FF2B5EF4-FFF2-40B4-BE49-F238E27FC236}">
                <a16:creationId xmlns:a16="http://schemas.microsoft.com/office/drawing/2014/main" id="{CEBAC67E-94AA-7D90-9589-5C778066A271}"/>
              </a:ext>
            </a:extLst>
          </p:cNvPr>
          <p:cNvSpPr txBox="1">
            <a:spLocks/>
          </p:cNvSpPr>
          <p:nvPr/>
        </p:nvSpPr>
        <p:spPr>
          <a:xfrm>
            <a:off x="5088382" y="5641023"/>
            <a:ext cx="4185617" cy="330411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Assembly/Disassembly</a:t>
            </a:r>
          </a:p>
        </p:txBody>
      </p:sp>
    </p:spTree>
    <p:extLst>
      <p:ext uri="{BB962C8B-B14F-4D97-AF65-F5344CB8AC3E}">
        <p14:creationId xmlns:p14="http://schemas.microsoft.com/office/powerpoint/2010/main" val="532822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D1B82-C036-494E-2900-2A7486D7E55B}"/>
              </a:ext>
            </a:extLst>
          </p:cNvPr>
          <p:cNvSpPr>
            <a:spLocks noGrp="1"/>
          </p:cNvSpPr>
          <p:nvPr>
            <p:ph type="title"/>
          </p:nvPr>
        </p:nvSpPr>
        <p:spPr/>
        <p:txBody>
          <a:bodyPr/>
          <a:lstStyle/>
          <a:p>
            <a:r>
              <a:rPr lang="en-US" dirty="0"/>
              <a:t>Understanding Free Trade Agreements</a:t>
            </a:r>
          </a:p>
        </p:txBody>
      </p:sp>
      <p:sp>
        <p:nvSpPr>
          <p:cNvPr id="3" name="Content Placeholder 2">
            <a:extLst>
              <a:ext uri="{FF2B5EF4-FFF2-40B4-BE49-F238E27FC236}">
                <a16:creationId xmlns:a16="http://schemas.microsoft.com/office/drawing/2014/main" id="{278A9006-B7F4-3146-E33A-7E1825BF48F2}"/>
              </a:ext>
            </a:extLst>
          </p:cNvPr>
          <p:cNvSpPr>
            <a:spLocks noGrp="1"/>
          </p:cNvSpPr>
          <p:nvPr>
            <p:ph idx="1"/>
          </p:nvPr>
        </p:nvSpPr>
        <p:spPr/>
        <p:txBody>
          <a:bodyPr/>
          <a:lstStyle/>
          <a:p>
            <a:r>
              <a:rPr lang="en-US" dirty="0"/>
              <a:t>Certificates of origin for US FTA qualification do not require a chamber stamp. </a:t>
            </a:r>
          </a:p>
          <a:p>
            <a:r>
              <a:rPr lang="en-US" dirty="0"/>
              <a:t>The US has FTA agreements with many countries. </a:t>
            </a:r>
          </a:p>
          <a:p>
            <a:r>
              <a:rPr lang="en-US" dirty="0"/>
              <a:t>Being an exporter in the US does not automatically mean you qualify for the FTA.</a:t>
            </a:r>
          </a:p>
          <a:p>
            <a:r>
              <a:rPr lang="en-US" dirty="0"/>
              <a:t>Requires origin to be outlined in specific ways. Does not outline a dedicated template. </a:t>
            </a:r>
          </a:p>
        </p:txBody>
      </p:sp>
    </p:spTree>
    <p:extLst>
      <p:ext uri="{BB962C8B-B14F-4D97-AF65-F5344CB8AC3E}">
        <p14:creationId xmlns:p14="http://schemas.microsoft.com/office/powerpoint/2010/main" val="1566322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D479-3A16-B742-CC70-47AE2D06E36E}"/>
              </a:ext>
            </a:extLst>
          </p:cNvPr>
          <p:cNvSpPr>
            <a:spLocks noGrp="1"/>
          </p:cNvSpPr>
          <p:nvPr>
            <p:ph type="title"/>
          </p:nvPr>
        </p:nvSpPr>
        <p:spPr/>
        <p:txBody>
          <a:bodyPr/>
          <a:lstStyle/>
          <a:p>
            <a:r>
              <a:rPr lang="en-US" dirty="0"/>
              <a:t>Origin Declarations and </a:t>
            </a:r>
            <a:br>
              <a:rPr lang="en-US" dirty="0"/>
            </a:br>
            <a:r>
              <a:rPr lang="en-US" dirty="0"/>
              <a:t>Free Trade Agreements</a:t>
            </a:r>
          </a:p>
        </p:txBody>
      </p:sp>
      <p:sp>
        <p:nvSpPr>
          <p:cNvPr id="3" name="Content Placeholder 2">
            <a:extLst>
              <a:ext uri="{FF2B5EF4-FFF2-40B4-BE49-F238E27FC236}">
                <a16:creationId xmlns:a16="http://schemas.microsoft.com/office/drawing/2014/main" id="{1918E98A-E119-C8AB-BB8D-39C2936FF8DB}"/>
              </a:ext>
            </a:extLst>
          </p:cNvPr>
          <p:cNvSpPr>
            <a:spLocks noGrp="1"/>
          </p:cNvSpPr>
          <p:nvPr>
            <p:ph sz="half" idx="1"/>
          </p:nvPr>
        </p:nvSpPr>
        <p:spPr>
          <a:xfrm>
            <a:off x="677335" y="2160589"/>
            <a:ext cx="4184034" cy="3880773"/>
          </a:xfrm>
        </p:spPr>
        <p:txBody>
          <a:bodyPr>
            <a:normAutofit/>
          </a:bodyPr>
          <a:lstStyle/>
          <a:p>
            <a:pPr marL="0" indent="0">
              <a:buNone/>
            </a:pPr>
            <a:r>
              <a:rPr lang="en-US" b="1" dirty="0"/>
              <a:t>Origin</a:t>
            </a:r>
          </a:p>
          <a:p>
            <a:r>
              <a:rPr lang="en-US" dirty="0"/>
              <a:t>Based on product</a:t>
            </a:r>
          </a:p>
          <a:p>
            <a:pPr lvl="1"/>
            <a:r>
              <a:rPr lang="en-US" dirty="0"/>
              <a:t>A product can have one origin</a:t>
            </a:r>
          </a:p>
          <a:p>
            <a:pPr lvl="1"/>
            <a:r>
              <a:rPr lang="en-US" dirty="0"/>
              <a:t>A shipment may have multiple products of different origins</a:t>
            </a:r>
          </a:p>
          <a:p>
            <a:r>
              <a:rPr lang="en-US" dirty="0"/>
              <a:t>Not based on export location</a:t>
            </a:r>
          </a:p>
          <a:p>
            <a:pPr lvl="1"/>
            <a:r>
              <a:rPr lang="en-US" dirty="0"/>
              <a:t>Company address, export address not relevant</a:t>
            </a:r>
          </a:p>
        </p:txBody>
      </p:sp>
      <p:sp>
        <p:nvSpPr>
          <p:cNvPr id="4" name="Content Placeholder 3">
            <a:extLst>
              <a:ext uri="{FF2B5EF4-FFF2-40B4-BE49-F238E27FC236}">
                <a16:creationId xmlns:a16="http://schemas.microsoft.com/office/drawing/2014/main" id="{40A271F9-0C07-556A-577A-81B7B56096AE}"/>
              </a:ext>
            </a:extLst>
          </p:cNvPr>
          <p:cNvSpPr>
            <a:spLocks noGrp="1"/>
          </p:cNvSpPr>
          <p:nvPr>
            <p:ph sz="half" idx="2"/>
          </p:nvPr>
        </p:nvSpPr>
        <p:spPr/>
        <p:txBody>
          <a:bodyPr>
            <a:normAutofit/>
          </a:bodyPr>
          <a:lstStyle/>
          <a:p>
            <a:pPr marL="0" indent="0">
              <a:buNone/>
            </a:pPr>
            <a:r>
              <a:rPr lang="en-US" b="1" dirty="0"/>
              <a:t>Free Trade Agreement (FTA)</a:t>
            </a:r>
          </a:p>
          <a:p>
            <a:r>
              <a:rPr lang="en-US" dirty="0"/>
              <a:t>Agreement between two or more countries</a:t>
            </a:r>
          </a:p>
          <a:p>
            <a:r>
              <a:rPr lang="en-US" dirty="0"/>
              <a:t>Covers specific products to reduce or remove customs duties</a:t>
            </a:r>
          </a:p>
          <a:p>
            <a:r>
              <a:rPr lang="en-US" dirty="0"/>
              <a:t>Makes products more competitive</a:t>
            </a:r>
          </a:p>
          <a:p>
            <a:r>
              <a:rPr lang="en-US" dirty="0"/>
              <a:t>Origin declarations can be outside of standard for non-preferential</a:t>
            </a:r>
          </a:p>
          <a:p>
            <a:r>
              <a:rPr lang="en-US" dirty="0"/>
              <a:t>Full text tends to be available at trade.gov</a:t>
            </a:r>
          </a:p>
        </p:txBody>
      </p:sp>
    </p:spTree>
    <p:extLst>
      <p:ext uri="{BB962C8B-B14F-4D97-AF65-F5344CB8AC3E}">
        <p14:creationId xmlns:p14="http://schemas.microsoft.com/office/powerpoint/2010/main" val="2180452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02005" y="4021041"/>
            <a:ext cx="5076080" cy="1754326"/>
          </a:xfrm>
          <a:prstGeom prst="rect">
            <a:avLst/>
          </a:prstGeom>
          <a:noFill/>
        </p:spPr>
        <p:txBody>
          <a:bodyPr wrap="square" rtlCol="0">
            <a:spAutoFit/>
          </a:bodyPr>
          <a:lstStyle/>
          <a:p>
            <a:r>
              <a:rPr lang="en-US" dirty="0">
                <a:solidFill>
                  <a:schemeClr val="accent1"/>
                </a:solidFill>
              </a:rPr>
              <a:t>Alex Sonifrank</a:t>
            </a:r>
          </a:p>
          <a:p>
            <a:r>
              <a:rPr lang="en-US" dirty="0">
                <a:solidFill>
                  <a:schemeClr val="accent1"/>
                </a:solidFill>
              </a:rPr>
              <a:t>VP Partnerships</a:t>
            </a:r>
          </a:p>
          <a:p>
            <a:r>
              <a:rPr lang="en-US" dirty="0">
                <a:solidFill>
                  <a:schemeClr val="accent1"/>
                </a:solidFill>
              </a:rPr>
              <a:t>asonifrank@awtcc.org</a:t>
            </a:r>
          </a:p>
          <a:p>
            <a:endParaRPr lang="en-US" dirty="0">
              <a:solidFill>
                <a:schemeClr val="accent1"/>
              </a:solidFill>
            </a:endParaRPr>
          </a:p>
          <a:p>
            <a:endParaRPr lang="en-US" dirty="0">
              <a:solidFill>
                <a:schemeClr val="accent1"/>
              </a:solidFill>
            </a:endParaRP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082" y="2724910"/>
            <a:ext cx="2450678" cy="2450678"/>
          </a:xfrm>
          <a:prstGeom prst="rect">
            <a:avLst/>
          </a:prstGeom>
        </p:spPr>
      </p:pic>
      <p:sp>
        <p:nvSpPr>
          <p:cNvPr id="4" name="TextBox 3"/>
          <p:cNvSpPr txBox="1"/>
          <p:nvPr/>
        </p:nvSpPr>
        <p:spPr>
          <a:xfrm>
            <a:off x="4031925" y="2401745"/>
            <a:ext cx="3959352" cy="646331"/>
          </a:xfrm>
          <a:prstGeom prst="rect">
            <a:avLst/>
          </a:prstGeom>
          <a:noFill/>
        </p:spPr>
        <p:txBody>
          <a:bodyPr wrap="square" rtlCol="0">
            <a:spAutoFit/>
          </a:bodyPr>
          <a:lstStyle/>
          <a:p>
            <a:r>
              <a:rPr lang="en-US" sz="3600" dirty="0">
                <a:solidFill>
                  <a:schemeClr val="accent6"/>
                </a:solidFill>
              </a:rPr>
              <a:t> Thank you!</a:t>
            </a:r>
          </a:p>
        </p:txBody>
      </p:sp>
    </p:spTree>
    <p:extLst>
      <p:ext uri="{BB962C8B-B14F-4D97-AF65-F5344CB8AC3E}">
        <p14:creationId xmlns:p14="http://schemas.microsoft.com/office/powerpoint/2010/main" val="1588231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D8C1-DD52-F0A8-2E57-5F55C18E1FC1}"/>
              </a:ext>
            </a:extLst>
          </p:cNvPr>
          <p:cNvSpPr>
            <a:spLocks noGrp="1"/>
          </p:cNvSpPr>
          <p:nvPr>
            <p:ph type="title"/>
          </p:nvPr>
        </p:nvSpPr>
        <p:spPr/>
        <p:txBody>
          <a:bodyPr/>
          <a:lstStyle/>
          <a:p>
            <a:r>
              <a:rPr lang="en-US" dirty="0"/>
              <a:t>Key Takeaways</a:t>
            </a:r>
          </a:p>
        </p:txBody>
      </p:sp>
      <p:sp>
        <p:nvSpPr>
          <p:cNvPr id="3" name="Content Placeholder 2">
            <a:extLst>
              <a:ext uri="{FF2B5EF4-FFF2-40B4-BE49-F238E27FC236}">
                <a16:creationId xmlns:a16="http://schemas.microsoft.com/office/drawing/2014/main" id="{D1A99528-0DFD-74FA-25BD-FC1B511D9B3E}"/>
              </a:ext>
            </a:extLst>
          </p:cNvPr>
          <p:cNvSpPr>
            <a:spLocks noGrp="1"/>
          </p:cNvSpPr>
          <p:nvPr>
            <p:ph idx="1"/>
          </p:nvPr>
        </p:nvSpPr>
        <p:spPr/>
        <p:txBody>
          <a:bodyPr>
            <a:noAutofit/>
          </a:bodyPr>
          <a:lstStyle/>
          <a:p>
            <a:r>
              <a:rPr lang="en-US" sz="2400" dirty="0"/>
              <a:t>Learn the who, when, why of the certificate of origin</a:t>
            </a:r>
          </a:p>
          <a:p>
            <a:r>
              <a:rPr lang="en-US" sz="2400" dirty="0"/>
              <a:t>Get sample registration and certificate of origin templates to use</a:t>
            </a:r>
          </a:p>
          <a:p>
            <a:r>
              <a:rPr lang="en-US" sz="2400" dirty="0"/>
              <a:t>Learn about evolving needs around certificates of origin</a:t>
            </a:r>
          </a:p>
          <a:p>
            <a:r>
              <a:rPr lang="en-US" sz="2400" dirty="0"/>
              <a:t>Introduction to free trade certificates and their difference </a:t>
            </a:r>
          </a:p>
          <a:p>
            <a:r>
              <a:rPr lang="en-US" sz="2400" dirty="0"/>
              <a:t>Introduction to rules of origin</a:t>
            </a:r>
          </a:p>
        </p:txBody>
      </p:sp>
    </p:spTree>
    <p:extLst>
      <p:ext uri="{BB962C8B-B14F-4D97-AF65-F5344CB8AC3E}">
        <p14:creationId xmlns:p14="http://schemas.microsoft.com/office/powerpoint/2010/main" val="3960900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82984-B2DB-59D0-621D-1A42CE93C757}"/>
              </a:ext>
            </a:extLst>
          </p:cNvPr>
          <p:cNvSpPr>
            <a:spLocks noGrp="1"/>
          </p:cNvSpPr>
          <p:nvPr>
            <p:ph type="title"/>
          </p:nvPr>
        </p:nvSpPr>
        <p:spPr/>
        <p:txBody>
          <a:bodyPr/>
          <a:lstStyle/>
          <a:p>
            <a:r>
              <a:rPr lang="en-US" dirty="0"/>
              <a:t>Who are we?</a:t>
            </a:r>
          </a:p>
        </p:txBody>
      </p:sp>
      <p:sp>
        <p:nvSpPr>
          <p:cNvPr id="3" name="Content Placeholder 2">
            <a:extLst>
              <a:ext uri="{FF2B5EF4-FFF2-40B4-BE49-F238E27FC236}">
                <a16:creationId xmlns:a16="http://schemas.microsoft.com/office/drawing/2014/main" id="{706E1B13-0A65-907C-AE05-46948569DFBC}"/>
              </a:ext>
            </a:extLst>
          </p:cNvPr>
          <p:cNvSpPr>
            <a:spLocks noGrp="1"/>
          </p:cNvSpPr>
          <p:nvPr>
            <p:ph idx="1"/>
          </p:nvPr>
        </p:nvSpPr>
        <p:spPr/>
        <p:txBody>
          <a:bodyPr/>
          <a:lstStyle/>
          <a:p>
            <a:r>
              <a:rPr lang="en-US" dirty="0"/>
              <a:t>Processing partner for 140 other US entities (mostly chambers)</a:t>
            </a:r>
          </a:p>
          <a:p>
            <a:r>
              <a:rPr lang="en-US" dirty="0"/>
              <a:t>First US International Chamber of Commerce accredited chamber on certificate of origin issuance</a:t>
            </a:r>
          </a:p>
          <a:p>
            <a:pPr lvl="1"/>
            <a:r>
              <a:rPr lang="en-US" dirty="0"/>
              <a:t>Full staff formally tried via ICC</a:t>
            </a:r>
          </a:p>
          <a:p>
            <a:r>
              <a:rPr lang="en-US" dirty="0"/>
              <a:t>US representative to World Chamber Federation Certificate of Origin Council</a:t>
            </a:r>
          </a:p>
          <a:p>
            <a:r>
              <a:rPr lang="en-US" dirty="0"/>
              <a:t>Major CO processor in the US (65,000 documents last year)</a:t>
            </a:r>
          </a:p>
        </p:txBody>
      </p:sp>
    </p:spTree>
    <p:extLst>
      <p:ext uri="{BB962C8B-B14F-4D97-AF65-F5344CB8AC3E}">
        <p14:creationId xmlns:p14="http://schemas.microsoft.com/office/powerpoint/2010/main" val="557861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467" y="816638"/>
            <a:ext cx="3367359" cy="5224724"/>
          </a:xfrm>
        </p:spPr>
        <p:txBody>
          <a:bodyPr anchor="ctr">
            <a:normAutofit/>
          </a:bodyPr>
          <a:lstStyle/>
          <a:p>
            <a:r>
              <a:rPr lang="en-US" dirty="0"/>
              <a:t>The Cover Letter to your shipment</a:t>
            </a:r>
          </a:p>
        </p:txBody>
      </p:sp>
      <p:sp>
        <p:nvSpPr>
          <p:cNvPr id="3" name="Content Placeholder 2"/>
          <p:cNvSpPr>
            <a:spLocks noGrp="1"/>
          </p:cNvSpPr>
          <p:nvPr>
            <p:ph idx="1"/>
          </p:nvPr>
        </p:nvSpPr>
        <p:spPr>
          <a:xfrm>
            <a:off x="4654295" y="816638"/>
            <a:ext cx="4619706" cy="5224724"/>
          </a:xfrm>
        </p:spPr>
        <p:txBody>
          <a:bodyPr anchor="ctr">
            <a:normAutofit/>
          </a:bodyPr>
          <a:lstStyle/>
          <a:p>
            <a:pPr marL="0" indent="0">
              <a:lnSpc>
                <a:spcPct val="90000"/>
              </a:lnSpc>
              <a:buNone/>
            </a:pPr>
            <a:r>
              <a:rPr lang="en-US" dirty="0"/>
              <a:t>A Certificate of Origin (CO) is a document attesting that goods exported in a shipment have been wholly obtained, produced, manufactured or processed in a particular country. COs may be requested by customs administrations, importers, freight forwarders or banks for clearance of letters of credit. </a:t>
            </a:r>
          </a:p>
          <a:p>
            <a:pPr marL="0" indent="0">
              <a:lnSpc>
                <a:spcPct val="90000"/>
              </a:lnSpc>
              <a:buNone/>
            </a:pPr>
            <a:endParaRPr lang="en-US" dirty="0"/>
          </a:p>
          <a:p>
            <a:pPr marL="0" indent="0">
              <a:lnSpc>
                <a:spcPct val="90000"/>
              </a:lnSpc>
              <a:buNone/>
            </a:pPr>
            <a:r>
              <a:rPr lang="en-US" dirty="0"/>
              <a:t>The certificate of origin serves as the cover letter to all other documentation and often will give the first impression of the rest of the supporting documents. </a:t>
            </a:r>
          </a:p>
          <a:p>
            <a:pPr marL="0" indent="0">
              <a:lnSpc>
                <a:spcPct val="90000"/>
              </a:lnSpc>
              <a:buNone/>
            </a:pPr>
            <a:endParaRPr lang="en-US" dirty="0"/>
          </a:p>
          <a:p>
            <a:pPr marL="0" indent="0">
              <a:lnSpc>
                <a:spcPct val="90000"/>
              </a:lnSpc>
              <a:buNone/>
            </a:pPr>
            <a:r>
              <a:rPr lang="en-US" dirty="0"/>
              <a:t>Origin is used when determining what duty will be assessed on the goods or, in some cases, whether the goods may be legally imported at all.</a:t>
            </a:r>
          </a:p>
        </p:txBody>
      </p:sp>
    </p:spTree>
    <p:extLst>
      <p:ext uri="{BB962C8B-B14F-4D97-AF65-F5344CB8AC3E}">
        <p14:creationId xmlns:p14="http://schemas.microsoft.com/office/powerpoint/2010/main" val="2270811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0C3FD-6713-5720-D2D8-18CAE3135A97}"/>
              </a:ext>
            </a:extLst>
          </p:cNvPr>
          <p:cNvSpPr>
            <a:spLocks noGrp="1"/>
          </p:cNvSpPr>
          <p:nvPr>
            <p:ph type="title"/>
          </p:nvPr>
        </p:nvSpPr>
        <p:spPr/>
        <p:txBody>
          <a:bodyPr/>
          <a:lstStyle/>
          <a:p>
            <a:r>
              <a:rPr lang="en-US"/>
              <a:t>Important Trends in Certificates of Origin</a:t>
            </a:r>
            <a:endParaRPr lang="en-US" dirty="0"/>
          </a:p>
        </p:txBody>
      </p:sp>
      <p:sp>
        <p:nvSpPr>
          <p:cNvPr id="3" name="Content Placeholder 2">
            <a:extLst>
              <a:ext uri="{FF2B5EF4-FFF2-40B4-BE49-F238E27FC236}">
                <a16:creationId xmlns:a16="http://schemas.microsoft.com/office/drawing/2014/main" id="{36042855-9ACF-5F3E-F3F7-D81C04DDBE25}"/>
              </a:ext>
            </a:extLst>
          </p:cNvPr>
          <p:cNvSpPr>
            <a:spLocks noGrp="1"/>
          </p:cNvSpPr>
          <p:nvPr>
            <p:ph idx="1"/>
          </p:nvPr>
        </p:nvSpPr>
        <p:spPr/>
        <p:txBody>
          <a:bodyPr/>
          <a:lstStyle/>
          <a:p>
            <a:r>
              <a:rPr lang="en-US" dirty="0"/>
              <a:t>Increase in international demand for chamber stamped certificates of origin. </a:t>
            </a:r>
          </a:p>
          <a:p>
            <a:r>
              <a:rPr lang="en-US" dirty="0"/>
              <a:t>Increase fueled by increase in international fraud</a:t>
            </a:r>
          </a:p>
          <a:p>
            <a:r>
              <a:rPr lang="en-US" dirty="0"/>
              <a:t>Increase fueled by general crackdowns on incorrect origin claims. </a:t>
            </a:r>
          </a:p>
          <a:p>
            <a:r>
              <a:rPr lang="en-US" dirty="0"/>
              <a:t>Increase crackdown in US FTA countries fueled by US companies not understanding the free trade agreement. </a:t>
            </a:r>
          </a:p>
          <a:p>
            <a:r>
              <a:rPr lang="en-US" dirty="0"/>
              <a:t>“I’ve never had to have this certificate of origin stamped before. Why do I need it now?” – Common question</a:t>
            </a:r>
          </a:p>
        </p:txBody>
      </p:sp>
    </p:spTree>
    <p:extLst>
      <p:ext uri="{BB962C8B-B14F-4D97-AF65-F5344CB8AC3E}">
        <p14:creationId xmlns:p14="http://schemas.microsoft.com/office/powerpoint/2010/main" val="1934996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FB848-1DA0-FE89-7037-D05AD2F34FAF}"/>
              </a:ext>
            </a:extLst>
          </p:cNvPr>
          <p:cNvSpPr>
            <a:spLocks noGrp="1"/>
          </p:cNvSpPr>
          <p:nvPr>
            <p:ph type="title"/>
          </p:nvPr>
        </p:nvSpPr>
        <p:spPr>
          <a:xfrm>
            <a:off x="2849562" y="609600"/>
            <a:ext cx="6424440" cy="1320800"/>
          </a:xfrm>
        </p:spPr>
        <p:txBody>
          <a:bodyPr>
            <a:normAutofit/>
          </a:bodyPr>
          <a:lstStyle/>
          <a:p>
            <a:r>
              <a:rPr lang="en-US" dirty="0"/>
              <a:t>What is the chamber role? </a:t>
            </a:r>
          </a:p>
        </p:txBody>
      </p:sp>
      <p:pic>
        <p:nvPicPr>
          <p:cNvPr id="5" name="Picture 4" descr="Immigration stamps">
            <a:extLst>
              <a:ext uri="{FF2B5EF4-FFF2-40B4-BE49-F238E27FC236}">
                <a16:creationId xmlns:a16="http://schemas.microsoft.com/office/drawing/2014/main" id="{A7928471-078D-6BD2-A532-8F5C2AC61B39}"/>
              </a:ext>
            </a:extLst>
          </p:cNvPr>
          <p:cNvPicPr>
            <a:picLocks noChangeAspect="1"/>
          </p:cNvPicPr>
          <p:nvPr/>
        </p:nvPicPr>
        <p:blipFill>
          <a:blip r:embed="rId2"/>
          <a:srcRect l="31104" r="16955" b="606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4" name="Isosceles Triangle 13">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8C9902D4-957E-BFF0-AC7A-92466150AD6B}"/>
              </a:ext>
            </a:extLst>
          </p:cNvPr>
          <p:cNvSpPr>
            <a:spLocks noGrp="1"/>
          </p:cNvSpPr>
          <p:nvPr>
            <p:ph idx="1"/>
          </p:nvPr>
        </p:nvSpPr>
        <p:spPr>
          <a:xfrm>
            <a:off x="2849562" y="2160589"/>
            <a:ext cx="6424440" cy="4087811"/>
          </a:xfrm>
        </p:spPr>
        <p:txBody>
          <a:bodyPr>
            <a:normAutofit/>
          </a:bodyPr>
          <a:lstStyle/>
          <a:p>
            <a:pPr marL="0" indent="0">
              <a:buNone/>
            </a:pPr>
            <a:r>
              <a:rPr lang="en-US" dirty="0"/>
              <a:t>Simply put, the chamber has three functions. </a:t>
            </a:r>
          </a:p>
          <a:p>
            <a:pPr marL="514350" indent="-514350">
              <a:buFont typeface="+mj-lt"/>
              <a:buAutoNum type="arabicPeriod"/>
            </a:pPr>
            <a:r>
              <a:rPr lang="en-US" dirty="0"/>
              <a:t>Legitimize the exporting business</a:t>
            </a:r>
          </a:p>
          <a:p>
            <a:pPr marL="514350" indent="-514350">
              <a:buFont typeface="+mj-lt"/>
              <a:buAutoNum type="arabicPeriod"/>
            </a:pPr>
            <a:r>
              <a:rPr lang="en-US" dirty="0"/>
              <a:t>Certify that a declaration of origin has been made to a party in the United States. </a:t>
            </a:r>
          </a:p>
          <a:p>
            <a:pPr marL="514350" indent="-514350">
              <a:buFont typeface="+mj-lt"/>
              <a:buAutoNum type="arabicPeriod"/>
            </a:pPr>
            <a:r>
              <a:rPr lang="en-US" dirty="0"/>
              <a:t>Should be able to answer basic questions about </a:t>
            </a:r>
            <a:r>
              <a:rPr lang="en-US" b="1" dirty="0"/>
              <a:t>origin</a:t>
            </a:r>
            <a:r>
              <a:rPr lang="en-US" dirty="0"/>
              <a:t>.</a:t>
            </a:r>
          </a:p>
          <a:p>
            <a:pPr marL="0" indent="0">
              <a:buNone/>
            </a:pPr>
            <a:endParaRPr lang="en-US" dirty="0"/>
          </a:p>
          <a:p>
            <a:pPr marL="0" indent="0">
              <a:buNone/>
            </a:pPr>
            <a:r>
              <a:rPr lang="en-US" sz="1800" b="0" i="0" dirty="0">
                <a:solidFill>
                  <a:srgbClr val="131313"/>
                </a:solidFill>
                <a:effectLst/>
                <a:latin typeface="Calibri" panose="020F0502020204030204" pitchFamily="34" charset="0"/>
              </a:rPr>
              <a:t>The 1923 Geneva Convention and subsequent Kyoto Convention have seen governments formally recognize the important role chambers play in this domain, deeming them competent authorities and credible trusted third parties in the issuance of </a:t>
            </a:r>
            <a:r>
              <a:rPr lang="en-US" sz="1800" b="0" i="0" dirty="0" err="1">
                <a:solidFill>
                  <a:srgbClr val="131313"/>
                </a:solidFill>
                <a:effectLst/>
                <a:latin typeface="Calibri" panose="020F0502020204030204" pitchFamily="34" charset="0"/>
              </a:rPr>
              <a:t>COs.</a:t>
            </a:r>
            <a:r>
              <a:rPr lang="en-US" dirty="0"/>
              <a:t> </a:t>
            </a:r>
          </a:p>
        </p:txBody>
      </p:sp>
    </p:spTree>
    <p:extLst>
      <p:ext uri="{BB962C8B-B14F-4D97-AF65-F5344CB8AC3E}">
        <p14:creationId xmlns:p14="http://schemas.microsoft.com/office/powerpoint/2010/main" val="1783924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0094F-3CFC-2A20-F326-6D1566DF09C1}"/>
              </a:ext>
            </a:extLst>
          </p:cNvPr>
          <p:cNvSpPr>
            <a:spLocks noGrp="1"/>
          </p:cNvSpPr>
          <p:nvPr>
            <p:ph type="title"/>
          </p:nvPr>
        </p:nvSpPr>
        <p:spPr>
          <a:xfrm>
            <a:off x="2849562" y="609600"/>
            <a:ext cx="6424440" cy="1320800"/>
          </a:xfrm>
        </p:spPr>
        <p:txBody>
          <a:bodyPr>
            <a:normAutofit/>
          </a:bodyPr>
          <a:lstStyle/>
          <a:p>
            <a:r>
              <a:rPr lang="en-US" dirty="0"/>
              <a:t>When do chambers issue? </a:t>
            </a:r>
          </a:p>
        </p:txBody>
      </p:sp>
      <p:pic>
        <p:nvPicPr>
          <p:cNvPr id="5" name="Picture 4" descr="Ships at sea">
            <a:extLst>
              <a:ext uri="{FF2B5EF4-FFF2-40B4-BE49-F238E27FC236}">
                <a16:creationId xmlns:a16="http://schemas.microsoft.com/office/drawing/2014/main" id="{171FD6CC-9D8A-D33A-E2CB-9CC748EFE312}"/>
              </a:ext>
            </a:extLst>
          </p:cNvPr>
          <p:cNvPicPr>
            <a:picLocks noChangeAspect="1"/>
          </p:cNvPicPr>
          <p:nvPr/>
        </p:nvPicPr>
        <p:blipFill>
          <a:blip r:embed="rId2"/>
          <a:srcRect l="42042" r="31385"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9" name="Isosceles Triangle 8">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928B46FE-FE88-7DFC-B490-1625304FA1A2}"/>
              </a:ext>
            </a:extLst>
          </p:cNvPr>
          <p:cNvSpPr>
            <a:spLocks noGrp="1"/>
          </p:cNvSpPr>
          <p:nvPr>
            <p:ph idx="1"/>
          </p:nvPr>
        </p:nvSpPr>
        <p:spPr>
          <a:xfrm>
            <a:off x="2849562" y="2160589"/>
            <a:ext cx="6424440" cy="3880773"/>
          </a:xfrm>
        </p:spPr>
        <p:txBody>
          <a:bodyPr>
            <a:normAutofit/>
          </a:bodyPr>
          <a:lstStyle/>
          <a:p>
            <a:pPr marL="0" indent="0">
              <a:buNone/>
            </a:pPr>
            <a:r>
              <a:rPr lang="en-US" dirty="0"/>
              <a:t>For shipments of US origin goods or for shipments by US exporters regardless of origin.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212775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2C699-D292-1136-DE79-63F2023F603E}"/>
              </a:ext>
            </a:extLst>
          </p:cNvPr>
          <p:cNvSpPr>
            <a:spLocks noGrp="1"/>
          </p:cNvSpPr>
          <p:nvPr>
            <p:ph type="title"/>
          </p:nvPr>
        </p:nvSpPr>
        <p:spPr/>
        <p:txBody>
          <a:bodyPr/>
          <a:lstStyle/>
          <a:p>
            <a:r>
              <a:rPr lang="en-US" dirty="0"/>
              <a:t>Why should chambers have a CO option?</a:t>
            </a:r>
          </a:p>
        </p:txBody>
      </p:sp>
      <p:sp>
        <p:nvSpPr>
          <p:cNvPr id="3" name="Content Placeholder 2">
            <a:extLst>
              <a:ext uri="{FF2B5EF4-FFF2-40B4-BE49-F238E27FC236}">
                <a16:creationId xmlns:a16="http://schemas.microsoft.com/office/drawing/2014/main" id="{6C358AAF-7613-47B6-3A37-A3499DE6D692}"/>
              </a:ext>
            </a:extLst>
          </p:cNvPr>
          <p:cNvSpPr>
            <a:spLocks noGrp="1"/>
          </p:cNvSpPr>
          <p:nvPr>
            <p:ph idx="1"/>
          </p:nvPr>
        </p:nvSpPr>
        <p:spPr/>
        <p:txBody>
          <a:bodyPr/>
          <a:lstStyle/>
          <a:p>
            <a:r>
              <a:rPr lang="en-US" dirty="0"/>
              <a:t>Chambers are uniquely qualified to issue certificates of origin</a:t>
            </a:r>
          </a:p>
          <a:p>
            <a:pPr lvl="1"/>
            <a:r>
              <a:rPr lang="en-US" dirty="0"/>
              <a:t>Need for documents in your community </a:t>
            </a:r>
          </a:p>
          <a:p>
            <a:r>
              <a:rPr lang="en-US" dirty="0"/>
              <a:t>Opportunity for non-dues revenue and new members</a:t>
            </a:r>
          </a:p>
        </p:txBody>
      </p:sp>
    </p:spTree>
    <p:extLst>
      <p:ext uri="{BB962C8B-B14F-4D97-AF65-F5344CB8AC3E}">
        <p14:creationId xmlns:p14="http://schemas.microsoft.com/office/powerpoint/2010/main" val="3940273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D83CF-04B5-4EC9-3DA1-09D26AD97A94}"/>
              </a:ext>
            </a:extLst>
          </p:cNvPr>
          <p:cNvSpPr>
            <a:spLocks noGrp="1"/>
          </p:cNvSpPr>
          <p:nvPr>
            <p:ph type="title"/>
          </p:nvPr>
        </p:nvSpPr>
        <p:spPr>
          <a:xfrm>
            <a:off x="788308" y="204918"/>
            <a:ext cx="4646904" cy="1624520"/>
          </a:xfrm>
        </p:spPr>
        <p:txBody>
          <a:bodyPr anchor="ctr">
            <a:normAutofit fontScale="90000"/>
          </a:bodyPr>
          <a:lstStyle/>
          <a:p>
            <a:r>
              <a:rPr lang="en-US" sz="3700" dirty="0"/>
              <a:t>What countries require a chamber stamp?</a:t>
            </a:r>
          </a:p>
        </p:txBody>
      </p:sp>
      <p:sp>
        <p:nvSpPr>
          <p:cNvPr id="3" name="Content Placeholder 2">
            <a:extLst>
              <a:ext uri="{FF2B5EF4-FFF2-40B4-BE49-F238E27FC236}">
                <a16:creationId xmlns:a16="http://schemas.microsoft.com/office/drawing/2014/main" id="{3EC8403A-63A2-DD04-BC58-46F4D7F41CF5}"/>
              </a:ext>
            </a:extLst>
          </p:cNvPr>
          <p:cNvSpPr>
            <a:spLocks noGrp="1"/>
          </p:cNvSpPr>
          <p:nvPr>
            <p:ph idx="1"/>
          </p:nvPr>
        </p:nvSpPr>
        <p:spPr>
          <a:xfrm>
            <a:off x="317242" y="2286000"/>
            <a:ext cx="5589036" cy="3875518"/>
          </a:xfrm>
        </p:spPr>
        <p:txBody>
          <a:bodyPr anchor="ctr">
            <a:noAutofit/>
          </a:bodyPr>
          <a:lstStyle/>
          <a:p>
            <a:r>
              <a:rPr lang="en-US" sz="2300" dirty="0"/>
              <a:t>Broadly, a stamped certificate of origin is common in the Middle East, Africa, South America, Asia and less common in Europe and Central America. Europe may be changing.</a:t>
            </a:r>
          </a:p>
          <a:p>
            <a:r>
              <a:rPr lang="en-US" sz="2300" dirty="0"/>
              <a:t>Depends on product, total value, and country.</a:t>
            </a:r>
          </a:p>
          <a:p>
            <a:r>
              <a:rPr lang="en-US" sz="2300" dirty="0"/>
              <a:t>Depends further on partnership between importer and exporter. Importer may want to legitimize exporter. </a:t>
            </a:r>
          </a:p>
          <a:p>
            <a:r>
              <a:rPr lang="en-US" sz="2300" dirty="0"/>
              <a:t>Uncommon in countries with US free trade agreement.</a:t>
            </a:r>
          </a:p>
        </p:txBody>
      </p:sp>
      <p:pic>
        <p:nvPicPr>
          <p:cNvPr id="5" name="Picture 4" descr="Immigration stamps">
            <a:extLst>
              <a:ext uri="{FF2B5EF4-FFF2-40B4-BE49-F238E27FC236}">
                <a16:creationId xmlns:a16="http://schemas.microsoft.com/office/drawing/2014/main" id="{9EB02412-7717-E6EC-2E97-E79992C7AACF}"/>
              </a:ext>
            </a:extLst>
          </p:cNvPr>
          <p:cNvPicPr>
            <a:picLocks noChangeAspect="1"/>
          </p:cNvPicPr>
          <p:nvPr/>
        </p:nvPicPr>
        <p:blipFill>
          <a:blip r:embed="rId2"/>
          <a:srcRect t="6448" r="-2" b="12641"/>
          <a:stretch/>
        </p:blipFill>
        <p:spPr>
          <a:xfrm>
            <a:off x="6096000" y="0"/>
            <a:ext cx="6102825" cy="6858000"/>
          </a:xfrm>
          <a:prstGeom prst="rect">
            <a:avLst/>
          </a:prstGeom>
        </p:spPr>
      </p:pic>
    </p:spTree>
    <p:extLst>
      <p:ext uri="{BB962C8B-B14F-4D97-AF65-F5344CB8AC3E}">
        <p14:creationId xmlns:p14="http://schemas.microsoft.com/office/powerpoint/2010/main" val="1093643790"/>
      </p:ext>
    </p:extLst>
  </p:cSld>
  <p:clrMapOvr>
    <a:masterClrMapping/>
  </p:clrMapOvr>
</p:sld>
</file>

<file path=ppt/theme/theme1.xml><?xml version="1.0" encoding="utf-8"?>
<a:theme xmlns:a="http://schemas.openxmlformats.org/drawingml/2006/main" name="Facet">
  <a:themeElements>
    <a:clrScheme name="Custom 2">
      <a:dk1>
        <a:sysClr val="windowText" lastClr="000000"/>
      </a:dk1>
      <a:lt1>
        <a:sysClr val="window" lastClr="FFFFFF"/>
      </a:lt1>
      <a:dk2>
        <a:srgbClr val="2C3C43"/>
      </a:dk2>
      <a:lt2>
        <a:srgbClr val="EBEBEB"/>
      </a:lt2>
      <a:accent1>
        <a:srgbClr val="002060"/>
      </a:accent1>
      <a:accent2>
        <a:srgbClr val="FF0000"/>
      </a:accent2>
      <a:accent3>
        <a:srgbClr val="E6B91E"/>
      </a:accent3>
      <a:accent4>
        <a:srgbClr val="E76618"/>
      </a:accent4>
      <a:accent5>
        <a:srgbClr val="FF0000"/>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85076</TotalTime>
  <Words>945</Words>
  <Application>Microsoft Office PowerPoint</Application>
  <PresentationFormat>Widescreen</PresentationFormat>
  <Paragraphs>107</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Trebuchet MS</vt:lpstr>
      <vt:lpstr>Wingdings 3</vt:lpstr>
      <vt:lpstr>Facet</vt:lpstr>
      <vt:lpstr>Understanding Certificates of Origin</vt:lpstr>
      <vt:lpstr>Key Takeaways</vt:lpstr>
      <vt:lpstr>Who are we?</vt:lpstr>
      <vt:lpstr>The Cover Letter to your shipment</vt:lpstr>
      <vt:lpstr>Important Trends in Certificates of Origin</vt:lpstr>
      <vt:lpstr>What is the chamber role? </vt:lpstr>
      <vt:lpstr>When do chambers issue? </vt:lpstr>
      <vt:lpstr>Why should chambers have a CO option?</vt:lpstr>
      <vt:lpstr>What countries require a chamber stamp?</vt:lpstr>
      <vt:lpstr>Two Paths – What we provide</vt:lpstr>
      <vt:lpstr>Step One:  Formal Undertaking / Chamber Affidavit</vt:lpstr>
      <vt:lpstr>Step Two:  Certificate of Origin Template</vt:lpstr>
      <vt:lpstr>DIY – Best Practices</vt:lpstr>
      <vt:lpstr>Chamber process for issuing</vt:lpstr>
      <vt:lpstr>Substantial Transformation HS Code Shift</vt:lpstr>
      <vt:lpstr>Understanding Free Trade Agreements</vt:lpstr>
      <vt:lpstr>Origin Declarations and  Free Trade Agreements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Unlocking the Mystery to Certificates of Origin</dc:title>
  <dc:creator>Wendy Fichter</dc:creator>
  <cp:lastModifiedBy>Alex Sonifrank</cp:lastModifiedBy>
  <cp:revision>107</cp:revision>
  <cp:lastPrinted>2021-03-31T18:59:10Z</cp:lastPrinted>
  <dcterms:created xsi:type="dcterms:W3CDTF">2013-10-22T17:07:53Z</dcterms:created>
  <dcterms:modified xsi:type="dcterms:W3CDTF">2025-02-19T16:03:27Z</dcterms:modified>
  <cp:contentStatus/>
</cp:coreProperties>
</file>