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1156" r:id="rId4"/>
    <p:sldId id="1181" r:id="rId5"/>
    <p:sldId id="1182" r:id="rId6"/>
    <p:sldId id="1173" r:id="rId7"/>
    <p:sldId id="1174" r:id="rId8"/>
    <p:sldId id="294" r:id="rId9"/>
    <p:sldId id="293" r:id="rId10"/>
    <p:sldId id="1175" r:id="rId11"/>
    <p:sldId id="1176" r:id="rId12"/>
    <p:sldId id="1177" r:id="rId13"/>
    <p:sldId id="1178" r:id="rId14"/>
    <p:sldId id="1179" r:id="rId15"/>
    <p:sldId id="1180" r:id="rId16"/>
    <p:sldId id="26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51"/>
    <a:srgbClr val="7B8898"/>
    <a:srgbClr val="202452"/>
    <a:srgbClr val="E2C549"/>
    <a:srgbClr val="9C9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DF3C6-FE34-4C43-9E65-5518A330345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EC94A-F4EB-478B-989D-406205A47E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Economic Development</a:t>
          </a:r>
        </a:p>
      </dgm:t>
    </dgm:pt>
    <dgm:pt modelId="{50A2E65B-55F5-490F-9FD4-415125A35DEB}" type="parTrans" cxnId="{D68D186B-0211-4C76-9211-99ECD6DA15CD}">
      <dgm:prSet/>
      <dgm:spPr/>
      <dgm:t>
        <a:bodyPr/>
        <a:lstStyle/>
        <a:p>
          <a:endParaRPr lang="en-US"/>
        </a:p>
      </dgm:t>
    </dgm:pt>
    <dgm:pt modelId="{EE781715-09A4-47A0-AB07-BE27B231F49B}" type="sibTrans" cxnId="{D68D186B-0211-4C76-9211-99ECD6DA15CD}">
      <dgm:prSet/>
      <dgm:spPr/>
      <dgm:t>
        <a:bodyPr/>
        <a:lstStyle/>
        <a:p>
          <a:endParaRPr lang="en-US"/>
        </a:p>
      </dgm:t>
    </dgm:pt>
    <dgm:pt modelId="{0BF90655-FBD2-4695-BF42-AB920254FF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Workforce Development</a:t>
          </a:r>
        </a:p>
      </dgm:t>
    </dgm:pt>
    <dgm:pt modelId="{98355A1A-538A-4D9A-94A9-7697288082D8}" type="parTrans" cxnId="{312E5FCC-FA57-453D-8DFA-3F490232B53D}">
      <dgm:prSet/>
      <dgm:spPr/>
      <dgm:t>
        <a:bodyPr/>
        <a:lstStyle/>
        <a:p>
          <a:endParaRPr lang="en-US"/>
        </a:p>
      </dgm:t>
    </dgm:pt>
    <dgm:pt modelId="{5CF99D4D-D992-4C3F-B621-6BC4FD25790E}" type="sibTrans" cxnId="{312E5FCC-FA57-453D-8DFA-3F490232B53D}">
      <dgm:prSet/>
      <dgm:spPr/>
      <dgm:t>
        <a:bodyPr/>
        <a:lstStyle/>
        <a:p>
          <a:endParaRPr lang="en-US"/>
        </a:p>
      </dgm:t>
    </dgm:pt>
    <dgm:pt modelId="{D21A988D-8F24-4D19-A5ED-D1A96126F7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Community Development</a:t>
          </a:r>
        </a:p>
      </dgm:t>
    </dgm:pt>
    <dgm:pt modelId="{FEECB597-BE21-484C-94C1-E4B93950F129}" type="parTrans" cxnId="{3B36BD47-2D0F-4FD2-A460-4978E66026C4}">
      <dgm:prSet/>
      <dgm:spPr/>
      <dgm:t>
        <a:bodyPr/>
        <a:lstStyle/>
        <a:p>
          <a:endParaRPr lang="en-US"/>
        </a:p>
      </dgm:t>
    </dgm:pt>
    <dgm:pt modelId="{C0CC47C9-0A5D-47C0-811B-4F6B9D62C440}" type="sibTrans" cxnId="{3B36BD47-2D0F-4FD2-A460-4978E66026C4}">
      <dgm:prSet/>
      <dgm:spPr/>
      <dgm:t>
        <a:bodyPr/>
        <a:lstStyle/>
        <a:p>
          <a:endParaRPr lang="en-US"/>
        </a:p>
      </dgm:t>
    </dgm:pt>
    <dgm:pt modelId="{C13FC78E-86BE-46C1-BBF6-0CDCC38437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International Commerce</a:t>
          </a:r>
        </a:p>
      </dgm:t>
    </dgm:pt>
    <dgm:pt modelId="{EAC94FFF-CE0E-4689-B4B7-AEEDEA58595A}" type="parTrans" cxnId="{1CE0E171-87C9-4ABF-BA0E-D61359F45B13}">
      <dgm:prSet/>
      <dgm:spPr/>
      <dgm:t>
        <a:bodyPr/>
        <a:lstStyle/>
        <a:p>
          <a:endParaRPr lang="en-US"/>
        </a:p>
      </dgm:t>
    </dgm:pt>
    <dgm:pt modelId="{E2EB84CC-858B-4EA4-BFC5-05C17CC17E1C}" type="sibTrans" cxnId="{1CE0E171-87C9-4ABF-BA0E-D61359F45B13}">
      <dgm:prSet/>
      <dgm:spPr/>
      <dgm:t>
        <a:bodyPr/>
        <a:lstStyle/>
        <a:p>
          <a:endParaRPr lang="en-US"/>
        </a:p>
      </dgm:t>
    </dgm:pt>
    <dgm:pt modelId="{853E524C-3349-4F58-87E9-4B14F6F53FAD}" type="pres">
      <dgm:prSet presAssocID="{648DF3C6-FE34-4C43-9E65-5518A3303457}" presName="root" presStyleCnt="0">
        <dgm:presLayoutVars>
          <dgm:dir/>
          <dgm:resizeHandles val="exact"/>
        </dgm:presLayoutVars>
      </dgm:prSet>
      <dgm:spPr/>
    </dgm:pt>
    <dgm:pt modelId="{7D54AC76-028F-43B5-87B9-7DAD7ED08BFC}" type="pres">
      <dgm:prSet presAssocID="{FB4EC94A-F4EB-478B-989D-406205A47E3A}" presName="compNode" presStyleCnt="0"/>
      <dgm:spPr/>
    </dgm:pt>
    <dgm:pt modelId="{E8EF2BF0-CEA8-4FA8-BFF8-4C4085C8EC0E}" type="pres">
      <dgm:prSet presAssocID="{FB4EC94A-F4EB-478B-989D-406205A47E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6913BAA-AE8E-44BD-834A-3EA5FF09FA14}" type="pres">
      <dgm:prSet presAssocID="{FB4EC94A-F4EB-478B-989D-406205A47E3A}" presName="spaceRect" presStyleCnt="0"/>
      <dgm:spPr/>
    </dgm:pt>
    <dgm:pt modelId="{64EBF56E-7A0A-4261-B99A-1AD86D329E4F}" type="pres">
      <dgm:prSet presAssocID="{FB4EC94A-F4EB-478B-989D-406205A47E3A}" presName="textRect" presStyleLbl="revTx" presStyleIdx="0" presStyleCnt="4">
        <dgm:presLayoutVars>
          <dgm:chMax val="1"/>
          <dgm:chPref val="1"/>
        </dgm:presLayoutVars>
      </dgm:prSet>
      <dgm:spPr/>
    </dgm:pt>
    <dgm:pt modelId="{3DC7C812-C648-4ADC-B608-D5849A3C34C0}" type="pres">
      <dgm:prSet presAssocID="{EE781715-09A4-47A0-AB07-BE27B231F49B}" presName="sibTrans" presStyleCnt="0"/>
      <dgm:spPr/>
    </dgm:pt>
    <dgm:pt modelId="{3FF81B12-BA99-4385-AFCE-70B4A402FDED}" type="pres">
      <dgm:prSet presAssocID="{0BF90655-FBD2-4695-BF42-AB920254FF90}" presName="compNode" presStyleCnt="0"/>
      <dgm:spPr/>
    </dgm:pt>
    <dgm:pt modelId="{4AAC1871-A115-4307-AF25-200C08B03264}" type="pres">
      <dgm:prSet presAssocID="{0BF90655-FBD2-4695-BF42-AB920254FF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00F9298-C59C-4867-84CB-EC8EFD3285C3}" type="pres">
      <dgm:prSet presAssocID="{0BF90655-FBD2-4695-BF42-AB920254FF90}" presName="spaceRect" presStyleCnt="0"/>
      <dgm:spPr/>
    </dgm:pt>
    <dgm:pt modelId="{105FBA1D-FDAF-4B81-A652-936AF19BEA9B}" type="pres">
      <dgm:prSet presAssocID="{0BF90655-FBD2-4695-BF42-AB920254FF90}" presName="textRect" presStyleLbl="revTx" presStyleIdx="1" presStyleCnt="4">
        <dgm:presLayoutVars>
          <dgm:chMax val="1"/>
          <dgm:chPref val="1"/>
        </dgm:presLayoutVars>
      </dgm:prSet>
      <dgm:spPr/>
    </dgm:pt>
    <dgm:pt modelId="{DBAF7ADC-60F1-4610-A8EE-D6E0E77F03FD}" type="pres">
      <dgm:prSet presAssocID="{5CF99D4D-D992-4C3F-B621-6BC4FD25790E}" presName="sibTrans" presStyleCnt="0"/>
      <dgm:spPr/>
    </dgm:pt>
    <dgm:pt modelId="{09EA3D2E-4A4A-46E7-9AA8-A3F10554E6B6}" type="pres">
      <dgm:prSet presAssocID="{D21A988D-8F24-4D19-A5ED-D1A96126F721}" presName="compNode" presStyleCnt="0"/>
      <dgm:spPr/>
    </dgm:pt>
    <dgm:pt modelId="{E1D0848E-C91D-4200-9E62-D816732D75F3}" type="pres">
      <dgm:prSet presAssocID="{D21A988D-8F24-4D19-A5ED-D1A96126F7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0FD118A5-1E38-4EA1-99B7-50BECF39BA7E}" type="pres">
      <dgm:prSet presAssocID="{D21A988D-8F24-4D19-A5ED-D1A96126F721}" presName="spaceRect" presStyleCnt="0"/>
      <dgm:spPr/>
    </dgm:pt>
    <dgm:pt modelId="{6F044E00-3F12-4480-A2AE-FBB34F303E70}" type="pres">
      <dgm:prSet presAssocID="{D21A988D-8F24-4D19-A5ED-D1A96126F721}" presName="textRect" presStyleLbl="revTx" presStyleIdx="2" presStyleCnt="4">
        <dgm:presLayoutVars>
          <dgm:chMax val="1"/>
          <dgm:chPref val="1"/>
        </dgm:presLayoutVars>
      </dgm:prSet>
      <dgm:spPr/>
    </dgm:pt>
    <dgm:pt modelId="{21A17A66-445B-4A99-A52F-0D801F220F3C}" type="pres">
      <dgm:prSet presAssocID="{C0CC47C9-0A5D-47C0-811B-4F6B9D62C440}" presName="sibTrans" presStyleCnt="0"/>
      <dgm:spPr/>
    </dgm:pt>
    <dgm:pt modelId="{9485EFA3-9CC0-4955-9C44-BA62DC223097}" type="pres">
      <dgm:prSet presAssocID="{C13FC78E-86BE-46C1-BBF6-0CDCC3843786}" presName="compNode" presStyleCnt="0"/>
      <dgm:spPr/>
    </dgm:pt>
    <dgm:pt modelId="{732CDE28-D25C-4A7E-A9B9-CC861202E19E}" type="pres">
      <dgm:prSet presAssocID="{C13FC78E-86BE-46C1-BBF6-0CDCC38437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95D4685A-0A22-4C95-AFC7-B67DE697D921}" type="pres">
      <dgm:prSet presAssocID="{C13FC78E-86BE-46C1-BBF6-0CDCC3843786}" presName="spaceRect" presStyleCnt="0"/>
      <dgm:spPr/>
    </dgm:pt>
    <dgm:pt modelId="{36F12A3F-24CF-4069-BB14-769060417A7F}" type="pres">
      <dgm:prSet presAssocID="{C13FC78E-86BE-46C1-BBF6-0CDCC384378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B14361F-BDB0-4B69-B906-8C389E57BAA3}" type="presOf" srcId="{D21A988D-8F24-4D19-A5ED-D1A96126F721}" destId="{6F044E00-3F12-4480-A2AE-FBB34F303E70}" srcOrd="0" destOrd="0" presId="urn:microsoft.com/office/officeart/2018/2/layout/IconLabelList"/>
    <dgm:cxn modelId="{BF434136-F75A-4016-B921-52922C5B9A47}" type="presOf" srcId="{0BF90655-FBD2-4695-BF42-AB920254FF90}" destId="{105FBA1D-FDAF-4B81-A652-936AF19BEA9B}" srcOrd="0" destOrd="0" presId="urn:microsoft.com/office/officeart/2018/2/layout/IconLabelList"/>
    <dgm:cxn modelId="{3B36BD47-2D0F-4FD2-A460-4978E66026C4}" srcId="{648DF3C6-FE34-4C43-9E65-5518A3303457}" destId="{D21A988D-8F24-4D19-A5ED-D1A96126F721}" srcOrd="2" destOrd="0" parTransId="{FEECB597-BE21-484C-94C1-E4B93950F129}" sibTransId="{C0CC47C9-0A5D-47C0-811B-4F6B9D62C440}"/>
    <dgm:cxn modelId="{D68D186B-0211-4C76-9211-99ECD6DA15CD}" srcId="{648DF3C6-FE34-4C43-9E65-5518A3303457}" destId="{FB4EC94A-F4EB-478B-989D-406205A47E3A}" srcOrd="0" destOrd="0" parTransId="{50A2E65B-55F5-490F-9FD4-415125A35DEB}" sibTransId="{EE781715-09A4-47A0-AB07-BE27B231F49B}"/>
    <dgm:cxn modelId="{9FC89451-7121-435B-91B7-099C1CAEC8A2}" type="presOf" srcId="{C13FC78E-86BE-46C1-BBF6-0CDCC3843786}" destId="{36F12A3F-24CF-4069-BB14-769060417A7F}" srcOrd="0" destOrd="0" presId="urn:microsoft.com/office/officeart/2018/2/layout/IconLabelList"/>
    <dgm:cxn modelId="{1CE0E171-87C9-4ABF-BA0E-D61359F45B13}" srcId="{648DF3C6-FE34-4C43-9E65-5518A3303457}" destId="{C13FC78E-86BE-46C1-BBF6-0CDCC3843786}" srcOrd="3" destOrd="0" parTransId="{EAC94FFF-CE0E-4689-B4B7-AEEDEA58595A}" sibTransId="{E2EB84CC-858B-4EA4-BFC5-05C17CC17E1C}"/>
    <dgm:cxn modelId="{5384F796-2F54-440D-91C8-7003378352A9}" type="presOf" srcId="{648DF3C6-FE34-4C43-9E65-5518A3303457}" destId="{853E524C-3349-4F58-87E9-4B14F6F53FAD}" srcOrd="0" destOrd="0" presId="urn:microsoft.com/office/officeart/2018/2/layout/IconLabelList"/>
    <dgm:cxn modelId="{3E81B0AF-F391-4DB0-9DA9-BC8FD94CE479}" type="presOf" srcId="{FB4EC94A-F4EB-478B-989D-406205A47E3A}" destId="{64EBF56E-7A0A-4261-B99A-1AD86D329E4F}" srcOrd="0" destOrd="0" presId="urn:microsoft.com/office/officeart/2018/2/layout/IconLabelList"/>
    <dgm:cxn modelId="{312E5FCC-FA57-453D-8DFA-3F490232B53D}" srcId="{648DF3C6-FE34-4C43-9E65-5518A3303457}" destId="{0BF90655-FBD2-4695-BF42-AB920254FF90}" srcOrd="1" destOrd="0" parTransId="{98355A1A-538A-4D9A-94A9-7697288082D8}" sibTransId="{5CF99D4D-D992-4C3F-B621-6BC4FD25790E}"/>
    <dgm:cxn modelId="{BF3F1790-B9D0-4530-8E91-E7C62957E5C8}" type="presParOf" srcId="{853E524C-3349-4F58-87E9-4B14F6F53FAD}" destId="{7D54AC76-028F-43B5-87B9-7DAD7ED08BFC}" srcOrd="0" destOrd="0" presId="urn:microsoft.com/office/officeart/2018/2/layout/IconLabelList"/>
    <dgm:cxn modelId="{FCCA999E-5702-4880-8139-4783ECB19626}" type="presParOf" srcId="{7D54AC76-028F-43B5-87B9-7DAD7ED08BFC}" destId="{E8EF2BF0-CEA8-4FA8-BFF8-4C4085C8EC0E}" srcOrd="0" destOrd="0" presId="urn:microsoft.com/office/officeart/2018/2/layout/IconLabelList"/>
    <dgm:cxn modelId="{B6F0B4E3-E83C-4A17-91D2-A926EB00BA60}" type="presParOf" srcId="{7D54AC76-028F-43B5-87B9-7DAD7ED08BFC}" destId="{96913BAA-AE8E-44BD-834A-3EA5FF09FA14}" srcOrd="1" destOrd="0" presId="urn:microsoft.com/office/officeart/2018/2/layout/IconLabelList"/>
    <dgm:cxn modelId="{B822976D-D734-4CAF-83E8-E381F64649D4}" type="presParOf" srcId="{7D54AC76-028F-43B5-87B9-7DAD7ED08BFC}" destId="{64EBF56E-7A0A-4261-B99A-1AD86D329E4F}" srcOrd="2" destOrd="0" presId="urn:microsoft.com/office/officeart/2018/2/layout/IconLabelList"/>
    <dgm:cxn modelId="{515DC556-7B2A-49C8-80B6-9972D23E9345}" type="presParOf" srcId="{853E524C-3349-4F58-87E9-4B14F6F53FAD}" destId="{3DC7C812-C648-4ADC-B608-D5849A3C34C0}" srcOrd="1" destOrd="0" presId="urn:microsoft.com/office/officeart/2018/2/layout/IconLabelList"/>
    <dgm:cxn modelId="{0E4C80F7-ED83-4295-8537-6E851136AB9F}" type="presParOf" srcId="{853E524C-3349-4F58-87E9-4B14F6F53FAD}" destId="{3FF81B12-BA99-4385-AFCE-70B4A402FDED}" srcOrd="2" destOrd="0" presId="urn:microsoft.com/office/officeart/2018/2/layout/IconLabelList"/>
    <dgm:cxn modelId="{9B199F51-83FE-467D-84E2-A139EF74F218}" type="presParOf" srcId="{3FF81B12-BA99-4385-AFCE-70B4A402FDED}" destId="{4AAC1871-A115-4307-AF25-200C08B03264}" srcOrd="0" destOrd="0" presId="urn:microsoft.com/office/officeart/2018/2/layout/IconLabelList"/>
    <dgm:cxn modelId="{CFA2403F-DE76-4366-8DCD-013C133A92A4}" type="presParOf" srcId="{3FF81B12-BA99-4385-AFCE-70B4A402FDED}" destId="{C00F9298-C59C-4867-84CB-EC8EFD3285C3}" srcOrd="1" destOrd="0" presId="urn:microsoft.com/office/officeart/2018/2/layout/IconLabelList"/>
    <dgm:cxn modelId="{D3270137-06EC-4E57-8F95-0078F9BD2B12}" type="presParOf" srcId="{3FF81B12-BA99-4385-AFCE-70B4A402FDED}" destId="{105FBA1D-FDAF-4B81-A652-936AF19BEA9B}" srcOrd="2" destOrd="0" presId="urn:microsoft.com/office/officeart/2018/2/layout/IconLabelList"/>
    <dgm:cxn modelId="{6CD6D1A0-F245-4C87-B131-EB9737289E0F}" type="presParOf" srcId="{853E524C-3349-4F58-87E9-4B14F6F53FAD}" destId="{DBAF7ADC-60F1-4610-A8EE-D6E0E77F03FD}" srcOrd="3" destOrd="0" presId="urn:microsoft.com/office/officeart/2018/2/layout/IconLabelList"/>
    <dgm:cxn modelId="{32060740-AD17-4405-B853-39E47772B1A9}" type="presParOf" srcId="{853E524C-3349-4F58-87E9-4B14F6F53FAD}" destId="{09EA3D2E-4A4A-46E7-9AA8-A3F10554E6B6}" srcOrd="4" destOrd="0" presId="urn:microsoft.com/office/officeart/2018/2/layout/IconLabelList"/>
    <dgm:cxn modelId="{43D72AE3-F8BB-4A7B-B3DC-339AFB6CE611}" type="presParOf" srcId="{09EA3D2E-4A4A-46E7-9AA8-A3F10554E6B6}" destId="{E1D0848E-C91D-4200-9E62-D816732D75F3}" srcOrd="0" destOrd="0" presId="urn:microsoft.com/office/officeart/2018/2/layout/IconLabelList"/>
    <dgm:cxn modelId="{711FD758-1F85-413C-9F3E-38ABCAA7FC05}" type="presParOf" srcId="{09EA3D2E-4A4A-46E7-9AA8-A3F10554E6B6}" destId="{0FD118A5-1E38-4EA1-99B7-50BECF39BA7E}" srcOrd="1" destOrd="0" presId="urn:microsoft.com/office/officeart/2018/2/layout/IconLabelList"/>
    <dgm:cxn modelId="{F8E79655-0196-4035-A05F-19C68DDEE764}" type="presParOf" srcId="{09EA3D2E-4A4A-46E7-9AA8-A3F10554E6B6}" destId="{6F044E00-3F12-4480-A2AE-FBB34F303E70}" srcOrd="2" destOrd="0" presId="urn:microsoft.com/office/officeart/2018/2/layout/IconLabelList"/>
    <dgm:cxn modelId="{48B03943-71CD-4279-BDE0-A8245CBCC20F}" type="presParOf" srcId="{853E524C-3349-4F58-87E9-4B14F6F53FAD}" destId="{21A17A66-445B-4A99-A52F-0D801F220F3C}" srcOrd="5" destOrd="0" presId="urn:microsoft.com/office/officeart/2018/2/layout/IconLabelList"/>
    <dgm:cxn modelId="{F4418F84-77AD-4976-81F9-1A082CA20D0F}" type="presParOf" srcId="{853E524C-3349-4F58-87E9-4B14F6F53FAD}" destId="{9485EFA3-9CC0-4955-9C44-BA62DC223097}" srcOrd="6" destOrd="0" presId="urn:microsoft.com/office/officeart/2018/2/layout/IconLabelList"/>
    <dgm:cxn modelId="{4FBC8272-960C-4126-B242-E0B4B5AFC612}" type="presParOf" srcId="{9485EFA3-9CC0-4955-9C44-BA62DC223097}" destId="{732CDE28-D25C-4A7E-A9B9-CC861202E19E}" srcOrd="0" destOrd="0" presId="urn:microsoft.com/office/officeart/2018/2/layout/IconLabelList"/>
    <dgm:cxn modelId="{EE971C23-61EE-4EAB-8600-E91112DADFE3}" type="presParOf" srcId="{9485EFA3-9CC0-4955-9C44-BA62DC223097}" destId="{95D4685A-0A22-4C95-AFC7-B67DE697D921}" srcOrd="1" destOrd="0" presId="urn:microsoft.com/office/officeart/2018/2/layout/IconLabelList"/>
    <dgm:cxn modelId="{46B64226-7143-429A-991B-79BA7DFB0B7B}" type="presParOf" srcId="{9485EFA3-9CC0-4955-9C44-BA62DC223097}" destId="{36F12A3F-24CF-4069-BB14-769060417A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EA9F6-3F26-4461-9FBD-D44CA29C020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99263-8274-467B-ADC4-60F796CFA0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Infrastructure/Site Readiness</a:t>
          </a:r>
        </a:p>
      </dgm:t>
    </dgm:pt>
    <dgm:pt modelId="{F3665EA0-F076-42ED-BB06-F9E487CB5545}" type="parTrans" cxnId="{EF187ABE-C035-43AC-ACB2-CEBAF132E139}">
      <dgm:prSet/>
      <dgm:spPr/>
      <dgm:t>
        <a:bodyPr/>
        <a:lstStyle/>
        <a:p>
          <a:endParaRPr lang="en-US"/>
        </a:p>
      </dgm:t>
    </dgm:pt>
    <dgm:pt modelId="{E623C2D5-5D02-4C92-AD0B-C7155746DCEE}" type="sibTrans" cxnId="{EF187ABE-C035-43AC-ACB2-CEBAF132E139}">
      <dgm:prSet/>
      <dgm:spPr/>
      <dgm:t>
        <a:bodyPr/>
        <a:lstStyle/>
        <a:p>
          <a:endParaRPr lang="en-US"/>
        </a:p>
      </dgm:t>
    </dgm:pt>
    <dgm:pt modelId="{4AEA329F-2CD4-4751-AC5A-C816C0052F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Workforce/Talent Readiness</a:t>
          </a:r>
        </a:p>
      </dgm:t>
    </dgm:pt>
    <dgm:pt modelId="{5242DCF1-FE29-44D6-A5A2-2E6EEB89B6F4}" type="parTrans" cxnId="{12D9AC0E-682B-41C7-A329-F54EA6B85015}">
      <dgm:prSet/>
      <dgm:spPr/>
      <dgm:t>
        <a:bodyPr/>
        <a:lstStyle/>
        <a:p>
          <a:endParaRPr lang="en-US"/>
        </a:p>
      </dgm:t>
    </dgm:pt>
    <dgm:pt modelId="{E24C1C3C-3A15-4B8F-93E8-7FAA8B2CE8C0}" type="sibTrans" cxnId="{12D9AC0E-682B-41C7-A329-F54EA6B85015}">
      <dgm:prSet/>
      <dgm:spPr/>
      <dgm:t>
        <a:bodyPr/>
        <a:lstStyle/>
        <a:p>
          <a:endParaRPr lang="en-US"/>
        </a:p>
      </dgm:t>
    </dgm:pt>
    <dgm:pt modelId="{721D9429-7A84-4690-A149-D9D37B38CC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Financial Readiness</a:t>
          </a:r>
        </a:p>
      </dgm:t>
    </dgm:pt>
    <dgm:pt modelId="{E15AE0F2-9077-4908-A677-38018646CE6F}" type="parTrans" cxnId="{F72AA4C0-48A6-4AC8-97BB-13AD1607ED37}">
      <dgm:prSet/>
      <dgm:spPr/>
      <dgm:t>
        <a:bodyPr/>
        <a:lstStyle/>
        <a:p>
          <a:endParaRPr lang="en-US"/>
        </a:p>
      </dgm:t>
    </dgm:pt>
    <dgm:pt modelId="{5025FA62-732C-43DA-9D2A-D219CE30E3CC}" type="sibTrans" cxnId="{F72AA4C0-48A6-4AC8-97BB-13AD1607ED37}">
      <dgm:prSet/>
      <dgm:spPr/>
      <dgm:t>
        <a:bodyPr/>
        <a:lstStyle/>
        <a:p>
          <a:endParaRPr lang="en-US"/>
        </a:p>
      </dgm:t>
    </dgm:pt>
    <dgm:pt modelId="{F8FF716A-5F2E-4365-81F9-84321DFF90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Cost and Quality of Living</a:t>
          </a:r>
        </a:p>
      </dgm:t>
    </dgm:pt>
    <dgm:pt modelId="{D0A4F690-B9AF-43F2-A97A-3D83A9696209}" type="parTrans" cxnId="{7CCD67A1-DE4E-49E2-92A1-1FAEFA6D53DF}">
      <dgm:prSet/>
      <dgm:spPr/>
      <dgm:t>
        <a:bodyPr/>
        <a:lstStyle/>
        <a:p>
          <a:endParaRPr lang="en-US"/>
        </a:p>
      </dgm:t>
    </dgm:pt>
    <dgm:pt modelId="{F4368476-F4E8-4A6E-A8E2-CB9B0E0B5F13}" type="sibTrans" cxnId="{7CCD67A1-DE4E-49E2-92A1-1FAEFA6D53DF}">
      <dgm:prSet/>
      <dgm:spPr/>
      <dgm:t>
        <a:bodyPr/>
        <a:lstStyle/>
        <a:p>
          <a:endParaRPr lang="en-US"/>
        </a:p>
      </dgm:t>
    </dgm:pt>
    <dgm:pt modelId="{9263FB80-4694-4048-9B54-5CC3E8107A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Small Business is our Benchmark</a:t>
          </a:r>
        </a:p>
      </dgm:t>
    </dgm:pt>
    <dgm:pt modelId="{8B801304-D8C6-4CD5-9663-F87986AF02B8}" type="parTrans" cxnId="{70D67AD0-0573-4C2A-BF12-5B00D83AD628}">
      <dgm:prSet/>
      <dgm:spPr/>
      <dgm:t>
        <a:bodyPr/>
        <a:lstStyle/>
        <a:p>
          <a:endParaRPr lang="en-US"/>
        </a:p>
      </dgm:t>
    </dgm:pt>
    <dgm:pt modelId="{18979102-24E0-4515-AD19-A1CAC52950D7}" type="sibTrans" cxnId="{70D67AD0-0573-4C2A-BF12-5B00D83AD628}">
      <dgm:prSet/>
      <dgm:spPr/>
      <dgm:t>
        <a:bodyPr/>
        <a:lstStyle/>
        <a:p>
          <a:endParaRPr lang="en-US"/>
        </a:p>
      </dgm:t>
    </dgm:pt>
    <dgm:pt modelId="{AA473C94-2787-45C3-AE59-4C6F29428E96}" type="pres">
      <dgm:prSet presAssocID="{B09EA9F6-3F26-4461-9FBD-D44CA29C0202}" presName="root" presStyleCnt="0">
        <dgm:presLayoutVars>
          <dgm:dir/>
          <dgm:resizeHandles val="exact"/>
        </dgm:presLayoutVars>
      </dgm:prSet>
      <dgm:spPr/>
    </dgm:pt>
    <dgm:pt modelId="{D9996631-B241-4B75-8464-F1B7692558A1}" type="pres">
      <dgm:prSet presAssocID="{0F599263-8274-467B-ADC4-60F796CFA02F}" presName="compNode" presStyleCnt="0"/>
      <dgm:spPr/>
    </dgm:pt>
    <dgm:pt modelId="{C52EC788-325C-4B38-9F19-FF850DD48CFD}" type="pres">
      <dgm:prSet presAssocID="{0F599263-8274-467B-ADC4-60F796CFA0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dern architecture with solid fill"/>
        </a:ext>
      </dgm:extLst>
    </dgm:pt>
    <dgm:pt modelId="{F8ABBAD3-7EEC-4C41-AB8F-84439B89B9CD}" type="pres">
      <dgm:prSet presAssocID="{0F599263-8274-467B-ADC4-60F796CFA02F}" presName="spaceRect" presStyleCnt="0"/>
      <dgm:spPr/>
    </dgm:pt>
    <dgm:pt modelId="{EB4FBEED-5898-405F-AADD-6D23D7ECAFF6}" type="pres">
      <dgm:prSet presAssocID="{0F599263-8274-467B-ADC4-60F796CFA02F}" presName="textRect" presStyleLbl="revTx" presStyleIdx="0" presStyleCnt="5">
        <dgm:presLayoutVars>
          <dgm:chMax val="1"/>
          <dgm:chPref val="1"/>
        </dgm:presLayoutVars>
      </dgm:prSet>
      <dgm:spPr/>
    </dgm:pt>
    <dgm:pt modelId="{74DE236B-105C-450F-AF13-DBE9E1F30885}" type="pres">
      <dgm:prSet presAssocID="{E623C2D5-5D02-4C92-AD0B-C7155746DCEE}" presName="sibTrans" presStyleCnt="0"/>
      <dgm:spPr/>
    </dgm:pt>
    <dgm:pt modelId="{F0CDB3E7-F7EB-4718-A662-41668097B5F4}" type="pres">
      <dgm:prSet presAssocID="{4AEA329F-2CD4-4751-AC5A-C816C0052F14}" presName="compNode" presStyleCnt="0"/>
      <dgm:spPr/>
    </dgm:pt>
    <dgm:pt modelId="{97F8B00C-0CCB-40E1-AD70-F9398CA8EE65}" type="pres">
      <dgm:prSet presAssocID="{4AEA329F-2CD4-4751-AC5A-C816C0052F1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67E3A1F-E5E1-4D57-A62F-32DF107A5D2F}" type="pres">
      <dgm:prSet presAssocID="{4AEA329F-2CD4-4751-AC5A-C816C0052F14}" presName="spaceRect" presStyleCnt="0"/>
      <dgm:spPr/>
    </dgm:pt>
    <dgm:pt modelId="{58BEA627-8725-4C6B-B033-A14B3F6AB8B5}" type="pres">
      <dgm:prSet presAssocID="{4AEA329F-2CD4-4751-AC5A-C816C0052F14}" presName="textRect" presStyleLbl="revTx" presStyleIdx="1" presStyleCnt="5">
        <dgm:presLayoutVars>
          <dgm:chMax val="1"/>
          <dgm:chPref val="1"/>
        </dgm:presLayoutVars>
      </dgm:prSet>
      <dgm:spPr/>
    </dgm:pt>
    <dgm:pt modelId="{A9983DB7-344B-4693-BEEC-387138228D50}" type="pres">
      <dgm:prSet presAssocID="{E24C1C3C-3A15-4B8F-93E8-7FAA8B2CE8C0}" presName="sibTrans" presStyleCnt="0"/>
      <dgm:spPr/>
    </dgm:pt>
    <dgm:pt modelId="{D7635441-F31C-4827-A3F7-F84191FF412D}" type="pres">
      <dgm:prSet presAssocID="{721D9429-7A84-4690-A149-D9D37B38CC83}" presName="compNode" presStyleCnt="0"/>
      <dgm:spPr/>
    </dgm:pt>
    <dgm:pt modelId="{AF093282-3018-46A9-8CBA-CE5CFE87F09B}" type="pres">
      <dgm:prSet presAssocID="{721D9429-7A84-4690-A149-D9D37B38CC8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BD1DC30-2306-4991-B66D-58846B57CEF6}" type="pres">
      <dgm:prSet presAssocID="{721D9429-7A84-4690-A149-D9D37B38CC83}" presName="spaceRect" presStyleCnt="0"/>
      <dgm:spPr/>
    </dgm:pt>
    <dgm:pt modelId="{418EE58F-220C-4E75-B374-0F0E6F2F1E85}" type="pres">
      <dgm:prSet presAssocID="{721D9429-7A84-4690-A149-D9D37B38CC83}" presName="textRect" presStyleLbl="revTx" presStyleIdx="2" presStyleCnt="5">
        <dgm:presLayoutVars>
          <dgm:chMax val="1"/>
          <dgm:chPref val="1"/>
        </dgm:presLayoutVars>
      </dgm:prSet>
      <dgm:spPr/>
    </dgm:pt>
    <dgm:pt modelId="{6261F548-3EBA-45F2-9352-F4D576857E91}" type="pres">
      <dgm:prSet presAssocID="{5025FA62-732C-43DA-9D2A-D219CE30E3CC}" presName="sibTrans" presStyleCnt="0"/>
      <dgm:spPr/>
    </dgm:pt>
    <dgm:pt modelId="{753974C9-FB1C-4586-88C7-61294AC71103}" type="pres">
      <dgm:prSet presAssocID="{F8FF716A-5F2E-4365-81F9-84321DFF903C}" presName="compNode" presStyleCnt="0"/>
      <dgm:spPr/>
    </dgm:pt>
    <dgm:pt modelId="{17CB6297-E9D3-45D0-85B0-2780B3193910}" type="pres">
      <dgm:prSet presAssocID="{F8FF716A-5F2E-4365-81F9-84321DFF90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378DA644-02AC-4D7D-BD15-13D4BB12D6DD}" type="pres">
      <dgm:prSet presAssocID="{F8FF716A-5F2E-4365-81F9-84321DFF903C}" presName="spaceRect" presStyleCnt="0"/>
      <dgm:spPr/>
    </dgm:pt>
    <dgm:pt modelId="{F9F9CF9B-CC7E-4592-8F5E-5D7F4EDFCCD6}" type="pres">
      <dgm:prSet presAssocID="{F8FF716A-5F2E-4365-81F9-84321DFF903C}" presName="textRect" presStyleLbl="revTx" presStyleIdx="3" presStyleCnt="5">
        <dgm:presLayoutVars>
          <dgm:chMax val="1"/>
          <dgm:chPref val="1"/>
        </dgm:presLayoutVars>
      </dgm:prSet>
      <dgm:spPr/>
    </dgm:pt>
    <dgm:pt modelId="{4DCB4ED3-EF6C-4114-93C8-C17F63EF513D}" type="pres">
      <dgm:prSet presAssocID="{F4368476-F4E8-4A6E-A8E2-CB9B0E0B5F13}" presName="sibTrans" presStyleCnt="0"/>
      <dgm:spPr/>
    </dgm:pt>
    <dgm:pt modelId="{D2E4A1F1-DD8D-453A-8368-0FB3FDBB2AEC}" type="pres">
      <dgm:prSet presAssocID="{9263FB80-4694-4048-9B54-5CC3E8107A25}" presName="compNode" presStyleCnt="0"/>
      <dgm:spPr/>
    </dgm:pt>
    <dgm:pt modelId="{13CF1A5D-8DA8-45C6-BC3A-0010EC78B360}" type="pres">
      <dgm:prSet presAssocID="{9263FB80-4694-4048-9B54-5CC3E8107A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E9AC9BC-D688-410D-8820-7958186E9CAE}" type="pres">
      <dgm:prSet presAssocID="{9263FB80-4694-4048-9B54-5CC3E8107A25}" presName="spaceRect" presStyleCnt="0"/>
      <dgm:spPr/>
    </dgm:pt>
    <dgm:pt modelId="{8FA58B7B-4E0B-4B1B-8BBE-DEC787749D39}" type="pres">
      <dgm:prSet presAssocID="{9263FB80-4694-4048-9B54-5CC3E8107A2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F869F04-25CB-4F80-8A41-1AC596791B8C}" type="presOf" srcId="{9263FB80-4694-4048-9B54-5CC3E8107A25}" destId="{8FA58B7B-4E0B-4B1B-8BBE-DEC787749D39}" srcOrd="0" destOrd="0" presId="urn:microsoft.com/office/officeart/2018/2/layout/IconLabelList"/>
    <dgm:cxn modelId="{12D9AC0E-682B-41C7-A329-F54EA6B85015}" srcId="{B09EA9F6-3F26-4461-9FBD-D44CA29C0202}" destId="{4AEA329F-2CD4-4751-AC5A-C816C0052F14}" srcOrd="1" destOrd="0" parTransId="{5242DCF1-FE29-44D6-A5A2-2E6EEB89B6F4}" sibTransId="{E24C1C3C-3A15-4B8F-93E8-7FAA8B2CE8C0}"/>
    <dgm:cxn modelId="{40A4E418-5298-41EA-A884-1E75B4B74C13}" type="presOf" srcId="{721D9429-7A84-4690-A149-D9D37B38CC83}" destId="{418EE58F-220C-4E75-B374-0F0E6F2F1E85}" srcOrd="0" destOrd="0" presId="urn:microsoft.com/office/officeart/2018/2/layout/IconLabelList"/>
    <dgm:cxn modelId="{CB09EA4F-0DB8-41C5-B7CD-AB22BA2AA4DA}" type="presOf" srcId="{4AEA329F-2CD4-4751-AC5A-C816C0052F14}" destId="{58BEA627-8725-4C6B-B033-A14B3F6AB8B5}" srcOrd="0" destOrd="0" presId="urn:microsoft.com/office/officeart/2018/2/layout/IconLabelList"/>
    <dgm:cxn modelId="{92342A75-DFF3-4676-BAC7-D4547FCE6D39}" type="presOf" srcId="{F8FF716A-5F2E-4365-81F9-84321DFF903C}" destId="{F9F9CF9B-CC7E-4592-8F5E-5D7F4EDFCCD6}" srcOrd="0" destOrd="0" presId="urn:microsoft.com/office/officeart/2018/2/layout/IconLabelList"/>
    <dgm:cxn modelId="{97889E7B-63A1-413A-986B-66CC13D1E41C}" type="presOf" srcId="{B09EA9F6-3F26-4461-9FBD-D44CA29C0202}" destId="{AA473C94-2787-45C3-AE59-4C6F29428E96}" srcOrd="0" destOrd="0" presId="urn:microsoft.com/office/officeart/2018/2/layout/IconLabelList"/>
    <dgm:cxn modelId="{1D539E94-3073-4086-A92B-49A986DFEB63}" type="presOf" srcId="{0F599263-8274-467B-ADC4-60F796CFA02F}" destId="{EB4FBEED-5898-405F-AADD-6D23D7ECAFF6}" srcOrd="0" destOrd="0" presId="urn:microsoft.com/office/officeart/2018/2/layout/IconLabelList"/>
    <dgm:cxn modelId="{7CCD67A1-DE4E-49E2-92A1-1FAEFA6D53DF}" srcId="{B09EA9F6-3F26-4461-9FBD-D44CA29C0202}" destId="{F8FF716A-5F2E-4365-81F9-84321DFF903C}" srcOrd="3" destOrd="0" parTransId="{D0A4F690-B9AF-43F2-A97A-3D83A9696209}" sibTransId="{F4368476-F4E8-4A6E-A8E2-CB9B0E0B5F13}"/>
    <dgm:cxn modelId="{EF187ABE-C035-43AC-ACB2-CEBAF132E139}" srcId="{B09EA9F6-3F26-4461-9FBD-D44CA29C0202}" destId="{0F599263-8274-467B-ADC4-60F796CFA02F}" srcOrd="0" destOrd="0" parTransId="{F3665EA0-F076-42ED-BB06-F9E487CB5545}" sibTransId="{E623C2D5-5D02-4C92-AD0B-C7155746DCEE}"/>
    <dgm:cxn modelId="{F72AA4C0-48A6-4AC8-97BB-13AD1607ED37}" srcId="{B09EA9F6-3F26-4461-9FBD-D44CA29C0202}" destId="{721D9429-7A84-4690-A149-D9D37B38CC83}" srcOrd="2" destOrd="0" parTransId="{E15AE0F2-9077-4908-A677-38018646CE6F}" sibTransId="{5025FA62-732C-43DA-9D2A-D219CE30E3CC}"/>
    <dgm:cxn modelId="{70D67AD0-0573-4C2A-BF12-5B00D83AD628}" srcId="{B09EA9F6-3F26-4461-9FBD-D44CA29C0202}" destId="{9263FB80-4694-4048-9B54-5CC3E8107A25}" srcOrd="4" destOrd="0" parTransId="{8B801304-D8C6-4CD5-9663-F87986AF02B8}" sibTransId="{18979102-24E0-4515-AD19-A1CAC52950D7}"/>
    <dgm:cxn modelId="{43C53E41-1C3F-43EA-8A2F-44571D83EA90}" type="presParOf" srcId="{AA473C94-2787-45C3-AE59-4C6F29428E96}" destId="{D9996631-B241-4B75-8464-F1B7692558A1}" srcOrd="0" destOrd="0" presId="urn:microsoft.com/office/officeart/2018/2/layout/IconLabelList"/>
    <dgm:cxn modelId="{27A82685-48B0-406C-9875-D1FD819EE7EA}" type="presParOf" srcId="{D9996631-B241-4B75-8464-F1B7692558A1}" destId="{C52EC788-325C-4B38-9F19-FF850DD48CFD}" srcOrd="0" destOrd="0" presId="urn:microsoft.com/office/officeart/2018/2/layout/IconLabelList"/>
    <dgm:cxn modelId="{961AB933-D958-40B4-8D05-C65821F042F6}" type="presParOf" srcId="{D9996631-B241-4B75-8464-F1B7692558A1}" destId="{F8ABBAD3-7EEC-4C41-AB8F-84439B89B9CD}" srcOrd="1" destOrd="0" presId="urn:microsoft.com/office/officeart/2018/2/layout/IconLabelList"/>
    <dgm:cxn modelId="{D3DA09B6-851B-4E1A-941D-CD63315D9E10}" type="presParOf" srcId="{D9996631-B241-4B75-8464-F1B7692558A1}" destId="{EB4FBEED-5898-405F-AADD-6D23D7ECAFF6}" srcOrd="2" destOrd="0" presId="urn:microsoft.com/office/officeart/2018/2/layout/IconLabelList"/>
    <dgm:cxn modelId="{C8263616-BCE9-4421-B7C0-73191F643C70}" type="presParOf" srcId="{AA473C94-2787-45C3-AE59-4C6F29428E96}" destId="{74DE236B-105C-450F-AF13-DBE9E1F30885}" srcOrd="1" destOrd="0" presId="urn:microsoft.com/office/officeart/2018/2/layout/IconLabelList"/>
    <dgm:cxn modelId="{839E8420-6D33-4940-A5C7-C070B7609C12}" type="presParOf" srcId="{AA473C94-2787-45C3-AE59-4C6F29428E96}" destId="{F0CDB3E7-F7EB-4718-A662-41668097B5F4}" srcOrd="2" destOrd="0" presId="urn:microsoft.com/office/officeart/2018/2/layout/IconLabelList"/>
    <dgm:cxn modelId="{18DC06D7-803C-46E6-8036-8ADD812BE9B7}" type="presParOf" srcId="{F0CDB3E7-F7EB-4718-A662-41668097B5F4}" destId="{97F8B00C-0CCB-40E1-AD70-F9398CA8EE65}" srcOrd="0" destOrd="0" presId="urn:microsoft.com/office/officeart/2018/2/layout/IconLabelList"/>
    <dgm:cxn modelId="{72100F94-73FD-4F7C-947F-377A7DE46946}" type="presParOf" srcId="{F0CDB3E7-F7EB-4718-A662-41668097B5F4}" destId="{767E3A1F-E5E1-4D57-A62F-32DF107A5D2F}" srcOrd="1" destOrd="0" presId="urn:microsoft.com/office/officeart/2018/2/layout/IconLabelList"/>
    <dgm:cxn modelId="{F57E59F5-C991-4B8C-ABF4-727ACA9CCA32}" type="presParOf" srcId="{F0CDB3E7-F7EB-4718-A662-41668097B5F4}" destId="{58BEA627-8725-4C6B-B033-A14B3F6AB8B5}" srcOrd="2" destOrd="0" presId="urn:microsoft.com/office/officeart/2018/2/layout/IconLabelList"/>
    <dgm:cxn modelId="{586ADCEF-99D8-422A-9F68-487E7362842F}" type="presParOf" srcId="{AA473C94-2787-45C3-AE59-4C6F29428E96}" destId="{A9983DB7-344B-4693-BEEC-387138228D50}" srcOrd="3" destOrd="0" presId="urn:microsoft.com/office/officeart/2018/2/layout/IconLabelList"/>
    <dgm:cxn modelId="{26EBF4D6-1714-4B3A-B5C1-3B13B26DB078}" type="presParOf" srcId="{AA473C94-2787-45C3-AE59-4C6F29428E96}" destId="{D7635441-F31C-4827-A3F7-F84191FF412D}" srcOrd="4" destOrd="0" presId="urn:microsoft.com/office/officeart/2018/2/layout/IconLabelList"/>
    <dgm:cxn modelId="{2BBEA6CD-033D-49E1-B0D5-C892A1D7FCCA}" type="presParOf" srcId="{D7635441-F31C-4827-A3F7-F84191FF412D}" destId="{AF093282-3018-46A9-8CBA-CE5CFE87F09B}" srcOrd="0" destOrd="0" presId="urn:microsoft.com/office/officeart/2018/2/layout/IconLabelList"/>
    <dgm:cxn modelId="{6305F556-0EB5-4145-85EE-82424E89BFB8}" type="presParOf" srcId="{D7635441-F31C-4827-A3F7-F84191FF412D}" destId="{8BD1DC30-2306-4991-B66D-58846B57CEF6}" srcOrd="1" destOrd="0" presId="urn:microsoft.com/office/officeart/2018/2/layout/IconLabelList"/>
    <dgm:cxn modelId="{42E35BA9-D451-4F7C-989C-2D426829AF56}" type="presParOf" srcId="{D7635441-F31C-4827-A3F7-F84191FF412D}" destId="{418EE58F-220C-4E75-B374-0F0E6F2F1E85}" srcOrd="2" destOrd="0" presId="urn:microsoft.com/office/officeart/2018/2/layout/IconLabelList"/>
    <dgm:cxn modelId="{31AF81AE-161B-4BFB-91F6-541ECA28F9FF}" type="presParOf" srcId="{AA473C94-2787-45C3-AE59-4C6F29428E96}" destId="{6261F548-3EBA-45F2-9352-F4D576857E91}" srcOrd="5" destOrd="0" presId="urn:microsoft.com/office/officeart/2018/2/layout/IconLabelList"/>
    <dgm:cxn modelId="{19C936B4-E541-4D32-BDB8-5C28680CAA6C}" type="presParOf" srcId="{AA473C94-2787-45C3-AE59-4C6F29428E96}" destId="{753974C9-FB1C-4586-88C7-61294AC71103}" srcOrd="6" destOrd="0" presId="urn:microsoft.com/office/officeart/2018/2/layout/IconLabelList"/>
    <dgm:cxn modelId="{61A5C5D9-69E2-46EF-BEC0-9F61AC3BA9CA}" type="presParOf" srcId="{753974C9-FB1C-4586-88C7-61294AC71103}" destId="{17CB6297-E9D3-45D0-85B0-2780B3193910}" srcOrd="0" destOrd="0" presId="urn:microsoft.com/office/officeart/2018/2/layout/IconLabelList"/>
    <dgm:cxn modelId="{14768C82-027A-401E-BA4A-CA5B8DD7D1DB}" type="presParOf" srcId="{753974C9-FB1C-4586-88C7-61294AC71103}" destId="{378DA644-02AC-4D7D-BD15-13D4BB12D6DD}" srcOrd="1" destOrd="0" presId="urn:microsoft.com/office/officeart/2018/2/layout/IconLabelList"/>
    <dgm:cxn modelId="{B65D1FA0-0653-453D-A0E5-8B5936DE69B2}" type="presParOf" srcId="{753974C9-FB1C-4586-88C7-61294AC71103}" destId="{F9F9CF9B-CC7E-4592-8F5E-5D7F4EDFCCD6}" srcOrd="2" destOrd="0" presId="urn:microsoft.com/office/officeart/2018/2/layout/IconLabelList"/>
    <dgm:cxn modelId="{E5AEAEC2-A464-4380-A55B-CCC1846E3483}" type="presParOf" srcId="{AA473C94-2787-45C3-AE59-4C6F29428E96}" destId="{4DCB4ED3-EF6C-4114-93C8-C17F63EF513D}" srcOrd="7" destOrd="0" presId="urn:microsoft.com/office/officeart/2018/2/layout/IconLabelList"/>
    <dgm:cxn modelId="{55516192-B649-42D0-AEA5-9B77A73C4D38}" type="presParOf" srcId="{AA473C94-2787-45C3-AE59-4C6F29428E96}" destId="{D2E4A1F1-DD8D-453A-8368-0FB3FDBB2AEC}" srcOrd="8" destOrd="0" presId="urn:microsoft.com/office/officeart/2018/2/layout/IconLabelList"/>
    <dgm:cxn modelId="{E1FA3AF6-84AD-4C8E-826A-8BDF4F1DFE45}" type="presParOf" srcId="{D2E4A1F1-DD8D-453A-8368-0FB3FDBB2AEC}" destId="{13CF1A5D-8DA8-45C6-BC3A-0010EC78B360}" srcOrd="0" destOrd="0" presId="urn:microsoft.com/office/officeart/2018/2/layout/IconLabelList"/>
    <dgm:cxn modelId="{2C47303B-70C9-48A5-9653-D24D85EDD486}" type="presParOf" srcId="{D2E4A1F1-DD8D-453A-8368-0FB3FDBB2AEC}" destId="{EE9AC9BC-D688-410D-8820-7958186E9CAE}" srcOrd="1" destOrd="0" presId="urn:microsoft.com/office/officeart/2018/2/layout/IconLabelList"/>
    <dgm:cxn modelId="{3C6754B4-B5C1-4DAE-AE19-C9B7962BA20D}" type="presParOf" srcId="{D2E4A1F1-DD8D-453A-8368-0FB3FDBB2AEC}" destId="{8FA58B7B-4E0B-4B1B-8BBE-DEC787749D3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F2BF0-CEA8-4FA8-BFF8-4C4085C8EC0E}">
      <dsp:nvSpPr>
        <dsp:cNvPr id="0" name=""/>
        <dsp:cNvSpPr/>
      </dsp:nvSpPr>
      <dsp:spPr>
        <a:xfrm>
          <a:off x="976113" y="748659"/>
          <a:ext cx="927332" cy="9273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BF56E-7A0A-4261-B99A-1AD86D329E4F}">
      <dsp:nvSpPr>
        <dsp:cNvPr id="0" name=""/>
        <dsp:cNvSpPr/>
      </dsp:nvSpPr>
      <dsp:spPr>
        <a:xfrm>
          <a:off x="409410" y="1966871"/>
          <a:ext cx="20607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Economic Development</a:t>
          </a:r>
        </a:p>
      </dsp:txBody>
      <dsp:txXfrm>
        <a:off x="409410" y="1966871"/>
        <a:ext cx="2060739" cy="720000"/>
      </dsp:txXfrm>
    </dsp:sp>
    <dsp:sp modelId="{4AAC1871-A115-4307-AF25-200C08B03264}">
      <dsp:nvSpPr>
        <dsp:cNvPr id="0" name=""/>
        <dsp:cNvSpPr/>
      </dsp:nvSpPr>
      <dsp:spPr>
        <a:xfrm>
          <a:off x="3397483" y="748659"/>
          <a:ext cx="927332" cy="9273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FBA1D-FDAF-4B81-A652-936AF19BEA9B}">
      <dsp:nvSpPr>
        <dsp:cNvPr id="0" name=""/>
        <dsp:cNvSpPr/>
      </dsp:nvSpPr>
      <dsp:spPr>
        <a:xfrm>
          <a:off x="2830779" y="1966871"/>
          <a:ext cx="20607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Workforce Development</a:t>
          </a:r>
        </a:p>
      </dsp:txBody>
      <dsp:txXfrm>
        <a:off x="2830779" y="1966871"/>
        <a:ext cx="2060739" cy="720000"/>
      </dsp:txXfrm>
    </dsp:sp>
    <dsp:sp modelId="{E1D0848E-C91D-4200-9E62-D816732D75F3}">
      <dsp:nvSpPr>
        <dsp:cNvPr id="0" name=""/>
        <dsp:cNvSpPr/>
      </dsp:nvSpPr>
      <dsp:spPr>
        <a:xfrm>
          <a:off x="5818852" y="748659"/>
          <a:ext cx="927332" cy="9273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4E00-3F12-4480-A2AE-FBB34F303E70}">
      <dsp:nvSpPr>
        <dsp:cNvPr id="0" name=""/>
        <dsp:cNvSpPr/>
      </dsp:nvSpPr>
      <dsp:spPr>
        <a:xfrm>
          <a:off x="5252148" y="1966871"/>
          <a:ext cx="20607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Community Development</a:t>
          </a:r>
        </a:p>
      </dsp:txBody>
      <dsp:txXfrm>
        <a:off x="5252148" y="1966871"/>
        <a:ext cx="2060739" cy="720000"/>
      </dsp:txXfrm>
    </dsp:sp>
    <dsp:sp modelId="{732CDE28-D25C-4A7E-A9B9-CC861202E19E}">
      <dsp:nvSpPr>
        <dsp:cNvPr id="0" name=""/>
        <dsp:cNvSpPr/>
      </dsp:nvSpPr>
      <dsp:spPr>
        <a:xfrm>
          <a:off x="8240221" y="748659"/>
          <a:ext cx="927332" cy="9273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12A3F-24CF-4069-BB14-769060417A7F}">
      <dsp:nvSpPr>
        <dsp:cNvPr id="0" name=""/>
        <dsp:cNvSpPr/>
      </dsp:nvSpPr>
      <dsp:spPr>
        <a:xfrm>
          <a:off x="7673517" y="1966871"/>
          <a:ext cx="20607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International Commerce</a:t>
          </a:r>
        </a:p>
      </dsp:txBody>
      <dsp:txXfrm>
        <a:off x="7673517" y="1966871"/>
        <a:ext cx="206073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EC788-325C-4B38-9F19-FF850DD48CFD}">
      <dsp:nvSpPr>
        <dsp:cNvPr id="0" name=""/>
        <dsp:cNvSpPr/>
      </dsp:nvSpPr>
      <dsp:spPr>
        <a:xfrm>
          <a:off x="491150" y="828268"/>
          <a:ext cx="800507" cy="800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FBEED-5898-405F-AADD-6D23D7ECAFF6}">
      <dsp:nvSpPr>
        <dsp:cNvPr id="0" name=""/>
        <dsp:cNvSpPr/>
      </dsp:nvSpPr>
      <dsp:spPr>
        <a:xfrm>
          <a:off x="1951" y="1895700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Infrastructure/Site Readiness</a:t>
          </a:r>
        </a:p>
      </dsp:txBody>
      <dsp:txXfrm>
        <a:off x="1951" y="1895700"/>
        <a:ext cx="1778906" cy="711562"/>
      </dsp:txXfrm>
    </dsp:sp>
    <dsp:sp modelId="{97F8B00C-0CCB-40E1-AD70-F9398CA8EE65}">
      <dsp:nvSpPr>
        <dsp:cNvPr id="0" name=""/>
        <dsp:cNvSpPr/>
      </dsp:nvSpPr>
      <dsp:spPr>
        <a:xfrm>
          <a:off x="2581365" y="828268"/>
          <a:ext cx="800507" cy="800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A627-8725-4C6B-B033-A14B3F6AB8B5}">
      <dsp:nvSpPr>
        <dsp:cNvPr id="0" name=""/>
        <dsp:cNvSpPr/>
      </dsp:nvSpPr>
      <dsp:spPr>
        <a:xfrm>
          <a:off x="2092166" y="1895700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Workforce/Talent Readiness</a:t>
          </a:r>
        </a:p>
      </dsp:txBody>
      <dsp:txXfrm>
        <a:off x="2092166" y="1895700"/>
        <a:ext cx="1778906" cy="711562"/>
      </dsp:txXfrm>
    </dsp:sp>
    <dsp:sp modelId="{AF093282-3018-46A9-8CBA-CE5CFE87F09B}">
      <dsp:nvSpPr>
        <dsp:cNvPr id="0" name=""/>
        <dsp:cNvSpPr/>
      </dsp:nvSpPr>
      <dsp:spPr>
        <a:xfrm>
          <a:off x="4671580" y="828268"/>
          <a:ext cx="800507" cy="800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EE58F-220C-4E75-B374-0F0E6F2F1E85}">
      <dsp:nvSpPr>
        <dsp:cNvPr id="0" name=""/>
        <dsp:cNvSpPr/>
      </dsp:nvSpPr>
      <dsp:spPr>
        <a:xfrm>
          <a:off x="4182380" y="1895700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Financial Readiness</a:t>
          </a:r>
        </a:p>
      </dsp:txBody>
      <dsp:txXfrm>
        <a:off x="4182380" y="1895700"/>
        <a:ext cx="1778906" cy="711562"/>
      </dsp:txXfrm>
    </dsp:sp>
    <dsp:sp modelId="{17CB6297-E9D3-45D0-85B0-2780B3193910}">
      <dsp:nvSpPr>
        <dsp:cNvPr id="0" name=""/>
        <dsp:cNvSpPr/>
      </dsp:nvSpPr>
      <dsp:spPr>
        <a:xfrm>
          <a:off x="6761794" y="828268"/>
          <a:ext cx="800507" cy="800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9CF9B-CC7E-4592-8F5E-5D7F4EDFCCD6}">
      <dsp:nvSpPr>
        <dsp:cNvPr id="0" name=""/>
        <dsp:cNvSpPr/>
      </dsp:nvSpPr>
      <dsp:spPr>
        <a:xfrm>
          <a:off x="6272595" y="1895700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Cost and Quality of Living</a:t>
          </a:r>
        </a:p>
      </dsp:txBody>
      <dsp:txXfrm>
        <a:off x="6272595" y="1895700"/>
        <a:ext cx="1778906" cy="711562"/>
      </dsp:txXfrm>
    </dsp:sp>
    <dsp:sp modelId="{13CF1A5D-8DA8-45C6-BC3A-0010EC78B360}">
      <dsp:nvSpPr>
        <dsp:cNvPr id="0" name=""/>
        <dsp:cNvSpPr/>
      </dsp:nvSpPr>
      <dsp:spPr>
        <a:xfrm>
          <a:off x="8852009" y="828268"/>
          <a:ext cx="800507" cy="8005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8B7B-4E0B-4B1B-8BBE-DEC787749D39}">
      <dsp:nvSpPr>
        <dsp:cNvPr id="0" name=""/>
        <dsp:cNvSpPr/>
      </dsp:nvSpPr>
      <dsp:spPr>
        <a:xfrm>
          <a:off x="8362810" y="1895700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Small Business is our Benchmark</a:t>
          </a:r>
        </a:p>
      </dsp:txBody>
      <dsp:txXfrm>
        <a:off x="8362810" y="1895700"/>
        <a:ext cx="1778906" cy="711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D13B6D-728D-490A-AC63-CD65EE5068D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4C95AC-A3AE-480C-9ADF-C7206673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69FAC-4203-47EE-BD7E-830D241FAB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6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C95AC-A3AE-480C-9ADF-C7206673AE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9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C95AC-A3AE-480C-9ADF-C7206673AE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5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C95AC-A3AE-480C-9ADF-C7206673AE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9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C95AC-A3AE-480C-9ADF-C7206673AE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2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C7A8-99BC-46DB-B706-2F8E78F980FF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360E-550A-45E1-92BB-1B0A9A5A2B19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6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4B5B-9C43-4CF7-BA98-4B51F4DD2680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B62D-9473-41E3-B218-7542E1397FCA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FC0A-5170-4819-9411-529B998D0EB3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2D3-B9B1-4B71-B87C-177E236F3174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1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98F7-3836-48BB-9A7D-5F941D6C42A3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9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5D1-0BEB-4291-8DF3-CB6A3AC52B0B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4399-4408-4353-AAF2-77CF3CBF79C8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87D0-65D8-4A6A-A9C0-EFF7F75631B0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8DE-9926-4ABD-9DEB-A745B47316CA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A6E4-5CDE-414D-BC8B-F807461B2BA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D7D5-8E42-440D-965B-0D93650CE9F2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05F8949-43C7-2543-8351-42CA7A9F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750" cy="6860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AE79A-EAF8-CF98-D417-A2366B97A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69" y="3901597"/>
            <a:ext cx="5758249" cy="117453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4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the Florida Association of Chamber Professionals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F890FCE-18B2-41AA-B423-21AAE5EFE1A8}"/>
              </a:ext>
            </a:extLst>
          </p:cNvPr>
          <p:cNvSpPr txBox="1">
            <a:spLocks/>
          </p:cNvSpPr>
          <p:nvPr/>
        </p:nvSpPr>
        <p:spPr>
          <a:xfrm>
            <a:off x="951470" y="546645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Alex Kelly, Secretary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FloridaCommerce</a:t>
            </a:r>
          </a:p>
        </p:txBody>
      </p:sp>
    </p:spTree>
    <p:extLst>
      <p:ext uri="{BB962C8B-B14F-4D97-AF65-F5344CB8AC3E}">
        <p14:creationId xmlns:p14="http://schemas.microsoft.com/office/powerpoint/2010/main" val="228119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Emergency Bridge Loan Program</a:t>
            </a: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CFA50-D52B-66F1-17AC-34F0D72D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Borrowers can take loans on multiple businesses (i.e., a restaurant owner who owns more than one restaurant).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Borrowers can take multiple loans on the same business if impacted by multiple storms (i.e., a business impacted by Debby, Helene, and Milton).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Extended due date to apply to either the end of the emergency orders or until funds are fully obligated.</a:t>
            </a: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9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CFA50-D52B-66F1-17AC-34F0D72D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Emergency Bridge Loans are personal business loans, and the applicant is required to repay them.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However, if the borrower cannot repay or “bridge out” into insurance proceeds, a SBA loan or some other loan, those borrowers are referred to the Florida Small Business Development Center network for no-cost consulting, and if the borrower agrees to receive those no-cost services, the borrower receives a rate reduction from 12% to 6% and a 36-month repayment term.</a:t>
            </a: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D4BEBC-AF81-2CC8-62E6-34CBBC2F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Emergency Bridge Loan Program</a:t>
            </a:r>
          </a:p>
        </p:txBody>
      </p:sp>
    </p:spTree>
    <p:extLst>
      <p:ext uri="{BB962C8B-B14F-4D97-AF65-F5344CB8AC3E}">
        <p14:creationId xmlns:p14="http://schemas.microsoft.com/office/powerpoint/2010/main" val="138240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www.floridadisaster.biz</a:t>
            </a: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79597714-9A1E-384B-2CCB-F82F191A9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2028" y="2598738"/>
            <a:ext cx="3167568" cy="3436937"/>
          </a:xfr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117481DA-4749-674B-E02F-031A1B28CE7E}"/>
              </a:ext>
            </a:extLst>
          </p:cNvPr>
          <p:cNvSpPr/>
          <p:nvPr/>
        </p:nvSpPr>
        <p:spPr>
          <a:xfrm>
            <a:off x="2962365" y="3668110"/>
            <a:ext cx="1338683" cy="2378075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4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02847"/>
            <a:ext cx="9236700" cy="1188950"/>
          </a:xfrm>
        </p:spPr>
        <p:txBody>
          <a:bodyPr anchor="b">
            <a:normAutofit fontScale="90000"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Office of Small Business Innovation</a:t>
            </a: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CFA50-D52B-66F1-17AC-34F0D72D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Small Business Loan/Investment/Support Programs: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State Small Business Credit Initiative (SSBCI)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Rebuild Florida Business Loan Fund (RLF)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Small Business Emergency Bridge Loan Program (EBL)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Microfinance Loan Guarantee Program (MFG)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Black Business Loan Program (BBLP)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Partners: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Florida Small Business Development Center Network (SBDC)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Hispanic Business Initiative Fund (Prospera)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Mercury SSm A"/>
              </a:rPr>
              <a:t>Florida Opportunity Fund (FOF)</a:t>
            </a: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0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02847"/>
            <a:ext cx="9236700" cy="1188950"/>
          </a:xfrm>
        </p:spPr>
        <p:txBody>
          <a:bodyPr anchor="b">
            <a:no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Incentives, Grants and International</a:t>
            </a: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CFA50-D52B-66F1-17AC-34F0D72D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u="sng" dirty="0">
                <a:solidFill>
                  <a:srgbClr val="002060"/>
                </a:solidFill>
                <a:latin typeface="Mercury SSm A"/>
              </a:rPr>
              <a:t>SelectFlorida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18 offices in 16 countries, international trade shows and sales/trade missions, export assistance, certificates of free trade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Capital Investment Tax Credits (CITC), High Impact Performance Incentives (HIPI)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Semi-Conductor, Defense, and Space Technology Tax Exemption, Brownfield Redevelopment, and numerous other sales and use tax breaks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Job Growth Grant Fund (JGGF), Rural Infrastructure Fund (RIF), Small Cities CDBG, Broadband Grants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Defense Grants (DIG, DRG, FL Defense Support Commission)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Community Planning Technical Assistance (CPTA) and Competitive Florida</a:t>
            </a: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alex.kelly@commerce.fl.gov</a:t>
            </a:r>
            <a:b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floridajobs.org</a:t>
            </a:r>
            <a:b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selectflorida.org</a:t>
            </a:r>
            <a:b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floridadisaster.biz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9857C-EDBF-6B57-C259-76EA31FA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31" y="178778"/>
            <a:ext cx="11557335" cy="8970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ercury SSm A"/>
              </a:rPr>
              <a:t>COMMERCE IN FLORIDA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B34E2E-C945-7E1F-4300-EA6162B4A9DC}"/>
              </a:ext>
            </a:extLst>
          </p:cNvPr>
          <p:cNvGrpSpPr/>
          <p:nvPr/>
        </p:nvGrpSpPr>
        <p:grpSpPr>
          <a:xfrm>
            <a:off x="2727386" y="466007"/>
            <a:ext cx="6737227" cy="6391993"/>
            <a:chOff x="4297680" y="-305825"/>
            <a:chExt cx="7752080" cy="7163825"/>
          </a:xfrm>
        </p:grpSpPr>
        <p:pic>
          <p:nvPicPr>
            <p:cNvPr id="4" name="Graphic 3" descr="Umbrella with solid fill">
              <a:extLst>
                <a:ext uri="{FF2B5EF4-FFF2-40B4-BE49-F238E27FC236}">
                  <a16:creationId xmlns:a16="http://schemas.microsoft.com/office/drawing/2014/main" id="{03A77805-F6E8-64A4-C70F-EC5F4B57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" t="1" r="6464" b="10747"/>
            <a:stretch/>
          </p:blipFill>
          <p:spPr>
            <a:xfrm>
              <a:off x="4297680" y="-305825"/>
              <a:ext cx="7752080" cy="7163825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1021EADD-A4D7-1B1A-9802-83BEBBA33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0" t="65333" r="6158" b="20148"/>
            <a:stretch/>
          </p:blipFill>
          <p:spPr>
            <a:xfrm>
              <a:off x="5395169" y="4176316"/>
              <a:ext cx="2754554" cy="337644"/>
            </a:xfrm>
            <a:prstGeom prst="rect">
              <a:avLst/>
            </a:prstGeom>
          </p:spPr>
        </p:pic>
        <p:pic>
          <p:nvPicPr>
            <p:cNvPr id="9" name="Picture 8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722A3B68-2B22-DE4C-C1BD-812CE40EF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9" t="46295" r="14943" b="46451"/>
            <a:stretch/>
          </p:blipFill>
          <p:spPr>
            <a:xfrm rot="16200000">
              <a:off x="6746266" y="4155414"/>
              <a:ext cx="3408040" cy="38040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D79DC49-7C93-FA9B-74CB-AF3C596FD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9231" y="1835281"/>
              <a:ext cx="2064489" cy="722571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C7A3095-0DA0-BC29-A0FC-8CE610F3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15149" y="981266"/>
              <a:ext cx="2064488" cy="79403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8DFCF03-8F9E-EDF2-676F-5385B6F0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05418" y="1989637"/>
              <a:ext cx="882062" cy="79159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AE50604-B7AA-CFEE-EBC8-528EE21A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18577" y="3050581"/>
              <a:ext cx="1596243" cy="96325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603C776-576A-B9DD-32E5-D40B53005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70409" y="4475859"/>
              <a:ext cx="1715839" cy="870353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5DB81E1-74F1-B8D1-34DD-45863C2A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76642" y="4664783"/>
              <a:ext cx="2276356" cy="711361"/>
            </a:xfrm>
            <a:prstGeom prst="rect">
              <a:avLst/>
            </a:prstGeom>
          </p:spPr>
        </p:pic>
        <p:pic>
          <p:nvPicPr>
            <p:cNvPr id="29" name="Picture 28" descr="A close up of a speedometer&#10;&#10;Description automatically generated with low confidence">
              <a:extLst>
                <a:ext uri="{FF2B5EF4-FFF2-40B4-BE49-F238E27FC236}">
                  <a16:creationId xmlns:a16="http://schemas.microsoft.com/office/drawing/2014/main" id="{68B99FC6-4319-F717-09EA-F3F02A53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491" y="1155430"/>
              <a:ext cx="1864700" cy="7225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E60BAF-7036-C1D0-82A2-AB389AC2246C}"/>
                </a:ext>
              </a:extLst>
            </p:cNvPr>
            <p:cNvSpPr txBox="1">
              <a:spLocks/>
            </p:cNvSpPr>
            <p:nvPr/>
          </p:nvSpPr>
          <p:spPr>
            <a:xfrm>
              <a:off x="9942655" y="3752854"/>
              <a:ext cx="1873834" cy="72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Florida Defense Alliance</a:t>
              </a:r>
            </a:p>
          </p:txBody>
        </p:sp>
        <p:pic>
          <p:nvPicPr>
            <p:cNvPr id="34" name="Picture 3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D2D9FB0-38F0-0B90-FE44-9AD702034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1126" y="3787939"/>
              <a:ext cx="1111288" cy="1553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94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1227D-9184-FDF4-08A3-1FAEFEB8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FloridaCommerce</a:t>
            </a:r>
            <a:endParaRPr lang="en-US" sz="5000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3C0AB3F1-270C-405F-28B3-5459BD1FA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566500"/>
              </p:ext>
            </p:extLst>
          </p:nvPr>
        </p:nvGraphicFramePr>
        <p:xfrm>
          <a:off x="793660" y="2599509"/>
          <a:ext cx="10143668" cy="343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9EE9E12-263F-A0F3-AE6C-20EA6ABEA7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1227D-9184-FDF4-08A3-1FAEFEB8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 fontScale="90000"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Readiness for Job Seekers and Job Creators</a:t>
            </a:r>
            <a:endParaRPr lang="en-US" sz="4200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897110A8-29DF-1F6C-7DD6-F0DFAEDEC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084556"/>
              </p:ext>
            </p:extLst>
          </p:nvPr>
        </p:nvGraphicFramePr>
        <p:xfrm>
          <a:off x="793660" y="2599509"/>
          <a:ext cx="10143668" cy="343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9EE9E12-263F-A0F3-AE6C-20EA6ABEA7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1227D-9184-FDF4-08A3-1FAEFEB8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Confidence in Capital Formation</a:t>
            </a:r>
            <a:endParaRPr lang="en-US" sz="5000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BA69-C40A-B4AF-C7F2-42B079E5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#1 in new business formations since 2019 – 3.3 Million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#1 for entrepreneurship (The Digital Project Manager)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#1 talent development 2022-2023 (Lightcast)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#1 for higher education – state colleges &amp; universities (U.S. News)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#3 in K-12 achievement (Education Week’s Quality Counts)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AAA credit rating (Fitch, Moody’s, S&amp;P)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#4 tax climate (Tax Foundation)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Mercury SSm A"/>
              </a:rPr>
              <a:t>$1.6 Trillion GDP</a:t>
            </a:r>
          </a:p>
        </p:txBody>
      </p:sp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9EE9E12-263F-A0F3-AE6C-20EA6ABE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BA69-C40A-B4AF-C7F2-42B079E5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#10/#11 in manufacturing jobs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Greater than 25% growth in manufacturing establishments since 2019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#1 for new high tech business establishments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Fastest venture capital growth in nation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Florida Entrepreneurial Nexus found 1,100+ small business partners (accelerators, incubators, investors, mentors, etc.) </a:t>
            </a:r>
            <a:r>
              <a:rPr lang="en-US" sz="2000" dirty="0">
                <a:latin typeface="Mercury SSm A"/>
                <a:hlinkClick r:id="rId3"/>
              </a:rPr>
              <a:t>floridanexus.org</a:t>
            </a:r>
            <a:r>
              <a:rPr lang="en-US" sz="2000" dirty="0">
                <a:latin typeface="Mercury SSm A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2023 led nation with corporate HQ relocations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Since 2019, 45% increase in the number of registered apprentices, 100% increase in the number of preapprentices, 41% increase in apprenticeship and preapprenticeship programs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Mercury SSm A"/>
              </a:rPr>
              <a:t>For the first time in years, property insurance rate filings are trending downward</a:t>
            </a:r>
          </a:p>
        </p:txBody>
      </p:sp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9EE9E12-263F-A0F3-AE6C-20EA6ABEA7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35A7E3-4D4A-765E-2180-ACC8DD9D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High Impact Gains and Focus Areas</a:t>
            </a:r>
            <a:endParaRPr lang="en-US" sz="4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79B755-6D65-EDFE-F12D-C508FA1C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36" y="0"/>
            <a:ext cx="5325717" cy="685800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2409AE2-2C73-5BE8-787C-93551A58D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353" y="0"/>
            <a:ext cx="618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Business Recovery Response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CFA50-D52B-66F1-17AC-34F0D72D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1900" dirty="0">
                <a:solidFill>
                  <a:srgbClr val="002060"/>
                </a:solidFill>
                <a:latin typeface="Mercury SSm A"/>
              </a:rPr>
              <a:t>$84.1 million approved 2,120 of Florida’s small businesses impacted by Hurricanes Debby, Helene, and Milton through the Florida Small Business Emergency Bridge Loan program: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pt-BR" sz="1900" dirty="0">
                <a:solidFill>
                  <a:srgbClr val="002060"/>
                </a:solidFill>
                <a:latin typeface="Mercury SSm A"/>
              </a:rPr>
              <a:t>Debby:		117 approved		for $4,788,500		avg. = $37.8K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pt-BR" sz="1900" dirty="0">
                <a:solidFill>
                  <a:srgbClr val="002060"/>
                </a:solidFill>
                <a:latin typeface="Mercury SSm A"/>
              </a:rPr>
              <a:t>Helene:		638 approved		for $25,466,400		avg. = $40.1K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pt-BR" sz="1900" dirty="0">
                <a:solidFill>
                  <a:srgbClr val="002060"/>
                </a:solidFill>
                <a:latin typeface="Mercury SSm A"/>
              </a:rPr>
              <a:t>Milton:		1,365 approved		for $53,829,082		avg. = $38.9K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1900" dirty="0">
              <a:solidFill>
                <a:srgbClr val="002060"/>
              </a:solidFill>
              <a:latin typeface="Mercury SSm A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1900" dirty="0">
                <a:solidFill>
                  <a:srgbClr val="002060"/>
                </a:solidFill>
                <a:latin typeface="Mercury SSm A"/>
              </a:rPr>
              <a:t>Disaster Unemployment Assistance (DUA) – 13,467 claims submitted: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1900" dirty="0">
                <a:solidFill>
                  <a:srgbClr val="002060"/>
                </a:solidFill>
                <a:latin typeface="Mercury SSm A"/>
              </a:rPr>
              <a:t>Debby:		1,165 claims		apps. due 11/18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1900" dirty="0">
                <a:solidFill>
                  <a:srgbClr val="002060"/>
                </a:solidFill>
                <a:latin typeface="Mercury SSm A"/>
              </a:rPr>
              <a:t>Helene:		6,481 claims		apps. due 12/9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1900" dirty="0">
                <a:solidFill>
                  <a:srgbClr val="002060"/>
                </a:solidFill>
                <a:latin typeface="Mercury SSm A"/>
              </a:rPr>
              <a:t>Milton:		5,821 claims		apps. due 12/10</a:t>
            </a: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6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Emergency Bridge Loan Program</a:t>
            </a: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CFA50-D52B-66F1-17AC-34F0D72D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Loans up to $50,000 per business, per applicant.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Up to $150,000 per agricultural business (including aquaculture, citrus, etc.).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Previously 0% interest for 1 year – </a:t>
            </a: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0% interest for 2 years.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Mercury SSm A"/>
              </a:rPr>
              <a:t>Previously 600 credit score minimum – </a:t>
            </a: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b="1" dirty="0">
                <a:solidFill>
                  <a:srgbClr val="002060"/>
                </a:solidFill>
                <a:latin typeface="Mercury SSm A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550 credit score minimum.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002060"/>
                </a:solidFill>
                <a:latin typeface="Mercury SSm A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Mercury SSm A"/>
              </a:rPr>
              <a:t>: Secretary’s discretion to waive credit score requirement in hardest hit coastal and rural areas.</a:t>
            </a:r>
          </a:p>
        </p:txBody>
      </p:sp>
      <p:pic>
        <p:nvPicPr>
          <p:cNvPr id="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856</Words>
  <Application>Microsoft Office PowerPoint</Application>
  <PresentationFormat>Widescreen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Mercury SSm A</vt:lpstr>
      <vt:lpstr>Wingdings</vt:lpstr>
      <vt:lpstr>Office Theme</vt:lpstr>
      <vt:lpstr>5_Office Theme</vt:lpstr>
      <vt:lpstr>Presentation to the Florida Association of Chamber Professionals </vt:lpstr>
      <vt:lpstr>COMMERCE IN FLORIDA</vt:lpstr>
      <vt:lpstr>FloridaCommerce</vt:lpstr>
      <vt:lpstr>Readiness for Job Seekers and Job Creators</vt:lpstr>
      <vt:lpstr>Confidence in Capital Formation</vt:lpstr>
      <vt:lpstr>High Impact Gains and Focus Areas</vt:lpstr>
      <vt:lpstr>PowerPoint Presentation</vt:lpstr>
      <vt:lpstr>Business Recovery Response</vt:lpstr>
      <vt:lpstr>Emergency Bridge Loan Program</vt:lpstr>
      <vt:lpstr>Emergency Bridge Loan Program</vt:lpstr>
      <vt:lpstr>Emergency Bridge Loan Program</vt:lpstr>
      <vt:lpstr>www.floridadisaster.biz</vt:lpstr>
      <vt:lpstr>Office of Small Business Innovation</vt:lpstr>
      <vt:lpstr>Incentives, Grants and International</vt:lpstr>
      <vt:lpstr>Thank you!  alex.kelly@commerce.fl.gov  floridajobs.org selectflorida.org floridadisaster.biz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Santos</dc:creator>
  <cp:lastModifiedBy>Kelly, Alex</cp:lastModifiedBy>
  <cp:revision>17</cp:revision>
  <dcterms:created xsi:type="dcterms:W3CDTF">2023-06-29T18:41:40Z</dcterms:created>
  <dcterms:modified xsi:type="dcterms:W3CDTF">2024-12-13T10:46:34Z</dcterms:modified>
</cp:coreProperties>
</file>