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2"/>
  </p:notesMasterIdLst>
  <p:handoutMasterIdLst>
    <p:handoutMasterId r:id="rId33"/>
  </p:handoutMasterIdLst>
  <p:sldIdLst>
    <p:sldId id="4642" r:id="rId3"/>
    <p:sldId id="4677" r:id="rId4"/>
    <p:sldId id="4643" r:id="rId5"/>
    <p:sldId id="4708" r:id="rId6"/>
    <p:sldId id="4700" r:id="rId7"/>
    <p:sldId id="4709" r:id="rId8"/>
    <p:sldId id="4710" r:id="rId9"/>
    <p:sldId id="4711" r:id="rId10"/>
    <p:sldId id="4678" r:id="rId11"/>
    <p:sldId id="4680" r:id="rId12"/>
    <p:sldId id="4713" r:id="rId13"/>
    <p:sldId id="4714" r:id="rId14"/>
    <p:sldId id="4682" r:id="rId15"/>
    <p:sldId id="4689" r:id="rId16"/>
    <p:sldId id="4698" r:id="rId17"/>
    <p:sldId id="4706" r:id="rId18"/>
    <p:sldId id="4686" r:id="rId19"/>
    <p:sldId id="4702" r:id="rId20"/>
    <p:sldId id="4691" r:id="rId21"/>
    <p:sldId id="4712" r:id="rId22"/>
    <p:sldId id="4693" r:id="rId23"/>
    <p:sldId id="4695" r:id="rId24"/>
    <p:sldId id="4707" r:id="rId25"/>
    <p:sldId id="4690" r:id="rId26"/>
    <p:sldId id="4688" r:id="rId27"/>
    <p:sldId id="4696" r:id="rId28"/>
    <p:sldId id="4703" r:id="rId29"/>
    <p:sldId id="4704" r:id="rId30"/>
    <p:sldId id="4701" r:id="rId31"/>
  </p:sldIdLst>
  <p:sldSz cx="12192000" cy="6858000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778"/>
    <a:srgbClr val="CC0000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20" autoAdjust="0"/>
    <p:restoredTop sz="95400" autoAdjust="0"/>
  </p:normalViewPr>
  <p:slideViewPr>
    <p:cSldViewPr>
      <p:cViewPr varScale="1">
        <p:scale>
          <a:sx n="110" d="100"/>
          <a:sy n="110" d="100"/>
        </p:scale>
        <p:origin x="31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6" y="96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AA24D-6552-43A7-AC5A-CF97B5853349}" type="doc">
      <dgm:prSet loTypeId="urn:microsoft.com/office/officeart/2005/8/layout/cycle3" loCatId="cycle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5E726EC-4007-4401-8808-B60BDC5200E0}">
      <dgm:prSet phldrT="[Text]" custT="1"/>
      <dgm:spPr/>
      <dgm:t>
        <a:bodyPr/>
        <a:lstStyle/>
        <a:p>
          <a:r>
            <a:rPr lang="en-US" sz="2400" b="1" dirty="0"/>
            <a:t>Performance</a:t>
          </a:r>
        </a:p>
      </dgm:t>
    </dgm:pt>
    <dgm:pt modelId="{55FBEDB0-2DFF-476C-A577-AD264014C34C}" type="parTrans" cxnId="{A092754A-F19D-4E14-A30A-D9D6BA733FE6}">
      <dgm:prSet/>
      <dgm:spPr/>
      <dgm:t>
        <a:bodyPr/>
        <a:lstStyle/>
        <a:p>
          <a:endParaRPr lang="en-US" sz="2400" b="1"/>
        </a:p>
      </dgm:t>
    </dgm:pt>
    <dgm:pt modelId="{67D4C645-64A4-4E83-B752-D362B4207E68}" type="sibTrans" cxnId="{A092754A-F19D-4E14-A30A-D9D6BA733FE6}">
      <dgm:prSet/>
      <dgm:spPr/>
      <dgm:t>
        <a:bodyPr/>
        <a:lstStyle/>
        <a:p>
          <a:endParaRPr lang="en-US" sz="2400" b="1"/>
        </a:p>
      </dgm:t>
    </dgm:pt>
    <dgm:pt modelId="{C3B6C736-5712-4B3B-A490-EB1D5FC18E2F}">
      <dgm:prSet phldrT="[Text]" custT="1"/>
      <dgm:spPr/>
      <dgm:t>
        <a:bodyPr/>
        <a:lstStyle/>
        <a:p>
          <a:r>
            <a:rPr lang="en-US" sz="2400" b="1" dirty="0"/>
            <a:t>Structure</a:t>
          </a:r>
        </a:p>
      </dgm:t>
    </dgm:pt>
    <dgm:pt modelId="{515E2FCC-5C2F-4339-A143-37524AE2D4C2}" type="parTrans" cxnId="{45FE0069-B32C-4462-9915-E181F2E23218}">
      <dgm:prSet/>
      <dgm:spPr/>
      <dgm:t>
        <a:bodyPr/>
        <a:lstStyle/>
        <a:p>
          <a:endParaRPr lang="en-US" sz="2400" b="1"/>
        </a:p>
      </dgm:t>
    </dgm:pt>
    <dgm:pt modelId="{5B11F26C-F86F-46E0-A7C3-483E7F74D834}" type="sibTrans" cxnId="{45FE0069-B32C-4462-9915-E181F2E23218}">
      <dgm:prSet/>
      <dgm:spPr/>
      <dgm:t>
        <a:bodyPr/>
        <a:lstStyle/>
        <a:p>
          <a:endParaRPr lang="en-US" sz="2400" b="1"/>
        </a:p>
      </dgm:t>
    </dgm:pt>
    <dgm:pt modelId="{A669C194-F732-4F25-AD34-5C2A8F48A42B}">
      <dgm:prSet phldrT="[Text]" custT="1"/>
      <dgm:spPr/>
      <dgm:t>
        <a:bodyPr/>
        <a:lstStyle/>
        <a:p>
          <a:r>
            <a:rPr lang="en-US" sz="2400" b="1" dirty="0"/>
            <a:t>Strategy</a:t>
          </a:r>
        </a:p>
      </dgm:t>
    </dgm:pt>
    <dgm:pt modelId="{AC96C101-1F6F-45CD-B813-E7FFC2E8392C}" type="parTrans" cxnId="{F0804E36-88F7-413F-A77E-79D1E5E32492}">
      <dgm:prSet/>
      <dgm:spPr/>
      <dgm:t>
        <a:bodyPr/>
        <a:lstStyle/>
        <a:p>
          <a:endParaRPr lang="en-US" sz="2400" b="1"/>
        </a:p>
      </dgm:t>
    </dgm:pt>
    <dgm:pt modelId="{A4A57794-55F7-47C9-8880-27B3E5F71372}" type="sibTrans" cxnId="{F0804E36-88F7-413F-A77E-79D1E5E32492}">
      <dgm:prSet/>
      <dgm:spPr/>
      <dgm:t>
        <a:bodyPr/>
        <a:lstStyle/>
        <a:p>
          <a:endParaRPr lang="en-US" sz="2400" b="1"/>
        </a:p>
      </dgm:t>
    </dgm:pt>
    <dgm:pt modelId="{9D47F0FD-F1BB-4FE0-B233-B7823DA247E8}">
      <dgm:prSet phldrT="[Text]" custT="1"/>
      <dgm:spPr/>
      <dgm:t>
        <a:bodyPr/>
        <a:lstStyle/>
        <a:p>
          <a:r>
            <a:rPr lang="en-US" sz="2400" b="1" dirty="0"/>
            <a:t>Sustainability</a:t>
          </a:r>
        </a:p>
      </dgm:t>
    </dgm:pt>
    <dgm:pt modelId="{DC5D1D71-C8D8-4317-ADD8-7FD2E9F57743}" type="parTrans" cxnId="{E978A14B-A491-4E1A-A235-711AA3D06B22}">
      <dgm:prSet/>
      <dgm:spPr/>
      <dgm:t>
        <a:bodyPr/>
        <a:lstStyle/>
        <a:p>
          <a:endParaRPr lang="en-US" sz="2400" b="1"/>
        </a:p>
      </dgm:t>
    </dgm:pt>
    <dgm:pt modelId="{3F2C8803-22C7-4CAE-8B9D-33CC003EA3A0}" type="sibTrans" cxnId="{E978A14B-A491-4E1A-A235-711AA3D06B22}">
      <dgm:prSet/>
      <dgm:spPr/>
      <dgm:t>
        <a:bodyPr/>
        <a:lstStyle/>
        <a:p>
          <a:endParaRPr lang="en-US" sz="2400" b="1"/>
        </a:p>
      </dgm:t>
    </dgm:pt>
    <dgm:pt modelId="{7388BDCC-DC05-4F72-8E38-D64C26D60C38}">
      <dgm:prSet phldrT="[Text]" custT="1"/>
      <dgm:spPr/>
      <dgm:t>
        <a:bodyPr/>
        <a:lstStyle/>
        <a:p>
          <a:r>
            <a:rPr lang="en-US" sz="2400" b="1" dirty="0"/>
            <a:t>Relevance</a:t>
          </a:r>
        </a:p>
      </dgm:t>
    </dgm:pt>
    <dgm:pt modelId="{CC174470-99AB-4D71-AAAB-5B5F76340403}" type="parTrans" cxnId="{9C0FB38B-172F-4757-829C-65F0BC5E8E88}">
      <dgm:prSet/>
      <dgm:spPr/>
      <dgm:t>
        <a:bodyPr/>
        <a:lstStyle/>
        <a:p>
          <a:endParaRPr lang="en-US" sz="2400" b="1"/>
        </a:p>
      </dgm:t>
    </dgm:pt>
    <dgm:pt modelId="{3FA51A48-9EFC-4809-BB11-495D3F476B08}" type="sibTrans" cxnId="{9C0FB38B-172F-4757-829C-65F0BC5E8E88}">
      <dgm:prSet/>
      <dgm:spPr/>
      <dgm:t>
        <a:bodyPr/>
        <a:lstStyle/>
        <a:p>
          <a:endParaRPr lang="en-US" sz="2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E11E6C-A5E0-49CD-BB28-5FB86AABB854}" type="pres">
      <dgm:prSet presAssocID="{688AA24D-6552-43A7-AC5A-CF97B5853349}" presName="Name0" presStyleCnt="0">
        <dgm:presLayoutVars>
          <dgm:dir/>
          <dgm:resizeHandles val="exact"/>
        </dgm:presLayoutVars>
      </dgm:prSet>
      <dgm:spPr/>
    </dgm:pt>
    <dgm:pt modelId="{62A3AA36-86B8-47AD-A46B-2F305A6A40AF}" type="pres">
      <dgm:prSet presAssocID="{688AA24D-6552-43A7-AC5A-CF97B5853349}" presName="cycle" presStyleCnt="0"/>
      <dgm:spPr/>
    </dgm:pt>
    <dgm:pt modelId="{1D7D1940-2981-4E2E-AB30-5338B3E7EA3C}" type="pres">
      <dgm:prSet presAssocID="{E5E726EC-4007-4401-8808-B60BDC5200E0}" presName="nodeFirstNode" presStyleLbl="node1" presStyleIdx="0" presStyleCnt="5">
        <dgm:presLayoutVars>
          <dgm:bulletEnabled val="1"/>
        </dgm:presLayoutVars>
      </dgm:prSet>
      <dgm:spPr/>
    </dgm:pt>
    <dgm:pt modelId="{ECD9174A-2A33-4397-9DE5-9FA1209FD375}" type="pres">
      <dgm:prSet presAssocID="{67D4C645-64A4-4E83-B752-D362B4207E68}" presName="sibTransFirstNode" presStyleLbl="bgShp" presStyleIdx="0" presStyleCnt="1"/>
      <dgm:spPr/>
    </dgm:pt>
    <dgm:pt modelId="{81C2A8D3-3297-4775-BFC6-E9D1971BB353}" type="pres">
      <dgm:prSet presAssocID="{C3B6C736-5712-4B3B-A490-EB1D5FC18E2F}" presName="nodeFollowingNodes" presStyleLbl="node1" presStyleIdx="1" presStyleCnt="5">
        <dgm:presLayoutVars>
          <dgm:bulletEnabled val="1"/>
        </dgm:presLayoutVars>
      </dgm:prSet>
      <dgm:spPr/>
    </dgm:pt>
    <dgm:pt modelId="{57EEB6BE-B1D4-4E31-9D0E-9E4C19555BAD}" type="pres">
      <dgm:prSet presAssocID="{A669C194-F732-4F25-AD34-5C2A8F48A42B}" presName="nodeFollowingNodes" presStyleLbl="node1" presStyleIdx="2" presStyleCnt="5" custRadScaleRad="109313" custRadScaleInc="-11573">
        <dgm:presLayoutVars>
          <dgm:bulletEnabled val="1"/>
        </dgm:presLayoutVars>
      </dgm:prSet>
      <dgm:spPr/>
    </dgm:pt>
    <dgm:pt modelId="{C712F89A-0F20-4690-A703-0A346BFE77D6}" type="pres">
      <dgm:prSet presAssocID="{9D47F0FD-F1BB-4FE0-B233-B7823DA247E8}" presName="nodeFollowingNodes" presStyleLbl="node1" presStyleIdx="3" presStyleCnt="5" custRadScaleRad="106498" custRadScaleInc="8818">
        <dgm:presLayoutVars>
          <dgm:bulletEnabled val="1"/>
        </dgm:presLayoutVars>
      </dgm:prSet>
      <dgm:spPr/>
    </dgm:pt>
    <dgm:pt modelId="{2D48BDD6-9B8F-4D01-9D9E-45E1F7242E06}" type="pres">
      <dgm:prSet presAssocID="{7388BDCC-DC05-4F72-8E38-D64C26D60C38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105FC12-69B5-4848-9818-A62241337B92}" type="presOf" srcId="{A669C194-F732-4F25-AD34-5C2A8F48A42B}" destId="{57EEB6BE-B1D4-4E31-9D0E-9E4C19555BAD}" srcOrd="0" destOrd="0" presId="urn:microsoft.com/office/officeart/2005/8/layout/cycle3"/>
    <dgm:cxn modelId="{C779612D-2F01-46DF-8D50-A98F5AD68003}" type="presOf" srcId="{67D4C645-64A4-4E83-B752-D362B4207E68}" destId="{ECD9174A-2A33-4397-9DE5-9FA1209FD375}" srcOrd="0" destOrd="0" presId="urn:microsoft.com/office/officeart/2005/8/layout/cycle3"/>
    <dgm:cxn modelId="{F0804E36-88F7-413F-A77E-79D1E5E32492}" srcId="{688AA24D-6552-43A7-AC5A-CF97B5853349}" destId="{A669C194-F732-4F25-AD34-5C2A8F48A42B}" srcOrd="2" destOrd="0" parTransId="{AC96C101-1F6F-45CD-B813-E7FFC2E8392C}" sibTransId="{A4A57794-55F7-47C9-8880-27B3E5F71372}"/>
    <dgm:cxn modelId="{137D7037-DF3D-4AF0-9593-1BFE4A4FDBC8}" type="presOf" srcId="{688AA24D-6552-43A7-AC5A-CF97B5853349}" destId="{9EE11E6C-A5E0-49CD-BB28-5FB86AABB854}" srcOrd="0" destOrd="0" presId="urn:microsoft.com/office/officeart/2005/8/layout/cycle3"/>
    <dgm:cxn modelId="{45FE0069-B32C-4462-9915-E181F2E23218}" srcId="{688AA24D-6552-43A7-AC5A-CF97B5853349}" destId="{C3B6C736-5712-4B3B-A490-EB1D5FC18E2F}" srcOrd="1" destOrd="0" parTransId="{515E2FCC-5C2F-4339-A143-37524AE2D4C2}" sibTransId="{5B11F26C-F86F-46E0-A7C3-483E7F74D834}"/>
    <dgm:cxn modelId="{A092754A-F19D-4E14-A30A-D9D6BA733FE6}" srcId="{688AA24D-6552-43A7-AC5A-CF97B5853349}" destId="{E5E726EC-4007-4401-8808-B60BDC5200E0}" srcOrd="0" destOrd="0" parTransId="{55FBEDB0-2DFF-476C-A577-AD264014C34C}" sibTransId="{67D4C645-64A4-4E83-B752-D362B4207E68}"/>
    <dgm:cxn modelId="{E978A14B-A491-4E1A-A235-711AA3D06B22}" srcId="{688AA24D-6552-43A7-AC5A-CF97B5853349}" destId="{9D47F0FD-F1BB-4FE0-B233-B7823DA247E8}" srcOrd="3" destOrd="0" parTransId="{DC5D1D71-C8D8-4317-ADD8-7FD2E9F57743}" sibTransId="{3F2C8803-22C7-4CAE-8B9D-33CC003EA3A0}"/>
    <dgm:cxn modelId="{5E655A4C-0B72-46C5-8D3D-DF4B030419C8}" type="presOf" srcId="{E5E726EC-4007-4401-8808-B60BDC5200E0}" destId="{1D7D1940-2981-4E2E-AB30-5338B3E7EA3C}" srcOrd="0" destOrd="0" presId="urn:microsoft.com/office/officeart/2005/8/layout/cycle3"/>
    <dgm:cxn modelId="{9C0FB38B-172F-4757-829C-65F0BC5E8E88}" srcId="{688AA24D-6552-43A7-AC5A-CF97B5853349}" destId="{7388BDCC-DC05-4F72-8E38-D64C26D60C38}" srcOrd="4" destOrd="0" parTransId="{CC174470-99AB-4D71-AAAB-5B5F76340403}" sibTransId="{3FA51A48-9EFC-4809-BB11-495D3F476B08}"/>
    <dgm:cxn modelId="{30F3A9C0-14BB-4BB7-949E-AC25AA1EC6BD}" type="presOf" srcId="{7388BDCC-DC05-4F72-8E38-D64C26D60C38}" destId="{2D48BDD6-9B8F-4D01-9D9E-45E1F7242E06}" srcOrd="0" destOrd="0" presId="urn:microsoft.com/office/officeart/2005/8/layout/cycle3"/>
    <dgm:cxn modelId="{A45B7FCD-9A15-4B53-9BC7-06228F0B8EA8}" type="presOf" srcId="{C3B6C736-5712-4B3B-A490-EB1D5FC18E2F}" destId="{81C2A8D3-3297-4775-BFC6-E9D1971BB353}" srcOrd="0" destOrd="0" presId="urn:microsoft.com/office/officeart/2005/8/layout/cycle3"/>
    <dgm:cxn modelId="{96C521F7-7B8F-4CEA-8CBC-15F1FB46DC49}" type="presOf" srcId="{9D47F0FD-F1BB-4FE0-B233-B7823DA247E8}" destId="{C712F89A-0F20-4690-A703-0A346BFE77D6}" srcOrd="0" destOrd="0" presId="urn:microsoft.com/office/officeart/2005/8/layout/cycle3"/>
    <dgm:cxn modelId="{D0190355-A7FD-49E7-81F6-E5BBB2492EB8}" type="presParOf" srcId="{9EE11E6C-A5E0-49CD-BB28-5FB86AABB854}" destId="{62A3AA36-86B8-47AD-A46B-2F305A6A40AF}" srcOrd="0" destOrd="0" presId="urn:microsoft.com/office/officeart/2005/8/layout/cycle3"/>
    <dgm:cxn modelId="{36A7E250-9B3C-4462-B1A2-BF21A8C84BF0}" type="presParOf" srcId="{62A3AA36-86B8-47AD-A46B-2F305A6A40AF}" destId="{1D7D1940-2981-4E2E-AB30-5338B3E7EA3C}" srcOrd="0" destOrd="0" presId="urn:microsoft.com/office/officeart/2005/8/layout/cycle3"/>
    <dgm:cxn modelId="{36262019-D7CC-4465-AA15-8162D9D3B789}" type="presParOf" srcId="{62A3AA36-86B8-47AD-A46B-2F305A6A40AF}" destId="{ECD9174A-2A33-4397-9DE5-9FA1209FD375}" srcOrd="1" destOrd="0" presId="urn:microsoft.com/office/officeart/2005/8/layout/cycle3"/>
    <dgm:cxn modelId="{E3684F22-50C6-45FC-8908-47FC7A9220C0}" type="presParOf" srcId="{62A3AA36-86B8-47AD-A46B-2F305A6A40AF}" destId="{81C2A8D3-3297-4775-BFC6-E9D1971BB353}" srcOrd="2" destOrd="0" presId="urn:microsoft.com/office/officeart/2005/8/layout/cycle3"/>
    <dgm:cxn modelId="{997CF8C2-E638-41EA-ACFB-FE0F8FBC6E18}" type="presParOf" srcId="{62A3AA36-86B8-47AD-A46B-2F305A6A40AF}" destId="{57EEB6BE-B1D4-4E31-9D0E-9E4C19555BAD}" srcOrd="3" destOrd="0" presId="urn:microsoft.com/office/officeart/2005/8/layout/cycle3"/>
    <dgm:cxn modelId="{5124DD7A-9DCD-4430-8844-F9BE4030249F}" type="presParOf" srcId="{62A3AA36-86B8-47AD-A46B-2F305A6A40AF}" destId="{C712F89A-0F20-4690-A703-0A346BFE77D6}" srcOrd="4" destOrd="0" presId="urn:microsoft.com/office/officeart/2005/8/layout/cycle3"/>
    <dgm:cxn modelId="{4E9C4F94-C94A-4367-9196-379F4B88BF3A}" type="presParOf" srcId="{62A3AA36-86B8-47AD-A46B-2F305A6A40AF}" destId="{2D48BDD6-9B8F-4D01-9D9E-45E1F7242E0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9174A-2A33-4397-9DE5-9FA1209FD375}">
      <dsp:nvSpPr>
        <dsp:cNvPr id="0" name=""/>
        <dsp:cNvSpPr/>
      </dsp:nvSpPr>
      <dsp:spPr>
        <a:xfrm>
          <a:off x="1441713" y="-26303"/>
          <a:ext cx="4507972" cy="4507972"/>
        </a:xfrm>
        <a:prstGeom prst="circularArrow">
          <a:avLst>
            <a:gd name="adj1" fmla="val 5544"/>
            <a:gd name="adj2" fmla="val 330680"/>
            <a:gd name="adj3" fmla="val 13783415"/>
            <a:gd name="adj4" fmla="val 17381408"/>
            <a:gd name="adj5" fmla="val 5757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D1940-2981-4E2E-AB30-5338B3E7EA3C}">
      <dsp:nvSpPr>
        <dsp:cNvPr id="0" name=""/>
        <dsp:cNvSpPr/>
      </dsp:nvSpPr>
      <dsp:spPr>
        <a:xfrm>
          <a:off x="2643652" y="1575"/>
          <a:ext cx="2104094" cy="10520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Performance</a:t>
          </a:r>
        </a:p>
      </dsp:txBody>
      <dsp:txXfrm>
        <a:off x="2695009" y="52932"/>
        <a:ext cx="2001380" cy="949333"/>
      </dsp:txXfrm>
    </dsp:sp>
    <dsp:sp modelId="{81C2A8D3-3297-4775-BFC6-E9D1971BB353}">
      <dsp:nvSpPr>
        <dsp:cNvPr id="0" name=""/>
        <dsp:cNvSpPr/>
      </dsp:nvSpPr>
      <dsp:spPr>
        <a:xfrm>
          <a:off x="4471941" y="1329905"/>
          <a:ext cx="2104094" cy="10520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Structure</a:t>
          </a:r>
        </a:p>
      </dsp:txBody>
      <dsp:txXfrm>
        <a:off x="4523298" y="1381262"/>
        <a:ext cx="2001380" cy="949333"/>
      </dsp:txXfrm>
    </dsp:sp>
    <dsp:sp modelId="{57EEB6BE-B1D4-4E31-9D0E-9E4C19555BAD}">
      <dsp:nvSpPr>
        <dsp:cNvPr id="0" name=""/>
        <dsp:cNvSpPr/>
      </dsp:nvSpPr>
      <dsp:spPr>
        <a:xfrm>
          <a:off x="4075300" y="3462229"/>
          <a:ext cx="2104094" cy="10520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Strategy</a:t>
          </a:r>
        </a:p>
      </dsp:txBody>
      <dsp:txXfrm>
        <a:off x="4126657" y="3513586"/>
        <a:ext cx="2001380" cy="949333"/>
      </dsp:txXfrm>
    </dsp:sp>
    <dsp:sp modelId="{C712F89A-0F20-4690-A703-0A346BFE77D6}">
      <dsp:nvSpPr>
        <dsp:cNvPr id="0" name=""/>
        <dsp:cNvSpPr/>
      </dsp:nvSpPr>
      <dsp:spPr>
        <a:xfrm>
          <a:off x="1292683" y="3462226"/>
          <a:ext cx="2104094" cy="10520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Sustainability</a:t>
          </a:r>
        </a:p>
      </dsp:txBody>
      <dsp:txXfrm>
        <a:off x="1344040" y="3513583"/>
        <a:ext cx="2001380" cy="949333"/>
      </dsp:txXfrm>
    </dsp:sp>
    <dsp:sp modelId="{2D48BDD6-9B8F-4D01-9D9E-45E1F7242E06}">
      <dsp:nvSpPr>
        <dsp:cNvPr id="0" name=""/>
        <dsp:cNvSpPr/>
      </dsp:nvSpPr>
      <dsp:spPr>
        <a:xfrm>
          <a:off x="815363" y="1329905"/>
          <a:ext cx="2104094" cy="105204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Relevance</a:t>
          </a:r>
        </a:p>
      </dsp:txBody>
      <dsp:txXfrm>
        <a:off x="866720" y="1381262"/>
        <a:ext cx="2001380" cy="949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B045DDC1-C02C-4334-B94E-EA93D4B6D57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90537" y="211274"/>
            <a:ext cx="2819401" cy="4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1" tIns="46877" rIns="93751" bIns="46877" numCol="1" anchor="t" anchorCtr="0" compatLnSpc="1">
            <a:prstTxWarp prst="textNoShape">
              <a:avLst/>
            </a:prstTxWarp>
          </a:bodyPr>
          <a:lstStyle>
            <a:lvl1pPr defTabSz="937690">
              <a:defRPr sz="1300" b="0" i="0"/>
            </a:lvl1pPr>
          </a:lstStyle>
          <a:p>
            <a:pPr>
              <a:defRPr/>
            </a:pPr>
            <a:endParaRPr lang="en-US" sz="1100" dirty="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464B0DE1-B4EB-4316-86C4-FBB9968E2B5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88367" y="223163"/>
            <a:ext cx="3067039" cy="4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1" tIns="46877" rIns="93751" bIns="46877" numCol="1" anchor="t" anchorCtr="0" compatLnSpc="1">
            <a:prstTxWarp prst="textNoShape">
              <a:avLst/>
            </a:prstTxWarp>
          </a:bodyPr>
          <a:lstStyle>
            <a:lvl1pPr algn="r" defTabSz="937690">
              <a:defRPr sz="1300" b="0" i="0"/>
            </a:lvl1pPr>
          </a:lstStyle>
          <a:p>
            <a:pPr>
              <a:defRPr/>
            </a:pPr>
            <a:r>
              <a:rPr lang="en-US" sz="1100" dirty="0"/>
              <a:t>June 2020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6976F0AD-CAE5-4694-9454-DE37A483942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1671" y="8790523"/>
            <a:ext cx="3067040" cy="46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1" tIns="46877" rIns="93751" bIns="46877" numCol="1" anchor="b" anchorCtr="0" compatLnSpc="1">
            <a:prstTxWarp prst="textNoShape">
              <a:avLst/>
            </a:prstTxWarp>
          </a:bodyPr>
          <a:lstStyle>
            <a:lvl1pPr defTabSz="937690">
              <a:defRPr sz="1300" b="0" i="0"/>
            </a:lvl1pPr>
          </a:lstStyle>
          <a:p>
            <a:pPr>
              <a:defRPr/>
            </a:pPr>
            <a:r>
              <a:rPr lang="en-US" sz="1200" dirty="0"/>
              <a:t>www.nonprofitcenter.com</a:t>
            </a:r>
          </a:p>
          <a:p>
            <a:pPr>
              <a:defRPr/>
            </a:pPr>
            <a:r>
              <a:rPr lang="en-US" sz="1200" dirty="0"/>
              <a:t>bob@rchcae.com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A95A26BF-D565-4741-9FD3-8559E422F22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048" y="8893993"/>
            <a:ext cx="3067039" cy="46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1" tIns="46877" rIns="93751" bIns="46877" numCol="1" anchor="b" anchorCtr="0" compatLnSpc="1">
            <a:prstTxWarp prst="textNoShape">
              <a:avLst/>
            </a:prstTxWarp>
          </a:bodyPr>
          <a:lstStyle>
            <a:lvl1pPr algn="r" defTabSz="936257">
              <a:defRPr sz="1300" b="0" i="0"/>
            </a:lvl1pPr>
          </a:lstStyle>
          <a:p>
            <a:pPr>
              <a:defRPr/>
            </a:pPr>
            <a:fld id="{10F8CF70-F373-4121-9CF7-A7C4D310D9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6022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0-04-29T17:20:33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14288 4445 0,'0'0'0,"-18"0"0,-247-176 110,248 176-95,-19 0 1,-17-36 0,-17 19-1,-1-1 1,-52-35-1,52 36 1,-35-19 0,36 19-1,-18-19 1,35 19 0,0-1 15,0 0-16,0 18 1,0 0 0,-35 0-1,0 0 1,35 0 0,-18 0-1,1 0 1,-36 0-1,53 0 1,0 0 0,0 0-16,-17 0 15,-19 0 1,19 0 15,17 0-15,0 0-1,18 0 1,-53 18 0,35-18-1,0 18 1,-18-18 0,18 17-1,-17-17 1,17 0-1,35 0 1,-35 18 0,-35-18-1,0 18 1,-71-1 15,88 1-15,1-18-1,52 18 1,-35-18 0,18 0-1,0 35 1,0-18 0,-1 1-1,1 17 1,17 1-1,18-19 1,-35 54 0,0-18-1,35 0 1,-18 0 15,1 35-15,-1 18-1,-17 35 1,35-35 0,-18-1-1,0-34 1,18-18 0,0-18-1,0 53 1,0-17-1,0-18 1,0 17 0,0 19-1,0-37 1,0 37 15,0-36-15,0-1-1,0 19 1,18-18 0,-18-18-1,0 53 1,18 54 0,-1-90-1,1 37 1,0-19-1,34-17 1,-16 53 0,17-71-1,-18 18 1,0-18 15,0 18-15,18-17-1,88 69 1,-17-69 0,-53-19-1,52 1 1,-17 0 0,35-18-1,-70 0 1,52 0-1,-35 17 1,0 1 0,-17-18-1,17 18 1,53 17 15,-17-18-15,34 1-1,-105 0 1,18-18 0,-18 0-1,0 0 1,-18 0 0,-17 0-1,35 0 1,-18 0-1,0 0 1,18 0 0,0 0-1,-35 0 1,17 0 15,-17 0-15,34 0-1,-16 0-15,52 0 16,18 0 0,-71 0-1,36 0 1,-36-53 0,18 35-1,0-35 1,-18 18-1,36 0 1,-36-1 0,18 19-1,-18-1 17,36-35-17,-36 53 1,53-53-1,-17 18 1,-54 17 0,19-17-1,16 18 1,-16-1 0,-1-17-1,-17-1 1,52-52-1,-17 35 1,0 0-16,0-35 16,0 18-1,-18 17 17,-17 0-17,-18 17 1,35-52-1,-17 35 1,-1 18 0,1-71-1,0 0 1,-18 53 0,0-88-1,0 18 1,0 35-1,0-36 1,0 89 0,0-89-1,0 54 17,0 35-17,-18-1 1,0 19-1,18-19 1,-35 1 0,0-35-1,-18 34 1,18 1 0,17 35-1,-17-35 1,-1 17-1,1 0 1,17 1 0,1-1-1,-1 18 17,-17-17-17,0-19 1,-36 1-1,18 17 1,18 1 15,17-19-15,1 19 15,-1-1-15,18 1 62</inkml:trace>
  <inkml:trace contextRef="#ctx0" brushRef="#br0" timeOffset="5935.96">21643 6085 0,'0'0'0,"0"-17"15,-18-36-15,1 35 16,-1-70-1,18 70 1,-53-17 0,0-18 15,-17 0-15,-1 18-1,0-18 1,1 35-1,-71-34 1,-18-37 0,-35 36-1,53 1 1,70 34-16,-105-17 16,0 17-1,70-17 1,-71 17-1,-34 18 1,-248-71 0,106 36 15,142 35-15,87 0-1,-35 0 1,36 18-1,-53 17 1,70-35 0,-35 0-1,-18 0 1,35 18 0,19-18-1,-125 0 1,72 0-1,-36 0 1,105 0 0,-34 35-1,17-35 17,-17 35-17,-1 1 1,18-1-1,36-17 1,34-1 0,-17 1-1,-17-18 1,17 17 0,0-17-1,18 18 1,-18 0-1,0-18 1,18 0 0,-1 17 15,1 1-15,-18-18-1,18 0 1,35 18-1,-18-18 17,-35 0-17,-52 17 1,-37 1 0,54-18-1,53 0 1,17 0-1,-35 0 32,0 0-31,18 0 0,-159 18-1,194-36 688,35 18-687,1-18 0,52 1-1,-18-1 1,-34 0-1,-19 1 189,36 17-189,-53-18-15,18 0 16,17 1-1,-17-1 1,-18 36 297,-35-18-313,-1 35 15,1-35-15,-36 0 16,19 0-1,16 0 1,1 18 0,17-1 249,-35 19-233,53-19-32,-35-17 250,18 36-235,-1-19 1,0 1-16,36-1 250,88 1-250,-53 17 15,17-17 1,1 17 0,-54-17-1,-17 0 142,89-18-157,-36 17 15,52 18 1,1 1-1,-71-19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2102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0-05-04T19:09:56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11977 12965 0,'0'-18'140,"0"0"-124,0 1-16,0-19 16,0 1-1,0 0 1,0-36 0,-18-35-1,-17-35 1,35 106-16,-53-71 15,53 71 1,0-18 0,-35 18-1,17-1 1,-17-16 15,17 16-15,-17-34-1,-36 17 1,1-35 0,-1-1-1,-52 1 1,35 0 0,17 0-1,18 53 1,0 35-1,-17-36 1,34 19 0,1-1-1,-18 0 1,18 1 0,0-19 15,-54 19-16,-69-18 1,52 35 0,35-18-1,-35 0 1,36-17 0,-1 17-1,-123-17 1,124 35-1,-36-18 1,53 1 0,-18 17-1,-17-18 1,-176-17 0,52 17 15,-17 1-16,88 17 1,35-36 0,-35 36-1,-89-35 1,36 0 0,-17-36-1,-1 54 1,106-1-1,71 18 1,-71-18 0,18 1-1,17 17 1,-88 0 15,-35 0-15,36-18-1,-19 18 1,36 0 0,18 0-1,-1 35 1,18-35 0,18 0-1,0 36 1,17-1-1,36-18 1,-35 54 0,-36 35-1,0 35 1,-35 35 15,53-87-15,17-19-1,36 1 1,17-54 0,-17 36-1,35 18 1,-18-36 0,1 71-1,-1-18 1,18 18-1,-18-53 1,18-18 0,0-17-1,-17-1 1,17 36 15,0 0-15,0 18-1,0 88 1,17-54 0,1 1-1,17 0 1,1-18 0,-1 0-1,0-17-15,18 0 16,0-1-1,-35 18 1,35-17 0,-1 35-1,19-1 1,0-16 15,-1-1-15,18-35-1,-17 17 1,52-17 0,124 35-1,-141-17 1,18-18 0,-19 0-1,54 0 1,18 17-1,17-34 1,52 17 0,-87-36-1,-18 18 1,-52-17 15,52 35-15,-35 0-1,105 0 1,-158-53 0,35 0-1,-35 0 1,0 0 0,18 0-1,17 0 1,0 0-1,18 0 1,53 0 0,-36 0-1,54 0 1,-125 0 15,72-18-15,-54-17-1,1 17 1,-18 1 0,-18-19-1,0 1 1,18 17 0,0 1-1,-17 17 1,-36-18-1,70-17 1,-52 17 0,35-17-1,35-18 1,-18 35 15,1 18-15,35-17-1,-53 17 1,17-18 0,36-17-1,-35 0 1,-36 17 0,18-53-1,0 36 1,-36-35-1,36 17 1,0-18 0,-17 1-1,69-89 1,-52 88 15,18 1-15,-71 34-1,17 1 1,19 17 0,-36-34-1,35 34 1,-17-35 0,17 35-1,-17-17 1,35-35-1,17-36 1,-35 35 0,1 1-1,-1 17 17,-17 0-17,-1 0 1,18 0-1,-17 35 1,17-17 0,-35 17-1,18 1 1,0-1 0,-1 0-1,1-34 1,-18 34-1,18 18 1,-36 0 125</inkml:trace>
  <inkml:trace contextRef="#ctx0" brushRef="#br0" timeOffset="1438.16">6438 12647 0,'0'-18'47,"18"18"-31,52 0-16,1-17 16,35-1-16,17 18 15,-17-17 1,0 17-1,0-18 1,-71 18 0,53 0-1,0 0 17,18 0-17,18 0 1,52 18-1,-70-18 1,88 17 0,-71-17-1,54 35 1,70-35 0,35 36-1,-53 34 1,-35-17-1,-158-53 1,-1 0 0,0 18-1,18-18 32,35 17-31,-35-17-1,-18 0 1,18 0 0,18 0-1,-1 0 1,1 18 0,-71 35 124,0-35-140</inkml:trace>
  <inkml:trace contextRef="#ctx0" brushRef="#br0" timeOffset="2776.4">6597 12912 0,'53'0'63,"-18"0"-48,18 0-15,0 0 16,0 0-16,123 17 16,54 1-1,-89-18 1,35 18 15,-70-1-15,-36-17-1,-17 0 1,36 0 0,16 0-1,89 18 1,-52 0 0,-72 17-1,36-35 1,-53 0-1,88 0 1,88 53 0,-88-36-1,1-17 17,-37 36-17,1-36 1,35 17-1,0-17 1,-70 0 0,35 0-1,-53 0 1,17-17 0,-34 17-1,16 0 1,19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29B00D31-6C65-4225-B29C-730B5AD91B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3"/>
            <a:ext cx="3067040" cy="4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1" tIns="46877" rIns="93751" bIns="46877" numCol="1" anchor="t" anchorCtr="0" compatLnSpc="1">
            <a:prstTxWarp prst="textNoShape">
              <a:avLst/>
            </a:prstTxWarp>
          </a:bodyPr>
          <a:lstStyle>
            <a:lvl1pPr defTabSz="937690">
              <a:defRPr sz="1300" b="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E1C18EE7-26C7-482E-8635-31589BDE82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0048" y="13"/>
            <a:ext cx="3067039" cy="46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1" tIns="46877" rIns="93751" bIns="46877" numCol="1" anchor="t" anchorCtr="0" compatLnSpc="1">
            <a:prstTxWarp prst="textNoShape">
              <a:avLst/>
            </a:prstTxWarp>
          </a:bodyPr>
          <a:lstStyle>
            <a:lvl1pPr algn="r" defTabSz="937690">
              <a:defRPr sz="1300" b="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09D59CF8-AA70-4141-B103-8E237C57244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703263"/>
            <a:ext cx="6238875" cy="3509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BF7735F3-965B-4F96-96CC-DFDECC6D93E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96" y="4447771"/>
            <a:ext cx="5191084" cy="421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1" tIns="46877" rIns="93751" bIns="468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06" name="Rectangle 6">
            <a:extLst>
              <a:ext uri="{FF2B5EF4-FFF2-40B4-BE49-F238E27FC236}">
                <a16:creationId xmlns:a16="http://schemas.microsoft.com/office/drawing/2014/main" id="{B966AF0E-1F38-4125-92E2-FD15A0E9372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3993"/>
            <a:ext cx="3067040" cy="46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1" tIns="46877" rIns="93751" bIns="46877" numCol="1" anchor="b" anchorCtr="0" compatLnSpc="1">
            <a:prstTxWarp prst="textNoShape">
              <a:avLst/>
            </a:prstTxWarp>
          </a:bodyPr>
          <a:lstStyle>
            <a:lvl1pPr defTabSz="937690">
              <a:defRPr sz="1300" b="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7" name="Rectangle 7">
            <a:extLst>
              <a:ext uri="{FF2B5EF4-FFF2-40B4-BE49-F238E27FC236}">
                <a16:creationId xmlns:a16="http://schemas.microsoft.com/office/drawing/2014/main" id="{A2633F6D-E4E8-46FE-B90E-121829DB18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48" y="8893993"/>
            <a:ext cx="3067039" cy="469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1" tIns="46877" rIns="93751" bIns="46877" numCol="1" anchor="b" anchorCtr="0" compatLnSpc="1">
            <a:prstTxWarp prst="textNoShape">
              <a:avLst/>
            </a:prstTxWarp>
          </a:bodyPr>
          <a:lstStyle>
            <a:lvl1pPr algn="r" defTabSz="936257">
              <a:defRPr sz="1300" b="0" i="0"/>
            </a:lvl1pPr>
          </a:lstStyle>
          <a:p>
            <a:pPr>
              <a:defRPr/>
            </a:pPr>
            <a:fld id="{EA0F2F0E-7118-45EB-AB18-E569070735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2523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DB16-2598-40AA-A03B-D719CDD4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E2802-35D0-45E2-A3B8-21716709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FAEC71-08CA-44E4-A0BF-E25ED3FA9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VALUE. VISION. VOICE.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F3AD0-5D5C-43D8-A327-CC0E628A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F5DFB-ED87-4249-AAA0-12314CBF6E7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40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3AF4EA-7B9A-4779-8BF7-A0623BB8F5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2AEBF1-E6C4-4C2B-9D48-83F18229E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95C09-08A2-46CF-9171-598C9FA512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38DB7-7BA5-4F0E-9F14-BBAC61E1EF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866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1E93C0-08FC-4913-A39D-481E76921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EDC82B-7649-4A8E-80AB-894F14ECDB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1190F5-3D5E-4263-8DFA-7810C2CD5D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1BD8-AB35-4C8C-87B6-2DC45A687F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4768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66200" y="304800"/>
            <a:ext cx="2819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304800"/>
            <a:ext cx="82550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1BEAAA-D85B-49D3-AED0-34CF45E612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7C9404-E61B-4E87-951F-2832A7C65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65720E-AAF7-4AE1-B0AA-73D0D500A2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B6A6A-813A-4F1B-96B6-3FD8F0C160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8949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95C73C-8A64-430C-B4C2-A82AB710D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49BD59-F53A-459E-952E-6820DE036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6C90A5-FF6C-4174-9625-63D916B61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E2455-18F8-4F23-B958-0E0A772BE84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934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0E639B-4D72-4678-B5B6-7DE8F22B5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6AA470-B023-4A42-B4A1-243EEF504C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E6FF0B-D909-4A98-A0B8-8A668394E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521DA-5C94-40E1-9553-C55FCEB26A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1894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6C517B-44CE-420C-988E-0BE66F53A6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18A9B8-9747-42CD-88BE-59E19B839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912A40-E570-4AC4-AB3B-83BAE1F220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D66E0-5059-43EF-8A40-7C940A9ECF2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7084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9988E-F51B-4E40-A4A4-C6431C7C69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803293-0A89-4185-AFAD-AFCC9A0DC8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6E446A-E584-42A3-B5F8-9B0C5ABA8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1074-25B4-4498-A62B-6C93089074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050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938DEE-8653-4916-8B77-93AEE213D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3374738-BD84-4195-AE38-B06B696A60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8E50A4-A9B8-4866-8CC8-CE674E28F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DEEDA-EBE8-439D-96DC-F61657DD35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9069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1123356-484F-4F5E-9172-7BA1FA813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37DDE6-5ADC-497B-9A96-FD17A270DD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A9AD95-9127-4CD2-9275-00BC90073C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7E61F-90BC-46AB-A487-A4B691FE95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832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E585D40-CD17-4E11-92D8-3E1525EA19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8E94F9-A135-45A2-95F0-45985F691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96D1B0-C2E5-4C80-9646-6225CDAA65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67EFC-F3FD-4EAE-A667-6381A1F0D7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503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584364-2BAC-4CFA-9020-695383541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909699-9345-46E7-9044-8723DB47F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/>
              <a:t>VALUE. VISION. VOICE.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88AA52-BFFA-4600-B40B-621EA6D8CA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3A240-3C5C-4135-A072-5401F32E31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997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3AA9B0-C1B1-464E-9029-6867CE96D4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1C6F42-BBA7-44EA-AF3D-8F8DA5E032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FDCC91-3ED4-4EA9-90BC-32FFD5EF08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6686-4CAB-433A-BD3A-352A3A3EC22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50108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03A61E-5B46-48EB-AD3B-C770DA1F3A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C10280-70CB-42F6-9B45-9C0C3E6E2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C46A5-5803-4D75-BFD2-7EF85496BF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78918-76E4-41F5-A356-C8BBB40670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2072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7429B5-B42F-4C90-9D65-1ED0EAFB9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80A4D7-3EF8-46FE-A960-233AF20250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881DD-CC1F-41E2-998A-8FA7DF9F5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B6892-AB79-4173-90EA-6A76CF2CFC7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7773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A82151-4D5C-4D8B-B18C-21F4B8978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9D65FD-C6F9-41C3-8E07-084AA5E763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DFF3A1-B166-4173-A0C1-EF5439643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20BA4-E7C5-44AB-B3AC-369B1216E8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546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96A51B-D613-4A8B-8B8E-0C25215415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dirty="0"/>
              <a:t>VALUE. VISION. VOICE.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EA9010-60A3-42F2-96AC-B7A62CC0C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4D785-D939-4630-9FAD-A314D2CE7C0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393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0566D3-165B-467A-9B8F-3A0F2ED26A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E66970-9CE9-4EE7-9DAE-34B09D6DB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69FDBA-3D37-4780-8F4A-06D456DC5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BB9E6-7C6A-4A8B-8E64-8D0FC0B2A7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337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71600"/>
            <a:ext cx="5486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486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4CC5B9-FAB8-4746-9943-F9B00C21F5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8ADEB-DE44-4336-8FD2-DF618E9729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E15A70-EF52-4627-B877-AA5EECB2E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A3D0F-5C02-4BF4-87D8-21DB6B9A78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263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C0E5EDD-2C2D-4076-8C2C-D48D83C75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AF9EF6-4F75-490E-91FF-8682A278A2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7ED234-9E40-4242-9060-BA50B739F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1338-204E-40EC-AAD0-C40BFE90AB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28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821B9D1-9B16-4308-A670-E1DD2C3B0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E2A69C7-A360-4A17-BF1F-4447AABF0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2E9C99-C1F5-4B52-BD85-A85776BE08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2022F-4D73-464B-A05E-558385C877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526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111FB23-987C-45B8-8DFA-5821EFC4D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CD3D7F-615F-417C-9B48-DD285F94A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7E9585-6CB8-4F11-A233-CE4CB73563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7BBCE-BF4B-42B7-9CCC-1E9511F08C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599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7FA7FA-2512-4497-8E2E-29A1E90CB1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9BE5B1-4627-4EB9-A7FB-05ECAE420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19BC2-65E8-431A-AB71-7417EDEEA8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AA055-7FFE-49EB-BC1F-E26D77F2B7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703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6C3A38C9-00A1-4FDD-9923-025BDA4CD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6FBCF242-8613-4F89-AA94-27722084D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04800"/>
            <a:ext cx="1127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543E7DBA-C5EE-4590-990B-373229426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392238"/>
            <a:ext cx="11176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FB6AF7A-7B62-4C6B-98E6-629BD6159A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EFCE90-3EE3-4B99-828D-CBA4431AEE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>
              <a:defRPr/>
            </a:pPr>
            <a:r>
              <a:rPr lang="en-US" b="1" dirty="0"/>
              <a:t>VALUE. VISION. VOICE.</a:t>
            </a:r>
            <a:endParaRPr 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74DDDD7-8E71-4A73-8201-D20D39846D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>
              <a:defRPr/>
            </a:pPr>
            <a:fld id="{D06F5DFB-ED87-4249-AAA0-12314CBF6E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4" name="Picture 3" descr="A picture containing bird&#10;&#10;Description automatically generated">
            <a:extLst>
              <a:ext uri="{FF2B5EF4-FFF2-40B4-BE49-F238E27FC236}">
                <a16:creationId xmlns:a16="http://schemas.microsoft.com/office/drawing/2014/main" id="{D68EE345-6DA0-42D7-B772-11FCAA02540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51" y="6100968"/>
            <a:ext cx="2085975" cy="5826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387" r:id="rId1"/>
    <p:sldLayoutId id="2147493365" r:id="rId2"/>
    <p:sldLayoutId id="2147493366" r:id="rId3"/>
    <p:sldLayoutId id="2147493367" r:id="rId4"/>
    <p:sldLayoutId id="2147493368" r:id="rId5"/>
    <p:sldLayoutId id="2147493369" r:id="rId6"/>
    <p:sldLayoutId id="2147493370" r:id="rId7"/>
    <p:sldLayoutId id="2147493371" r:id="rId8"/>
    <p:sldLayoutId id="2147493372" r:id="rId9"/>
    <p:sldLayoutId id="2147493373" r:id="rId10"/>
    <p:sldLayoutId id="2147493374" r:id="rId11"/>
    <p:sldLayoutId id="21474933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93507AC-4343-456B-989B-84417FC1D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2F39C58-D7FE-4BDB-BA73-23A6E24E2E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076" name="Rectangle 4">
            <a:extLst>
              <a:ext uri="{FF2B5EF4-FFF2-40B4-BE49-F238E27FC236}">
                <a16:creationId xmlns:a16="http://schemas.microsoft.com/office/drawing/2014/main" id="{B1721A90-F7B8-43F4-8A92-8ADDFB24E1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078" name="Rectangle 6">
            <a:extLst>
              <a:ext uri="{FF2B5EF4-FFF2-40B4-BE49-F238E27FC236}">
                <a16:creationId xmlns:a16="http://schemas.microsoft.com/office/drawing/2014/main" id="{5185C197-E9C5-4402-AF15-00D0EBE3B1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/>
            </a:lvl1pPr>
          </a:lstStyle>
          <a:p>
            <a:pPr>
              <a:defRPr/>
            </a:pPr>
            <a:fld id="{CB276412-935D-4F99-B128-BFF3312D602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7077" name="Rectangle 5">
            <a:extLst>
              <a:ext uri="{FF2B5EF4-FFF2-40B4-BE49-F238E27FC236}">
                <a16:creationId xmlns:a16="http://schemas.microsoft.com/office/drawing/2014/main" id="{A31A5338-44EC-4EBC-AF7A-FB50AE4684D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/>
            </a:lvl1pPr>
          </a:lstStyle>
          <a:p>
            <a:pPr>
              <a:defRPr/>
            </a:pPr>
            <a:r>
              <a:rPr lang="en-US" b="1" dirty="0"/>
              <a:t>VALUE. VISION. VOICE.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376" r:id="rId1"/>
    <p:sldLayoutId id="2147493377" r:id="rId2"/>
    <p:sldLayoutId id="2147493378" r:id="rId3"/>
    <p:sldLayoutId id="2147493379" r:id="rId4"/>
    <p:sldLayoutId id="2147493380" r:id="rId5"/>
    <p:sldLayoutId id="2147493381" r:id="rId6"/>
    <p:sldLayoutId id="2147493382" r:id="rId7"/>
    <p:sldLayoutId id="2147493383" r:id="rId8"/>
    <p:sldLayoutId id="2147493384" r:id="rId9"/>
    <p:sldLayoutId id="2147493385" r:id="rId10"/>
    <p:sldLayoutId id="21474933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emf"/><Relationship Id="rId5" Type="http://schemas.openxmlformats.org/officeDocument/2006/relationships/customXml" Target="../ink/ink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tif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bob@rchcae.com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39C8B-702C-4C08-A680-A8566B78E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2743200"/>
            <a:ext cx="8686800" cy="1470025"/>
          </a:xfrm>
        </p:spPr>
        <p:txBody>
          <a:bodyPr/>
          <a:lstStyle/>
          <a:p>
            <a:r>
              <a:rPr lang="en-US" dirty="0"/>
              <a:t>Hope and Opportunity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sz="3600" b="0" dirty="0"/>
              <a:t>Pandemic, Economic </a:t>
            </a:r>
            <a:r>
              <a:rPr lang="en-US" sz="3600" b="0"/>
              <a:t>and Societal Recovery</a:t>
            </a:r>
            <a:br>
              <a:rPr lang="en-US" b="0" dirty="0"/>
            </a:br>
            <a:br>
              <a:rPr lang="en-US" b="0" dirty="0"/>
            </a:br>
            <a:r>
              <a:rPr lang="en-US" sz="3600" b="0" dirty="0"/>
              <a:t>Comprehensive Approach</a:t>
            </a:r>
            <a:br>
              <a:rPr lang="en-US" dirty="0"/>
            </a:br>
            <a:endParaRPr lang="en-US" dirty="0"/>
          </a:p>
        </p:txBody>
      </p:sp>
      <p:pic>
        <p:nvPicPr>
          <p:cNvPr id="3075" name="Picture 1">
            <a:extLst>
              <a:ext uri="{FF2B5EF4-FFF2-40B4-BE49-F238E27FC236}">
                <a16:creationId xmlns:a16="http://schemas.microsoft.com/office/drawing/2014/main" id="{82F0A666-EC70-4D96-8359-2C9FD48DB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349205"/>
            <a:ext cx="894263" cy="13382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5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AA85-568D-45DB-82F8-84FE37BC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0"/>
            <a:ext cx="8458200" cy="914400"/>
          </a:xfrm>
        </p:spPr>
        <p:txBody>
          <a:bodyPr/>
          <a:lstStyle/>
          <a:p>
            <a:r>
              <a:rPr lang="en-US" dirty="0"/>
              <a:t>Execs Voice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9BF43-8736-4CCC-9710-6334C3619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4880253" cy="5105400"/>
          </a:xfrm>
        </p:spPr>
        <p:txBody>
          <a:bodyPr/>
          <a:lstStyle/>
          <a:p>
            <a:pPr marL="739775" indent="-739775">
              <a:lnSpc>
                <a:spcPct val="150000"/>
              </a:lnSpc>
              <a:buSzPct val="70000"/>
              <a:buFont typeface="+mj-lt"/>
              <a:buAutoNum type="arabicPeriod"/>
            </a:pPr>
            <a:r>
              <a:rPr lang="en-US" dirty="0"/>
              <a:t>Societal Concerns</a:t>
            </a:r>
          </a:p>
          <a:p>
            <a:pPr marL="739775" indent="-739775">
              <a:lnSpc>
                <a:spcPct val="150000"/>
              </a:lnSpc>
              <a:buSzPct val="70000"/>
              <a:buFont typeface="+mj-lt"/>
              <a:buAutoNum type="arabicPeriod"/>
            </a:pPr>
            <a:r>
              <a:rPr lang="en-US" dirty="0"/>
              <a:t>Virus-Fatigue/Messaging</a:t>
            </a:r>
          </a:p>
          <a:p>
            <a:pPr marL="739775" indent="-739775">
              <a:lnSpc>
                <a:spcPct val="150000"/>
              </a:lnSpc>
              <a:buSzPct val="70000"/>
              <a:buFont typeface="+mj-lt"/>
              <a:buAutoNum type="arabicPeriod"/>
            </a:pPr>
            <a:r>
              <a:rPr lang="en-US" dirty="0"/>
              <a:t>Membership/Dues</a:t>
            </a:r>
          </a:p>
          <a:p>
            <a:pPr marL="739775" indent="-739775">
              <a:lnSpc>
                <a:spcPct val="150000"/>
              </a:lnSpc>
              <a:buSzPct val="70000"/>
              <a:buFont typeface="+mj-lt"/>
              <a:buAutoNum type="arabicPeriod"/>
            </a:pPr>
            <a:r>
              <a:rPr lang="en-US" dirty="0"/>
              <a:t>Board/Committees</a:t>
            </a:r>
          </a:p>
          <a:p>
            <a:pPr marL="739775" indent="-739775">
              <a:lnSpc>
                <a:spcPct val="150000"/>
              </a:lnSpc>
              <a:buSzPct val="70000"/>
              <a:buFont typeface="+mj-lt"/>
              <a:buAutoNum type="arabicPeriod"/>
            </a:pPr>
            <a:r>
              <a:rPr lang="en-US" dirty="0"/>
              <a:t>Financial Forecasts/Budget</a:t>
            </a:r>
          </a:p>
          <a:p>
            <a:pPr marL="739775" indent="-739775">
              <a:lnSpc>
                <a:spcPct val="150000"/>
              </a:lnSpc>
              <a:buSzPct val="70000"/>
              <a:buFont typeface="+mj-lt"/>
              <a:buAutoNum type="arabicPeriod"/>
            </a:pPr>
            <a:endParaRPr lang="en-US" dirty="0"/>
          </a:p>
          <a:p>
            <a:pPr marL="739775" indent="-739775">
              <a:lnSpc>
                <a:spcPct val="150000"/>
              </a:lnSpc>
              <a:buSzPct val="70000"/>
              <a:buFont typeface="+mj-lt"/>
              <a:buAutoNum type="arabicPeriod"/>
            </a:pPr>
            <a:endParaRPr lang="en-US" dirty="0"/>
          </a:p>
          <a:p>
            <a:pPr marL="739775" indent="-739775">
              <a:lnSpc>
                <a:spcPct val="150000"/>
              </a:lnSpc>
              <a:buSzPct val="70000"/>
              <a:buFont typeface="+mj-lt"/>
              <a:buAutoNum type="arabicPeriod"/>
            </a:pPr>
            <a:endParaRPr lang="en-US" dirty="0"/>
          </a:p>
          <a:p>
            <a:pPr marL="0" indent="0">
              <a:lnSpc>
                <a:spcPct val="150000"/>
              </a:lnSpc>
              <a:buSzPct val="70000"/>
              <a:buNone/>
            </a:pPr>
            <a:endParaRPr lang="en-US" dirty="0"/>
          </a:p>
          <a:p>
            <a:pPr marL="739775" indent="-739775">
              <a:lnSpc>
                <a:spcPct val="150000"/>
              </a:lnSpc>
              <a:buSzPct val="70000"/>
              <a:buFont typeface="+mj-lt"/>
              <a:buAutoNum type="alphaLcParenR"/>
            </a:pPr>
            <a:endParaRPr lang="en-US" dirty="0"/>
          </a:p>
          <a:p>
            <a:pPr marL="739775" indent="-739775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AA4BE0-A7B5-4F29-AF44-9D8DB9A8C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914" y="1371600"/>
            <a:ext cx="5421086" cy="5105400"/>
          </a:xfrm>
        </p:spPr>
        <p:txBody>
          <a:bodyPr/>
          <a:lstStyle/>
          <a:p>
            <a:pPr marL="739775" indent="-739775">
              <a:lnSpc>
                <a:spcPct val="150000"/>
              </a:lnSpc>
              <a:buSzPct val="70000"/>
              <a:buFont typeface="+mj-lt"/>
              <a:buAutoNum type="arabicPeriod" startAt="6"/>
            </a:pPr>
            <a:r>
              <a:rPr lang="en-US" dirty="0"/>
              <a:t>Staffing</a:t>
            </a:r>
          </a:p>
          <a:p>
            <a:pPr marL="739775" indent="-739775">
              <a:lnSpc>
                <a:spcPct val="150000"/>
              </a:lnSpc>
              <a:buSzPct val="70000"/>
              <a:buFont typeface="+mj-lt"/>
              <a:buAutoNum type="arabicPeriod" startAt="6"/>
            </a:pPr>
            <a:r>
              <a:rPr lang="en-US" dirty="0"/>
              <a:t>Cancellations/Legal</a:t>
            </a:r>
          </a:p>
          <a:p>
            <a:pPr marL="739775" indent="-739775">
              <a:lnSpc>
                <a:spcPct val="150000"/>
              </a:lnSpc>
              <a:buSzPct val="70000"/>
              <a:buFont typeface="+mj-lt"/>
              <a:buAutoNum type="arabicPeriod" startAt="6"/>
            </a:pPr>
            <a:r>
              <a:rPr lang="en-US" dirty="0"/>
              <a:t>Strategic and Plans</a:t>
            </a:r>
          </a:p>
          <a:p>
            <a:pPr marL="739775" indent="-739775">
              <a:lnSpc>
                <a:spcPct val="150000"/>
              </a:lnSpc>
              <a:buSzPct val="70000"/>
              <a:buFont typeface="+mj-lt"/>
              <a:buAutoNum type="arabicPeriod" startAt="6"/>
            </a:pPr>
            <a:r>
              <a:rPr lang="en-US" dirty="0"/>
              <a:t>Advocacy </a:t>
            </a:r>
          </a:p>
          <a:p>
            <a:pPr marL="739775" indent="-739775">
              <a:lnSpc>
                <a:spcPct val="150000"/>
              </a:lnSpc>
              <a:buSzPct val="70000"/>
              <a:buFont typeface="+mj-lt"/>
              <a:buAutoNum type="arabicPeriod" startAt="6"/>
            </a:pPr>
            <a:r>
              <a:rPr lang="en-US" dirty="0"/>
              <a:t>SURVIVE/PROSPER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2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0FEC-2DE3-460B-AB3C-66A9A8C0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5" y="280218"/>
            <a:ext cx="5207000" cy="914400"/>
          </a:xfrm>
        </p:spPr>
        <p:txBody>
          <a:bodyPr/>
          <a:lstStyle/>
          <a:p>
            <a:r>
              <a:rPr lang="en-US" dirty="0"/>
              <a:t>Societal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EF3E1-A79E-4EA2-8DDC-15CB9AD8CB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7DCCF-8B6F-4829-880B-6404EFADC9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B8D45-76BE-4B48-A5C8-238718959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606" y="36312"/>
            <a:ext cx="6447365" cy="6349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B78D1B-D73C-4E33-AE0B-ED77E8FF6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1" y="3376999"/>
            <a:ext cx="6440182" cy="32769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E8146E67-A0B8-4ECB-941D-B3E5BF23A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685"/>
            <a:ext cx="4638675" cy="237172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3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F68E-65FD-4767-9BF3-16F6B6FB0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04800"/>
            <a:ext cx="5588000" cy="914400"/>
          </a:xfrm>
        </p:spPr>
        <p:txBody>
          <a:bodyPr/>
          <a:lstStyle/>
          <a:p>
            <a:r>
              <a:rPr lang="en-US" dirty="0"/>
              <a:t>Values Statement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6660A-6EBA-47E8-A1B9-F65DA437B7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leadership and professional staff are driven by these organizational values…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6F544-A5C1-40C2-9AA3-193333AE19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Example</a:t>
            </a:r>
          </a:p>
        </p:txBody>
      </p:sp>
      <p:pic>
        <p:nvPicPr>
          <p:cNvPr id="5" name="Content Placeholder 3" descr="C:\Users\Bob\Dropbox\Camera Uploads\2018-11-15 08.31.47.jpg">
            <a:extLst>
              <a:ext uri="{FF2B5EF4-FFF2-40B4-BE49-F238E27FC236}">
                <a16:creationId xmlns:a16="http://schemas.microsoft.com/office/drawing/2014/main" id="{48582A7E-2607-4754-BF44-7943C94578E3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4584" t="13342" r="10737" b="18367"/>
          <a:stretch/>
        </p:blipFill>
        <p:spPr bwMode="auto">
          <a:xfrm>
            <a:off x="6480629" y="457200"/>
            <a:ext cx="5181600" cy="5410200"/>
          </a:xfrm>
          <a:prstGeom prst="rect">
            <a:avLst/>
          </a:prstGeom>
          <a:noFill/>
          <a:ln cap="flat" algn="ctr">
            <a:solidFill>
              <a:sysClr val="windowText" lastClr="000000"/>
            </a:solidFill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7005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E3F8B-17DD-4FC0-AADD-41F8AFB4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14300"/>
            <a:ext cx="11277600" cy="914400"/>
          </a:xfrm>
        </p:spPr>
        <p:txBody>
          <a:bodyPr/>
          <a:lstStyle/>
          <a:p>
            <a:r>
              <a:rPr lang="en-US" sz="4000" dirty="0"/>
              <a:t>Virus Fatigue and Messaging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B4A72-F945-4C5F-A702-28DD99104E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072B3D-C7E6-44ED-BE31-473E9DCEB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4400" y="1371600"/>
            <a:ext cx="6197600" cy="5105400"/>
          </a:xfrm>
        </p:spPr>
        <p:txBody>
          <a:bodyPr/>
          <a:lstStyle/>
          <a:p>
            <a:r>
              <a:rPr lang="en-US" b="1" dirty="0"/>
              <a:t>“Pandemic and Economic Recovery”</a:t>
            </a:r>
            <a:br>
              <a:rPr lang="en-US" dirty="0"/>
            </a:br>
            <a:endParaRPr lang="en-US" dirty="0"/>
          </a:p>
          <a:p>
            <a:r>
              <a:rPr lang="en-US" dirty="0"/>
              <a:t>Do not REGURGITATE</a:t>
            </a:r>
          </a:p>
          <a:p>
            <a:endParaRPr lang="en-US" dirty="0"/>
          </a:p>
          <a:p>
            <a:r>
              <a:rPr lang="en-US" b="1" dirty="0"/>
              <a:t>Appoint a Spokesperson</a:t>
            </a:r>
          </a:p>
          <a:p>
            <a:pPr lvl="1"/>
            <a:r>
              <a:rPr lang="en-US" dirty="0"/>
              <a:t>Avoid Rumors/</a:t>
            </a:r>
            <a:r>
              <a:rPr lang="en-US" i="1" dirty="0"/>
              <a:t>Apparent Authority</a:t>
            </a:r>
          </a:p>
          <a:p>
            <a:endParaRPr lang="en-US" sz="1800" dirty="0"/>
          </a:p>
          <a:p>
            <a:r>
              <a:rPr lang="en-US" dirty="0"/>
              <a:t>Enhance Elevator Speech</a:t>
            </a:r>
          </a:p>
          <a:p>
            <a:endParaRPr lang="en-US" sz="1600" dirty="0"/>
          </a:p>
          <a:p>
            <a:r>
              <a:rPr lang="en-US" b="1" dirty="0"/>
              <a:t>Track Good Deeds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20D9C5-15AF-4034-8014-D01BF706785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30480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61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4FC7-C8DF-4223-858E-4E5D6056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-9606"/>
            <a:ext cx="11277600" cy="914400"/>
          </a:xfrm>
        </p:spPr>
        <p:txBody>
          <a:bodyPr/>
          <a:lstStyle/>
          <a:p>
            <a:pPr>
              <a:buSzPct val="70000"/>
            </a:pPr>
            <a:r>
              <a:rPr lang="en-US" dirty="0"/>
              <a:t>Membership – Dues - ROI 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5A7C3-CD09-452C-9563-F07F98B4A5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B04D7-CDF5-4C95-BEB2-1A9B2C5B4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5499" y="953531"/>
            <a:ext cx="6629400" cy="5105400"/>
          </a:xfrm>
        </p:spPr>
        <p:txBody>
          <a:bodyPr/>
          <a:lstStyle/>
          <a:p>
            <a:r>
              <a:rPr lang="en-US" sz="2400" b="1" i="1" dirty="0"/>
              <a:t>Indispensable Partner and Trusted Resource</a:t>
            </a:r>
          </a:p>
          <a:p>
            <a:endParaRPr lang="en-US" sz="2400" dirty="0"/>
          </a:p>
          <a:p>
            <a:r>
              <a:rPr lang="en-US" sz="2400" dirty="0"/>
              <a:t>Listen, Empathize, Categorize</a:t>
            </a:r>
          </a:p>
          <a:p>
            <a:pPr lvl="1"/>
            <a:r>
              <a:rPr lang="en-US" sz="2000" dirty="0"/>
              <a:t>Transform Challenges into </a:t>
            </a:r>
            <a:r>
              <a:rPr lang="en-US" sz="2000" b="1" dirty="0"/>
              <a:t>Assoc</a:t>
            </a:r>
            <a:r>
              <a:rPr lang="en-US" sz="2000" dirty="0"/>
              <a:t>. </a:t>
            </a:r>
            <a:r>
              <a:rPr lang="en-US" sz="2000" b="1" dirty="0"/>
              <a:t>Opportunities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Delay of Dues, Waivers, Credits, </a:t>
            </a:r>
            <a:r>
              <a:rPr lang="en-US" sz="2400" u="sng" dirty="0"/>
              <a:t>Extensions</a:t>
            </a:r>
          </a:p>
          <a:p>
            <a:pPr lvl="1"/>
            <a:r>
              <a:rPr lang="en-US" sz="2000" u="sng" dirty="0"/>
              <a:t>Be Proactive</a:t>
            </a:r>
          </a:p>
          <a:p>
            <a:endParaRPr lang="en-US" sz="2400" dirty="0"/>
          </a:p>
          <a:p>
            <a:r>
              <a:rPr lang="en-US" sz="2400" b="1" dirty="0"/>
              <a:t>Communicate Value – “</a:t>
            </a:r>
            <a:r>
              <a:rPr lang="en-US" sz="2400" dirty="0"/>
              <a:t>ROI Value Calculator”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4E5A2C-2399-4DAF-ADBB-E6B12F69DBF3}"/>
              </a:ext>
            </a:extLst>
          </p:cNvPr>
          <p:cNvSpPr txBox="1"/>
          <p:nvPr/>
        </p:nvSpPr>
        <p:spPr>
          <a:xfrm>
            <a:off x="1066800" y="1720840"/>
            <a:ext cx="2438400" cy="3416320"/>
          </a:xfrm>
          <a:prstGeom prst="rect">
            <a:avLst/>
          </a:prstGeom>
          <a:solidFill>
            <a:schemeClr val="bg1"/>
          </a:solidFill>
          <a:ln>
            <a:solidFill>
              <a:srgbClr val="12577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800" b="0" dirty="0"/>
              <a:t>“We are working to help members through pandemic and economic recovery.  </a:t>
            </a:r>
          </a:p>
          <a:p>
            <a:endParaRPr lang="en-US" sz="1800" b="0" dirty="0"/>
          </a:p>
          <a:p>
            <a:r>
              <a:rPr lang="en-US" sz="1800" b="0" dirty="0"/>
              <a:t>To provide relief, we are extending dues by ____ months.  The board is ready to respond to individual hardships with waivers and credits.”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B4460-1729-4F4A-BF12-57F56BC5C657}"/>
              </a:ext>
            </a:extLst>
          </p:cNvPr>
          <p:cNvSpPr txBox="1"/>
          <p:nvPr/>
        </p:nvSpPr>
        <p:spPr>
          <a:xfrm>
            <a:off x="2616200" y="6179598"/>
            <a:ext cx="6959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/>
              <a:t>Question:  How are you handling membership?  </a:t>
            </a:r>
            <a:r>
              <a:rPr lang="en-US" sz="1800" i="0" dirty="0"/>
              <a:t>Getting new members?</a:t>
            </a:r>
          </a:p>
        </p:txBody>
      </p:sp>
      <p:pic>
        <p:nvPicPr>
          <p:cNvPr id="8" name="Picture 7" descr="A red and white sign&#10;&#10;Description automatically generated">
            <a:extLst>
              <a:ext uri="{FF2B5EF4-FFF2-40B4-BE49-F238E27FC236}">
                <a16:creationId xmlns:a16="http://schemas.microsoft.com/office/drawing/2014/main" id="{69BBD0A4-6A8B-413F-BA63-17A9A21D8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30">
            <a:off x="10715342" y="2728001"/>
            <a:ext cx="1401996" cy="1401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105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AA85-568D-45DB-82F8-84FE37BC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32825"/>
            <a:ext cx="8458200" cy="914400"/>
          </a:xfrm>
        </p:spPr>
        <p:txBody>
          <a:bodyPr/>
          <a:lstStyle/>
          <a:p>
            <a:r>
              <a:rPr lang="en-US" sz="4000" dirty="0"/>
              <a:t>ROI Dues Value Calculator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707A777-C90A-4F42-B2B3-93C04FEBA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1" y="735343"/>
            <a:ext cx="3641575" cy="666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ED96D63A-771D-4828-922B-9E4723065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537" y="2819400"/>
            <a:ext cx="2819400" cy="330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E9E8D6-DE07-4A9F-9037-CEF87DFCD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339" y="881575"/>
            <a:ext cx="4423358" cy="57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0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96084-7923-437C-A7BD-4371E1D2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Governance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E00D1-96B0-4FCC-8F24-88B361AE1C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A6142-B0AF-4646-98B3-CEDBFE747D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/>
              <a:t>AWOL  &lt;  &gt;</a:t>
            </a:r>
            <a:r>
              <a:rPr lang="en-US" sz="2400" dirty="0"/>
              <a:t> </a:t>
            </a:r>
            <a:r>
              <a:rPr lang="en-US" sz="2400" b="1" dirty="0"/>
              <a:t>Micro-Management?</a:t>
            </a:r>
          </a:p>
          <a:p>
            <a:endParaRPr lang="en-US" sz="1100" dirty="0"/>
          </a:p>
          <a:p>
            <a:r>
              <a:rPr lang="en-US" sz="2400" dirty="0"/>
              <a:t>Extend Terms if Needed</a:t>
            </a:r>
          </a:p>
          <a:p>
            <a:endParaRPr lang="en-US" sz="2400" dirty="0"/>
          </a:p>
          <a:p>
            <a:r>
              <a:rPr lang="en-US" sz="2400" b="1" dirty="0"/>
              <a:t>Empower the Executive Committee</a:t>
            </a:r>
          </a:p>
          <a:p>
            <a:endParaRPr lang="en-US" sz="1100" dirty="0"/>
          </a:p>
          <a:p>
            <a:r>
              <a:rPr lang="en-US" sz="2400" b="1" dirty="0"/>
              <a:t>Authorize the Executive Director</a:t>
            </a:r>
          </a:p>
          <a:p>
            <a:endParaRPr lang="en-US" sz="2400" dirty="0"/>
          </a:p>
          <a:p>
            <a:r>
              <a:rPr lang="en-US" sz="2400" dirty="0"/>
              <a:t>Meetings without Quorums; OK</a:t>
            </a:r>
          </a:p>
          <a:p>
            <a:endParaRPr lang="en-US" sz="2400" dirty="0"/>
          </a:p>
          <a:p>
            <a:r>
              <a:rPr lang="en-US" sz="2400" dirty="0"/>
              <a:t>Reduce </a:t>
            </a:r>
            <a:r>
              <a:rPr lang="en-US" sz="2400" u="sng" dirty="0"/>
              <a:t>Meeting Agenda </a:t>
            </a:r>
            <a:r>
              <a:rPr lang="en-US" sz="2400" dirty="0"/>
              <a:t>Format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98D098-164D-467A-A9E2-E5A389E235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000" y="2555482"/>
            <a:ext cx="4897527" cy="1370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98C197-9124-4081-83EB-016E3F6C4249}"/>
              </a:ext>
            </a:extLst>
          </p:cNvPr>
          <p:cNvSpPr txBox="1"/>
          <p:nvPr/>
        </p:nvSpPr>
        <p:spPr>
          <a:xfrm>
            <a:off x="3352800" y="6220879"/>
            <a:ext cx="4826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/>
              <a:t>Question:  What’s happening with your board? </a:t>
            </a:r>
          </a:p>
        </p:txBody>
      </p:sp>
    </p:spTree>
    <p:extLst>
      <p:ext uri="{BB962C8B-B14F-4D97-AF65-F5344CB8AC3E}">
        <p14:creationId xmlns:p14="http://schemas.microsoft.com/office/powerpoint/2010/main" val="102943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4FC7-C8DF-4223-858E-4E5D6056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Governing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5A7C3-CD09-452C-9563-F07F98B4A5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pPr lvl="1"/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dirty="0"/>
          </a:p>
          <a:p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0A13E2-3537-441D-ADD3-633D125534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/>
              <a:t>Temporary Relaxation </a:t>
            </a:r>
          </a:p>
          <a:p>
            <a:pPr lvl="1"/>
            <a:r>
              <a:rPr lang="en-US" sz="2000" dirty="0"/>
              <a:t>Rules of Order</a:t>
            </a:r>
          </a:p>
          <a:p>
            <a:pPr lvl="1"/>
            <a:r>
              <a:rPr lang="en-US" sz="2000" dirty="0"/>
              <a:t>Dates and Deadlines</a:t>
            </a:r>
          </a:p>
          <a:p>
            <a:pPr lvl="1"/>
            <a:r>
              <a:rPr lang="en-US" sz="2000" dirty="0"/>
              <a:t>Committees </a:t>
            </a:r>
            <a:br>
              <a:rPr lang="en-US" dirty="0"/>
            </a:br>
            <a:endParaRPr lang="en-US" dirty="0"/>
          </a:p>
          <a:p>
            <a:r>
              <a:rPr lang="en-US" sz="2400" u="sng" dirty="0"/>
              <a:t>Document</a:t>
            </a:r>
            <a:r>
              <a:rPr lang="en-US" sz="2400" dirty="0"/>
              <a:t> the Rationale for Omissions</a:t>
            </a:r>
          </a:p>
          <a:p>
            <a:pPr lvl="1"/>
            <a:r>
              <a:rPr lang="en-US" sz="2000" dirty="0"/>
              <a:t>Record in Future Minutes</a:t>
            </a:r>
          </a:p>
          <a:p>
            <a:pPr lvl="1"/>
            <a:endParaRPr lang="en-US" dirty="0"/>
          </a:p>
          <a:p>
            <a:r>
              <a:rPr lang="en-US" sz="2400" dirty="0"/>
              <a:t>Don’t Break any Laws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5C4AB-C411-49CF-B4B7-C1B31269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8131"/>
            <a:ext cx="3810000" cy="43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68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307C-8EB8-44D9-8EE1-33E303FB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Committee Assignments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077B0-8453-4E92-AF00-CA929C82D8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6DCE77-F135-489A-BA9B-D1E4B18A6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6516" y="1323703"/>
            <a:ext cx="6030684" cy="5105400"/>
          </a:xfrm>
        </p:spPr>
        <p:txBody>
          <a:bodyPr/>
          <a:lstStyle/>
          <a:p>
            <a:r>
              <a:rPr lang="en-US" sz="2400" dirty="0"/>
              <a:t>Appoint </a:t>
            </a:r>
            <a:r>
              <a:rPr lang="en-US" sz="2400" b="1" dirty="0"/>
              <a:t>Strike Forces</a:t>
            </a:r>
            <a:r>
              <a:rPr lang="en-US" sz="2400" dirty="0"/>
              <a:t>, Task Forces, Project Teams, </a:t>
            </a:r>
            <a:r>
              <a:rPr lang="en-US" sz="2400" u="sng" dirty="0"/>
              <a:t>Quick Action Teams</a:t>
            </a:r>
            <a:r>
              <a:rPr lang="en-US" sz="2400" dirty="0"/>
              <a:t>, Micro-Tasks</a:t>
            </a:r>
          </a:p>
          <a:p>
            <a:endParaRPr lang="en-US" sz="2400" b="1" dirty="0"/>
          </a:p>
          <a:p>
            <a:r>
              <a:rPr lang="en-US" sz="2400" u="sng" dirty="0"/>
              <a:t>Pause </a:t>
            </a:r>
            <a:r>
              <a:rPr lang="en-US" sz="2400" b="1" u="sng" dirty="0"/>
              <a:t>Standing Committees </a:t>
            </a:r>
            <a:r>
              <a:rPr lang="en-US" sz="2400" dirty="0"/>
              <a:t>(i.e. bylaws review, etc. )</a:t>
            </a:r>
            <a:br>
              <a:rPr lang="en-US" sz="2400" dirty="0"/>
            </a:br>
            <a:endParaRPr lang="en-US" sz="2400" dirty="0"/>
          </a:p>
          <a:p>
            <a:endParaRPr lang="en-US" sz="1200" dirty="0"/>
          </a:p>
          <a:p>
            <a:r>
              <a:rPr lang="en-US" sz="2400" u="sng" dirty="0"/>
              <a:t>Governance Altimeter: </a:t>
            </a:r>
          </a:p>
          <a:p>
            <a:pPr lvl="1"/>
            <a:r>
              <a:rPr lang="en-US" sz="2000" dirty="0"/>
              <a:t>Board 50,000 foot</a:t>
            </a:r>
          </a:p>
          <a:p>
            <a:pPr lvl="1"/>
            <a:r>
              <a:rPr lang="en-US" sz="2000" dirty="0"/>
              <a:t>Committees 30,000’</a:t>
            </a:r>
          </a:p>
          <a:p>
            <a:pPr lvl="1"/>
            <a:r>
              <a:rPr lang="en-US" sz="2000" dirty="0"/>
              <a:t>Staffing 10,000’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93AA7-7A7D-4A6B-9BE9-CC3E62A8DE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31242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173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A2458-246C-4B6F-A4BB-353B4EB2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Forecasts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70749-9F5A-4F07-ADC7-DF27AAC136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B476B7-EB8A-4E7E-91B0-1BD12BDC71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Assess Impact  </a:t>
            </a:r>
            <a:r>
              <a:rPr lang="en-US" sz="1600" b="1" i="1" dirty="0"/>
              <a:t>(Finance Committee)</a:t>
            </a:r>
            <a:endParaRPr lang="en-US" sz="2400" b="1" i="1" dirty="0"/>
          </a:p>
          <a:p>
            <a:endParaRPr lang="en-US" sz="1100" dirty="0"/>
          </a:p>
          <a:p>
            <a:r>
              <a:rPr lang="en-US" sz="2400" dirty="0"/>
              <a:t>Adjust/</a:t>
            </a:r>
            <a:r>
              <a:rPr lang="en-US" sz="2400" u="sng" dirty="0"/>
              <a:t>Contingency Budget</a:t>
            </a:r>
          </a:p>
          <a:p>
            <a:pPr lvl="1"/>
            <a:r>
              <a:rPr lang="en-US" sz="2000" dirty="0"/>
              <a:t>June – December 2020</a:t>
            </a:r>
            <a:br>
              <a:rPr lang="en-US" sz="2000" dirty="0"/>
            </a:br>
            <a:endParaRPr lang="en-US" sz="1600" dirty="0"/>
          </a:p>
          <a:p>
            <a:r>
              <a:rPr lang="en-US" sz="2400" dirty="0"/>
              <a:t>Reserves – </a:t>
            </a:r>
            <a:r>
              <a:rPr lang="en-US" sz="2400" b="1" i="1" dirty="0"/>
              <a:t>“Rainy Day Fund”</a:t>
            </a:r>
            <a:br>
              <a:rPr lang="en-US" sz="2400" dirty="0"/>
            </a:br>
            <a:endParaRPr lang="en-US" sz="1800" dirty="0"/>
          </a:p>
          <a:p>
            <a:r>
              <a:rPr lang="en-US" sz="2400" dirty="0"/>
              <a:t>Repurpose the </a:t>
            </a:r>
            <a:r>
              <a:rPr lang="en-US" sz="2400" b="1" u="sng" dirty="0"/>
              <a:t>FOUNDATION</a:t>
            </a:r>
            <a:r>
              <a:rPr lang="en-US" sz="2400" dirty="0"/>
              <a:t> </a:t>
            </a:r>
          </a:p>
          <a:p>
            <a:endParaRPr lang="en-US" sz="1200" dirty="0"/>
          </a:p>
          <a:p>
            <a:r>
              <a:rPr lang="en-US" sz="2400" dirty="0"/>
              <a:t>Search Stimulus Packages (CPA)</a:t>
            </a:r>
          </a:p>
          <a:p>
            <a:endParaRPr lang="en-US" sz="1100" dirty="0"/>
          </a:p>
          <a:p>
            <a:r>
              <a:rPr lang="en-US" sz="2400" b="1" dirty="0"/>
              <a:t>Repurpose Sponsors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210BE-44CD-42D9-9A4E-9437F0A0E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14" y="1676400"/>
            <a:ext cx="5535509" cy="2971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D96898-425E-4264-AA20-65B8AD14C5F4}"/>
                  </a:ext>
                </a:extLst>
              </p14:cNvPr>
              <p14:cNvContentPartPr/>
              <p14:nvPr/>
            </p14:nvContentPartPr>
            <p14:xfrm>
              <a:off x="3809880" y="1434960"/>
              <a:ext cx="3981960" cy="1137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D96898-425E-4264-AA20-65B8AD14C5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0520" y="1425600"/>
                <a:ext cx="4000680" cy="11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87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98CA3-D6E1-4DCB-A5B8-95262E7BE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FACP = Strong Chamber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6692C-9542-441F-8673-B5DC7623B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0" y="1748246"/>
            <a:ext cx="7620000" cy="5105400"/>
          </a:xfrm>
        </p:spPr>
        <p:txBody>
          <a:bodyPr/>
          <a:lstStyle/>
          <a:p>
            <a:r>
              <a:rPr lang="en-US" sz="3200" dirty="0"/>
              <a:t>Resilient</a:t>
            </a:r>
          </a:p>
          <a:p>
            <a:endParaRPr lang="en-US" sz="3200" dirty="0"/>
          </a:p>
          <a:p>
            <a:r>
              <a:rPr lang="en-US" sz="3200" dirty="0"/>
              <a:t>Sharing Resources, Collaborating</a:t>
            </a:r>
          </a:p>
          <a:p>
            <a:endParaRPr lang="en-US" sz="3200" dirty="0"/>
          </a:p>
          <a:p>
            <a:r>
              <a:rPr lang="en-US" sz="3200" dirty="0"/>
              <a:t>THANK YOU. </a:t>
            </a:r>
          </a:p>
          <a:p>
            <a:endParaRPr lang="en-US" sz="3200" dirty="0"/>
          </a:p>
          <a:p>
            <a:r>
              <a:rPr lang="en-US" sz="3200" dirty="0"/>
              <a:t>Affirmation – You’re doing things Right!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7883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4572000" y="76200"/>
            <a:ext cx="6115050" cy="914400"/>
          </a:xfrm>
        </p:spPr>
        <p:txBody>
          <a:bodyPr/>
          <a:lstStyle/>
          <a:p>
            <a:r>
              <a:rPr lang="en-US" altLang="en-US" sz="3600" dirty="0"/>
              <a:t>Sponsor Opportunity Menu</a:t>
            </a:r>
          </a:p>
        </p:txBody>
      </p:sp>
      <p:sp>
        <p:nvSpPr>
          <p:cNvPr id="143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727B1-CA9F-41BF-938A-498196797BE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9C991-46EE-482A-BAFC-79725A473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3156083" cy="34587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4C9E31-5B37-419A-B4A4-4F012559B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982744"/>
            <a:ext cx="4419600" cy="47731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D843D7-8706-4CEE-912F-1DB1B21EB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237320"/>
            <a:ext cx="4419600" cy="30529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525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307C-8EB8-44D9-8EE1-33E303FB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8790F-7D2F-482F-8A07-32846E1DA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7429" y="1371600"/>
            <a:ext cx="5486400" cy="5105400"/>
          </a:xfrm>
        </p:spPr>
        <p:txBody>
          <a:bodyPr/>
          <a:lstStyle/>
          <a:p>
            <a:r>
              <a:rPr lang="en-US" dirty="0"/>
              <a:t>Furloughs, Layoffs</a:t>
            </a:r>
          </a:p>
          <a:p>
            <a:pPr lvl="1"/>
            <a:r>
              <a:rPr lang="en-US" dirty="0"/>
              <a:t>Salary Contributions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Job Sharing Responsibilities</a:t>
            </a:r>
          </a:p>
          <a:p>
            <a:pPr lvl="1"/>
            <a:endParaRPr lang="en-US" dirty="0"/>
          </a:p>
          <a:p>
            <a:r>
              <a:rPr lang="en-US" dirty="0"/>
              <a:t>Stimulus Packages </a:t>
            </a:r>
            <a:r>
              <a:rPr lang="en-US" sz="2400" dirty="0"/>
              <a:t>(CPA Support)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Rely on legal counsel.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9138DB-E019-4A43-8319-7D88CD286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829" y="1371600"/>
            <a:ext cx="5486400" cy="5105400"/>
          </a:xfrm>
        </p:spPr>
        <p:txBody>
          <a:bodyPr/>
          <a:lstStyle/>
          <a:p>
            <a:r>
              <a:rPr lang="en-US" u="sng" dirty="0"/>
              <a:t>Remote</a:t>
            </a:r>
            <a:r>
              <a:rPr lang="en-US" dirty="0"/>
              <a:t> Work and Equipment</a:t>
            </a:r>
            <a:br>
              <a:rPr lang="en-US" dirty="0"/>
            </a:br>
            <a:endParaRPr lang="en-US" dirty="0"/>
          </a:p>
          <a:p>
            <a:r>
              <a:rPr lang="en-US" dirty="0"/>
              <a:t>HR </a:t>
            </a:r>
            <a:r>
              <a:rPr lang="en-US" u="sng" dirty="0"/>
              <a:t>Policy Manual </a:t>
            </a:r>
          </a:p>
          <a:p>
            <a:endParaRPr lang="en-US" dirty="0"/>
          </a:p>
          <a:p>
            <a:r>
              <a:rPr lang="en-US" b="1" dirty="0"/>
              <a:t>Convey Value, Confidence</a:t>
            </a:r>
          </a:p>
          <a:p>
            <a:endParaRPr lang="en-US" b="1" dirty="0"/>
          </a:p>
          <a:p>
            <a:r>
              <a:rPr lang="en-US" dirty="0"/>
              <a:t>Re-Assess in Summer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2FBE13-EF81-4453-8991-4E9918DA15B5}"/>
              </a:ext>
            </a:extLst>
          </p:cNvPr>
          <p:cNvSpPr txBox="1"/>
          <p:nvPr/>
        </p:nvSpPr>
        <p:spPr>
          <a:xfrm>
            <a:off x="2743200" y="6368534"/>
            <a:ext cx="6553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i="0" dirty="0"/>
              <a:t>Question:  Staffing considerations in </a:t>
            </a:r>
            <a:r>
              <a:rPr lang="en-US" sz="1800" b="0" i="0"/>
              <a:t>your organization?  </a:t>
            </a:r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782798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D674C-8334-4C10-93B8-4E47D609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-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DC31-27B3-4A77-8505-2F113F484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F8FB2-643E-438B-BDCC-D48C47CE18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1" dirty="0"/>
              <a:t>Pause</a:t>
            </a:r>
            <a:r>
              <a:rPr lang="en-US" sz="2400" dirty="0"/>
              <a:t> Long-Term Plan</a:t>
            </a:r>
          </a:p>
          <a:p>
            <a:endParaRPr lang="en-US" sz="1400" dirty="0"/>
          </a:p>
          <a:p>
            <a:r>
              <a:rPr lang="en-US" sz="2400" b="1" u="sng" dirty="0"/>
              <a:t>RECOVERY PLAN</a:t>
            </a:r>
            <a:r>
              <a:rPr lang="en-US" sz="2400" b="1" dirty="0"/>
              <a:t> </a:t>
            </a:r>
            <a:endParaRPr lang="en-US" sz="1200" b="1" dirty="0"/>
          </a:p>
          <a:p>
            <a:endParaRPr lang="en-US" sz="1200" b="1" dirty="0"/>
          </a:p>
          <a:p>
            <a:pPr lvl="1"/>
            <a:r>
              <a:rPr lang="en-US" sz="1600" b="1" dirty="0"/>
              <a:t>During Pandemic</a:t>
            </a:r>
          </a:p>
          <a:p>
            <a:pPr lvl="1"/>
            <a:r>
              <a:rPr lang="en-US" sz="1600" b="1" dirty="0"/>
              <a:t>Post Pandemic</a:t>
            </a:r>
            <a:endParaRPr lang="en-US" sz="1600" dirty="0"/>
          </a:p>
          <a:p>
            <a:endParaRPr lang="en-US" sz="2400" i="1" dirty="0"/>
          </a:p>
          <a:p>
            <a:r>
              <a:rPr lang="en-US" sz="2400" i="1" dirty="0"/>
              <a:t>Purposeful Abandonment now</a:t>
            </a:r>
          </a:p>
          <a:p>
            <a:endParaRPr lang="en-US" sz="1800" dirty="0"/>
          </a:p>
          <a:p>
            <a:r>
              <a:rPr lang="en-US" sz="2400" dirty="0"/>
              <a:t>Integrate </a:t>
            </a:r>
            <a:r>
              <a:rPr lang="en-US" sz="2400" b="1" dirty="0"/>
              <a:t>“</a:t>
            </a:r>
            <a:r>
              <a:rPr lang="en-US" sz="2400" b="1" u="sng" dirty="0"/>
              <a:t>Pandemic &amp; Economic Recovery</a:t>
            </a:r>
            <a:r>
              <a:rPr lang="en-US" sz="2400" b="1" dirty="0"/>
              <a:t>” </a:t>
            </a:r>
            <a:r>
              <a:rPr lang="en-US" sz="2400" dirty="0"/>
              <a:t>Future Plans</a:t>
            </a:r>
          </a:p>
          <a:p>
            <a:pPr lvl="2"/>
            <a:endParaRPr lang="en-US" sz="18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8CB4B7-43C5-4B16-A512-CD047FB79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16" y="1524000"/>
            <a:ext cx="4367846" cy="328101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D47E755-51EF-4494-81EE-1D58CC915830}"/>
              </a:ext>
            </a:extLst>
          </p:cNvPr>
          <p:cNvSpPr/>
          <p:nvPr/>
        </p:nvSpPr>
        <p:spPr bwMode="auto">
          <a:xfrm rot="1359120">
            <a:off x="333976" y="1826595"/>
            <a:ext cx="504733" cy="457200"/>
          </a:xfrm>
          <a:prstGeom prst="rightArrow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4E53A-A036-4297-AB9E-6BE2E241FDAA}"/>
              </a:ext>
            </a:extLst>
          </p:cNvPr>
          <p:cNvSpPr txBox="1"/>
          <p:nvPr/>
        </p:nvSpPr>
        <p:spPr>
          <a:xfrm>
            <a:off x="3327400" y="6292334"/>
            <a:ext cx="5334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/>
              <a:t>Question:  Did you create a </a:t>
            </a:r>
            <a:r>
              <a:rPr lang="en-US" sz="1800" b="0" i="0" dirty="0" err="1"/>
              <a:t>shortterm</a:t>
            </a:r>
            <a:r>
              <a:rPr lang="en-US" sz="1800" b="0" i="0" dirty="0"/>
              <a:t> plan?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B904818-6AE6-4D4D-B35C-410D0220D76D}"/>
              </a:ext>
            </a:extLst>
          </p:cNvPr>
          <p:cNvSpPr/>
          <p:nvPr/>
        </p:nvSpPr>
        <p:spPr bwMode="auto">
          <a:xfrm rot="16200000">
            <a:off x="794888" y="5079196"/>
            <a:ext cx="1128024" cy="457200"/>
          </a:xfrm>
          <a:prstGeom prst="rightArrow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88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0CB8A-857C-4CD5-AA19-D6D201FB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0600" y="217250"/>
            <a:ext cx="8839200" cy="914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</a:t>
            </a:r>
            <a:r>
              <a:rPr lang="en-US" dirty="0">
                <a:solidFill>
                  <a:srgbClr val="C00000"/>
                </a:solidFill>
              </a:rPr>
              <a:t> 4 x 4 </a:t>
            </a:r>
            <a:r>
              <a:rPr lang="en-US" dirty="0"/>
              <a:t>Strategic Plan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9A06FF2-3297-4E28-AC56-6FC6BE5DEF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94"/>
          <a:stretch/>
        </p:blipFill>
        <p:spPr>
          <a:xfrm>
            <a:off x="1410816" y="1905000"/>
            <a:ext cx="3538323" cy="34301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95287-7C6C-4F02-8743-6574AFF572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i="1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03D04CD-D91B-4B24-8855-C59B9F004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674450"/>
            <a:ext cx="3557291" cy="267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933F87-136D-4904-9B87-D6302D9B8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170691"/>
            <a:ext cx="4416063" cy="33307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416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1EC7-4AD1-4BA4-9537-92A16FDF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Advocacy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EE31-7117-4AC8-A462-9F9F78C43C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wrap="square"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DFD7B-637F-47E1-8C71-DE04C6018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2600" y="1410789"/>
            <a:ext cx="6629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Champion for Member Interests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Repurpose Lobbying Team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Reaching Lawmakers in “Stay at Home” Settings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Coalitions, “</a:t>
            </a:r>
            <a:r>
              <a:rPr lang="en-US" sz="2400" b="1" dirty="0"/>
              <a:t>Seat at the Table”</a:t>
            </a:r>
          </a:p>
          <a:p>
            <a:pPr lvl="1"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400" u="sng" dirty="0"/>
              <a:t>Tell Members </a:t>
            </a:r>
            <a:r>
              <a:rPr lang="en-US" sz="2400" dirty="0"/>
              <a:t>What You’re Doing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u="sng" dirty="0"/>
              <a:t>Community  Deeds support Advocacy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89845015-3A5E-423E-94A1-77C21BFCD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4041775" cy="15965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3658F-F7B2-46D0-BD4A-08C256564001}"/>
              </a:ext>
            </a:extLst>
          </p:cNvPr>
          <p:cNvSpPr txBox="1"/>
          <p:nvPr/>
        </p:nvSpPr>
        <p:spPr>
          <a:xfrm>
            <a:off x="2959100" y="6218702"/>
            <a:ext cx="6477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/>
              <a:t>Question:  What advocacy wins are you working on or have passed?</a:t>
            </a:r>
          </a:p>
          <a:p>
            <a:pPr algn="ctr"/>
            <a:r>
              <a:rPr lang="en-US" sz="1800" b="0" i="0" dirty="0"/>
              <a:t>How are you cataloging good deeds for future?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51E2DF-9B83-4690-9C12-D93F4B00D863}"/>
              </a:ext>
            </a:extLst>
          </p:cNvPr>
          <p:cNvPicPr/>
          <p:nvPr/>
        </p:nvPicPr>
        <p:blipFill rotWithShape="1"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t="4491" r="4419" b="3443"/>
          <a:stretch/>
        </p:blipFill>
        <p:spPr bwMode="auto">
          <a:xfrm>
            <a:off x="1731645" y="4079051"/>
            <a:ext cx="1552575" cy="15621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8338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54FC7-C8DF-4223-858E-4E5D6056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5A7C3-CD09-452C-9563-F07F98B4A5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8AA83-CDEC-465D-81D7-FF4603015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1371600"/>
            <a:ext cx="5969000" cy="5105400"/>
          </a:xfrm>
        </p:spPr>
        <p:txBody>
          <a:bodyPr/>
          <a:lstStyle/>
          <a:p>
            <a:r>
              <a:rPr lang="en-US" b="1" dirty="0"/>
              <a:t>Proceed with Caution</a:t>
            </a:r>
          </a:p>
          <a:p>
            <a:pPr lvl="1"/>
            <a:r>
              <a:rPr lang="en-US" sz="2000" dirty="0"/>
              <a:t>Meeting Cancellation Insurance?</a:t>
            </a:r>
          </a:p>
          <a:p>
            <a:pPr lvl="1"/>
            <a:r>
              <a:rPr lang="en-US" sz="2000" dirty="0"/>
              <a:t>Force Majeure Clause?</a:t>
            </a:r>
          </a:p>
          <a:p>
            <a:pPr lvl="1"/>
            <a:r>
              <a:rPr lang="en-US" sz="2000" dirty="0"/>
              <a:t>Facility Policy &amp; Gov’t Advisories?</a:t>
            </a:r>
          </a:p>
          <a:p>
            <a:pPr lvl="1"/>
            <a:endParaRPr lang="en-US" b="1" dirty="0"/>
          </a:p>
          <a:p>
            <a:r>
              <a:rPr lang="en-US" b="1" dirty="0"/>
              <a:t>Repurpose</a:t>
            </a:r>
            <a:r>
              <a:rPr lang="en-US" dirty="0"/>
              <a:t> Events</a:t>
            </a:r>
          </a:p>
          <a:p>
            <a:endParaRPr lang="en-US" dirty="0"/>
          </a:p>
          <a:p>
            <a:r>
              <a:rPr lang="en-US" dirty="0"/>
              <a:t>Work with </a:t>
            </a:r>
            <a:r>
              <a:rPr lang="en-US" u="sng" dirty="0"/>
              <a:t>Vendors’ Unique Needs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8D55DF4-2189-4322-8D32-2A39B3E4D7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877">
            <a:off x="937374" y="2152793"/>
            <a:ext cx="3295089" cy="209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60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32D5D5B3-973F-46AC-B777-DF1DC1224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224" y="1219200"/>
            <a:ext cx="6553200" cy="48387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CEAE96-CC45-45DD-A7D0-BD9A90F53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Survive </a:t>
            </a:r>
            <a:r>
              <a:rPr lang="en-US" dirty="0"/>
              <a:t>and Thrive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F2C6-E269-46C4-8640-6C916C7E9E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209869"/>
            <a:ext cx="5486400" cy="5105400"/>
          </a:xfrm>
        </p:spPr>
        <p:txBody>
          <a:bodyPr/>
          <a:lstStyle/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8AF75-6031-48AF-B8F3-7E1B0AB7F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5488" y="1219200"/>
            <a:ext cx="5486400" cy="5105400"/>
          </a:xfrm>
        </p:spPr>
        <p:txBody>
          <a:bodyPr/>
          <a:lstStyle/>
          <a:p>
            <a:r>
              <a:rPr lang="en-US" dirty="0"/>
              <a:t>Stay Positive, Encouraging</a:t>
            </a:r>
          </a:p>
          <a:p>
            <a:endParaRPr lang="en-US" dirty="0"/>
          </a:p>
          <a:p>
            <a:r>
              <a:rPr lang="en-US" dirty="0"/>
              <a:t>Catalog and </a:t>
            </a:r>
            <a:r>
              <a:rPr lang="en-US" b="1" dirty="0"/>
              <a:t>Share Good Deeds</a:t>
            </a:r>
          </a:p>
          <a:p>
            <a:endParaRPr lang="en-US" dirty="0"/>
          </a:p>
          <a:p>
            <a:r>
              <a:rPr lang="en-US" u="sng" dirty="0"/>
              <a:t>Celebrate</a:t>
            </a:r>
            <a:r>
              <a:rPr lang="en-US" dirty="0"/>
              <a:t> Achievements </a:t>
            </a:r>
          </a:p>
          <a:p>
            <a:endParaRPr lang="en-US" dirty="0"/>
          </a:p>
          <a:p>
            <a:r>
              <a:rPr lang="en-US" dirty="0"/>
              <a:t>Pace Yourself – Don’t Burn Out</a:t>
            </a:r>
          </a:p>
          <a:p>
            <a:endParaRPr lang="en-US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4AF72-EF23-48B9-B35E-6C66A8EF19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504831">
            <a:off x="2834874" y="2705326"/>
            <a:ext cx="696412" cy="2345808"/>
          </a:xfrm>
          <a:prstGeom prst="rect">
            <a:avLst/>
          </a:prstGeom>
        </p:spPr>
      </p:pic>
      <p:pic>
        <p:nvPicPr>
          <p:cNvPr id="7" name="Content Placeholder 3" descr="C:\Users\Bob\Dropbox\Camera Uploads\2018-11-15 08.31.47.jpg">
            <a:extLst>
              <a:ext uri="{FF2B5EF4-FFF2-40B4-BE49-F238E27FC236}">
                <a16:creationId xmlns:a16="http://schemas.microsoft.com/office/drawing/2014/main" id="{1C75CA7B-D01A-4825-99D2-211794823F3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4584" t="13342" r="10737" b="18367"/>
          <a:stretch/>
        </p:blipFill>
        <p:spPr bwMode="auto">
          <a:xfrm>
            <a:off x="1498600" y="2392330"/>
            <a:ext cx="3505200" cy="2971800"/>
          </a:xfrm>
          <a:prstGeom prst="rect">
            <a:avLst/>
          </a:prstGeom>
          <a:noFill/>
          <a:ln cap="flat" algn="ctr">
            <a:solidFill>
              <a:sysClr val="windowText" lastClr="000000"/>
            </a:solidFill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8F17DF-F1C8-4308-A695-A4F90E43C4BE}"/>
                  </a:ext>
                </a:extLst>
              </p14:cNvPr>
              <p14:cNvContentPartPr/>
              <p14:nvPr/>
            </p14:nvContentPartPr>
            <p14:xfrm>
              <a:off x="1816200" y="3886200"/>
              <a:ext cx="2495880" cy="1410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8F17DF-F1C8-4308-A695-A4F90E43C4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6840" y="3876840"/>
                <a:ext cx="2514600" cy="142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912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67CC-8895-40F1-90F3-07518C3B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26" y="894886"/>
            <a:ext cx="2236080" cy="476715"/>
          </a:xfrm>
        </p:spPr>
        <p:txBody>
          <a:bodyPr/>
          <a:lstStyle/>
          <a:p>
            <a:r>
              <a:rPr lang="en-US" sz="3200" dirty="0"/>
              <a:t>Recovery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9D6C-3D6B-492C-9483-44F9149538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03919C-9D6E-4809-9ACC-75625DFB37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3513F-6443-495A-A8BC-7AD2DC14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857" y="228600"/>
            <a:ext cx="4031914" cy="541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4C6F3E-B770-48AE-9E16-DA14D94EE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95" y="1065066"/>
            <a:ext cx="3386930" cy="3318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DA2F99-9B07-48E5-9719-AEB0BA3A04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210"/>
          <a:stretch/>
        </p:blipFill>
        <p:spPr>
          <a:xfrm>
            <a:off x="8125020" y="3401341"/>
            <a:ext cx="3633159" cy="3390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F4E651-2B72-4F57-8FE0-F66ABD0FA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403" y="4357471"/>
            <a:ext cx="3800502" cy="23955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714C43-FBED-455A-A7C1-639FAD1D09C0}"/>
              </a:ext>
            </a:extLst>
          </p:cNvPr>
          <p:cNvSpPr txBox="1"/>
          <p:nvPr/>
        </p:nvSpPr>
        <p:spPr>
          <a:xfrm>
            <a:off x="153495" y="228600"/>
            <a:ext cx="3386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/>
              <a:t>www.multibriefs.com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D2FD09-9201-4ADF-BEE8-90EBDD00E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3060" y="587543"/>
            <a:ext cx="3758216" cy="42474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21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AA00F31-7A00-44A6-A235-2B4F7C2D5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792480"/>
            <a:ext cx="54864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40-pages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A41A80-3925-44B8-9683-F3156FE56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4400" y="960120"/>
            <a:ext cx="54864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/>
              <a:t>20-Page Board Workbook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4ECDD-B4F8-42BA-8A47-6FA21BEDF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71934"/>
            <a:ext cx="3746137" cy="56121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AF93011-065F-4637-9F51-C18CF207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04800"/>
            <a:ext cx="11277600" cy="381000"/>
          </a:xfrm>
        </p:spPr>
        <p:txBody>
          <a:bodyPr/>
          <a:lstStyle/>
          <a:p>
            <a:r>
              <a:rPr lang="en-US" sz="3600" dirty="0"/>
              <a:t>Free Resources - </a:t>
            </a:r>
            <a:r>
              <a:rPr lang="en-US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bob@rchcae.com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69FD47-30D9-4355-8D6F-15C8C0B8C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295400"/>
            <a:ext cx="393580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218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2651-9EEA-4DF1-AC8E-9E4631C5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9982200" cy="914400"/>
          </a:xfrm>
        </p:spPr>
        <p:txBody>
          <a:bodyPr/>
          <a:lstStyle/>
          <a:p>
            <a:r>
              <a:rPr lang="en-US" sz="2800"/>
              <a:t>Governance </a:t>
            </a:r>
            <a:r>
              <a:rPr lang="en-US" sz="2800" dirty="0"/>
              <a:t>- Management Model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22F478B-9ABB-46D8-9A40-1FB6813E7CA1}"/>
              </a:ext>
            </a:extLst>
          </p:cNvPr>
          <p:cNvGraphicFramePr/>
          <p:nvPr/>
        </p:nvGraphicFramePr>
        <p:xfrm>
          <a:off x="2590800" y="1600201"/>
          <a:ext cx="7391400" cy="4532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764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AA85-568D-45DB-82F8-84FE37BC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920" y="4953000"/>
            <a:ext cx="8458200" cy="914400"/>
          </a:xfrm>
        </p:spPr>
        <p:txBody>
          <a:bodyPr/>
          <a:lstStyle/>
          <a:p>
            <a:r>
              <a:rPr lang="en-US" sz="3200" b="0" i="1" dirty="0"/>
              <a:t>International Monetary Fund </a:t>
            </a:r>
            <a:r>
              <a:rPr lang="en-US" sz="1600" b="0" i="1" dirty="0"/>
              <a:t>(IMF)</a:t>
            </a:r>
            <a:endParaRPr lang="en-US" sz="3200" b="0" i="1" dirty="0"/>
          </a:p>
        </p:txBody>
      </p:sp>
      <p:pic>
        <p:nvPicPr>
          <p:cNvPr id="9" name="Picture 8" descr="A picture containing person, holding, man, racket&#10;&#10;Description automatically generated">
            <a:extLst>
              <a:ext uri="{FF2B5EF4-FFF2-40B4-BE49-F238E27FC236}">
                <a16:creationId xmlns:a16="http://schemas.microsoft.com/office/drawing/2014/main" id="{8C51E47D-F01A-4B47-9ED7-64281CAE1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19400"/>
            <a:ext cx="3048000" cy="171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C42B4A-48FA-4444-8075-946EECB441EC}"/>
              </a:ext>
            </a:extLst>
          </p:cNvPr>
          <p:cNvSpPr txBox="1"/>
          <p:nvPr/>
        </p:nvSpPr>
        <p:spPr>
          <a:xfrm>
            <a:off x="381000" y="309881"/>
            <a:ext cx="11277600" cy="232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i="0" dirty="0"/>
              <a:t>“…we will get through this, but how fast and how effectively will </a:t>
            </a:r>
            <a:r>
              <a:rPr lang="en-US" sz="3600" i="0" u="sng" dirty="0"/>
              <a:t>depend a lot upon the actions we take.</a:t>
            </a:r>
            <a:r>
              <a:rPr lang="en-US" sz="3600" i="0" dirty="0"/>
              <a:t>”</a:t>
            </a:r>
          </a:p>
          <a:p>
            <a:pPr>
              <a:lnSpc>
                <a:spcPct val="150000"/>
              </a:lnSpc>
            </a:pP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177794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4CF9B-508E-4968-9755-9167635B3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Let Your Chamber Burn to 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5EF74-5DC2-448B-B6C0-F995BEF6AA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EB8F7-39DC-4BCA-8C3E-49BE4113F3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C9373-7709-42E4-ACE2-88A71CF95D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7"/>
          <a:stretch/>
        </p:blipFill>
        <p:spPr>
          <a:xfrm>
            <a:off x="2743200" y="1204452"/>
            <a:ext cx="6304720" cy="541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00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DFD74-0E94-458A-B82D-393D268D4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9000" y="1638300"/>
            <a:ext cx="3276600" cy="51054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“In the long-run, members will judge us on how we responded during a crisis.” 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1D0D695-458C-4025-9C18-42697CE45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0" r="-2" b="17179"/>
          <a:stretch/>
        </p:blipFill>
        <p:spPr bwMode="auto">
          <a:xfrm>
            <a:off x="1524000" y="838200"/>
            <a:ext cx="4114800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1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omputer&#10;&#10;Description automatically generated">
            <a:extLst>
              <a:ext uri="{FF2B5EF4-FFF2-40B4-BE49-F238E27FC236}">
                <a16:creationId xmlns:a16="http://schemas.microsoft.com/office/drawing/2014/main" id="{6FFA586E-1222-4942-B000-FDB6F7AF5D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t="10744" r="7330" b="12045"/>
          <a:stretch/>
        </p:blipFill>
        <p:spPr>
          <a:xfrm>
            <a:off x="0" y="-1"/>
            <a:ext cx="12192000" cy="676002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195BD1C-14A9-4451-83BC-8D9266FCF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659166"/>
            <a:ext cx="11314590" cy="5539667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11200" i="1" dirty="0">
                <a:latin typeface="Berlin Sans FB" panose="020E0602020502020306" pitchFamily="34" charset="0"/>
              </a:rPr>
              <a:t>	</a:t>
            </a:r>
            <a:r>
              <a:rPr lang="en-US" sz="11200" i="1">
                <a:latin typeface="Berlin Sans FB" panose="020E0602020502020306" pitchFamily="34" charset="0"/>
              </a:rPr>
              <a:t>			</a:t>
            </a:r>
            <a:r>
              <a:rPr lang="en-US" sz="14400" i="1">
                <a:latin typeface="Berlin Sans FB" panose="020E0602020502020306" pitchFamily="34" charset="0"/>
              </a:rPr>
              <a:t>Rebound !</a:t>
            </a:r>
            <a:r>
              <a:rPr lang="en-US" sz="11200" i="1">
                <a:latin typeface="Berlin Sans FB" panose="020E0602020502020306" pitchFamily="34" charset="0"/>
              </a:rPr>
              <a:t>	</a:t>
            </a:r>
            <a:r>
              <a:rPr lang="en-US" sz="8000" i="1" dirty="0">
                <a:latin typeface="Berlin Sans FB" panose="020E0602020502020306" pitchFamily="34" charset="0"/>
              </a:rPr>
              <a:t>	     	      </a:t>
            </a:r>
            <a:r>
              <a:rPr lang="en-US" sz="6400" i="1" dirty="0">
                <a:latin typeface="Berlin Sans FB" panose="020E0602020502020306" pitchFamily="34" charset="0"/>
              </a:rPr>
              <a:t>Associations and Chambers</a:t>
            </a:r>
            <a:endParaRPr lang="en-US" sz="8000" i="1" dirty="0">
              <a:latin typeface="Berlin Sans FB" panose="020E0602020502020306" pitchFamily="34" charset="0"/>
            </a:endParaRPr>
          </a:p>
          <a:p>
            <a:pPr algn="just">
              <a:lnSpc>
                <a:spcPct val="170000"/>
              </a:lnSpc>
            </a:pPr>
            <a:endParaRPr lang="en-US" sz="100" i="1" dirty="0">
              <a:latin typeface="Berlin Sans FB" panose="020E0602020502020306" pitchFamily="34" charset="0"/>
            </a:endParaRPr>
          </a:p>
          <a:p>
            <a:pPr marL="457200" indent="-457200" algn="l">
              <a:lnSpc>
                <a:spcPct val="170000"/>
              </a:lnSpc>
              <a:buFont typeface="+mj-lt"/>
              <a:buAutoNum type="arabicPeriod"/>
            </a:pPr>
            <a:r>
              <a:rPr lang="en-US" sz="10800" i="1" dirty="0">
                <a:latin typeface="Berlin Sans FB" panose="020E0602020502020306" pitchFamily="34" charset="0"/>
              </a:rPr>
              <a:t>TECHNOLOGY – Investment and familiarity with technology allowing seamless  adaptation for remote working, board and committee meetings, training and communications. </a:t>
            </a: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r>
              <a:rPr lang="en-US" sz="10800" i="1" dirty="0">
                <a:latin typeface="Berlin Sans FB" panose="020E0602020502020306" pitchFamily="34" charset="0"/>
              </a:rPr>
              <a:t>RESERVES – Adequate savings established in case of emergency; ability to survive at least 6 months.   NOW is the time to make best use of reserves.</a:t>
            </a: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r>
              <a:rPr lang="en-US" sz="10800" i="1" dirty="0">
                <a:latin typeface="Berlin Sans FB" panose="020E0602020502020306" pitchFamily="34" charset="0"/>
              </a:rPr>
              <a:t>PEOPLE - The board of directors and professional staff are embracing opportunities to make a better organization. </a:t>
            </a:r>
          </a:p>
          <a:p>
            <a:pPr algn="r">
              <a:lnSpc>
                <a:spcPct val="170000"/>
              </a:lnSpc>
            </a:pPr>
            <a:r>
              <a:rPr lang="en-US" sz="2800" i="1" dirty="0">
                <a:latin typeface="Berlin Sans FB" panose="020E0602020502020306" pitchFamily="34" charset="0"/>
              </a:rPr>
              <a:t>bob@rchcae.com</a:t>
            </a: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endParaRPr lang="en-US" sz="2400" i="1" dirty="0">
              <a:latin typeface="Berlin Sans FB" panose="020E0602020502020306" pitchFamily="34" charset="0"/>
            </a:endParaRP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endParaRPr lang="en-US" sz="700" i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1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24FF56-0BBE-4C65-AFD0-D74B0D0E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9800"/>
            <a:ext cx="3911600" cy="914400"/>
          </a:xfrm>
        </p:spPr>
        <p:txBody>
          <a:bodyPr/>
          <a:lstStyle/>
          <a:p>
            <a:r>
              <a:rPr lang="en-US" dirty="0"/>
              <a:t>Take the Pulse of Stakeholders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A903C6-83C8-42EB-9557-7E0AAC311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48" y="152400"/>
            <a:ext cx="6979920" cy="6705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000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ED614-F0F9-4DD9-A2AB-D6D15FD0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76200"/>
            <a:ext cx="11277600" cy="914400"/>
          </a:xfrm>
        </p:spPr>
        <p:txBody>
          <a:bodyPr/>
          <a:lstStyle/>
          <a:p>
            <a:r>
              <a:rPr lang="en-US" dirty="0"/>
              <a:t>SWOT – </a:t>
            </a:r>
            <a:r>
              <a:rPr lang="en-US" sz="3200" b="0" dirty="0"/>
              <a:t>Board/Staff Perspectives </a:t>
            </a:r>
            <a:r>
              <a:rPr lang="en-US" sz="1600" b="0" dirty="0"/>
              <a:t>(&lt;1hour)</a:t>
            </a:r>
            <a:endParaRPr lang="en-US" b="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7AE0266-BC34-42BE-BBD9-08519D371DA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7021019"/>
              </p:ext>
            </p:extLst>
          </p:nvPr>
        </p:nvGraphicFramePr>
        <p:xfrm>
          <a:off x="1905000" y="1219200"/>
          <a:ext cx="8001000" cy="531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3963325419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376125436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b="1" dirty="0"/>
                        <a:t>Strengths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Weaknesses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446180"/>
                  </a:ext>
                </a:extLst>
              </a:tr>
              <a:tr h="68917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Innovation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Leadership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Advocacy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Collaboration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Vision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Responsive to Membership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Solid Reputation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Paralysis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“How we used to do it.”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Program Income Loses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40923"/>
                  </a:ext>
                </a:extLst>
              </a:tr>
              <a:tr h="209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Threats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018162"/>
                  </a:ext>
                </a:extLst>
              </a:tr>
              <a:tr h="68917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Community Leadership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Foundation Purpose/Repurpose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Stimulus Funds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Grant Management Opportunities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Create new Benefits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Becoming Indispensable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Serving as the Trusted Resource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dirty="0"/>
                        <a:t>Pandemic</a:t>
                      </a:r>
                      <a:r>
                        <a:rPr lang="en-US" dirty="0"/>
                        <a:t> –</a:t>
                      </a:r>
                      <a:r>
                        <a:rPr lang="en-US" baseline="0" dirty="0"/>
                        <a:t> Second Wave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/>
                        <a:t>Economic Impacts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1" baseline="0" dirty="0"/>
                        <a:t>Societal Justice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Business Closures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Negative Images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2849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69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AA85-568D-45DB-82F8-84FE37BC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  <a:solidFill>
            <a:srgbClr val="C00000"/>
          </a:solidFill>
        </p:spPr>
        <p:txBody>
          <a:bodyPr wrap="square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Strengths of Chambers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9BF43-8736-4CCC-9710-6334C3619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1" y="1426029"/>
            <a:ext cx="5486400" cy="5105400"/>
          </a:xfrm>
        </p:spPr>
        <p:txBody>
          <a:bodyPr wrap="square" anchor="t">
            <a:normAutofit/>
          </a:bodyPr>
          <a:lstStyle/>
          <a:p>
            <a:pPr marL="627063" indent="-627063">
              <a:spcBef>
                <a:spcPts val="1800"/>
              </a:spcBef>
              <a:buSzPct val="70000"/>
              <a:buFont typeface="+mj-lt"/>
              <a:buAutoNum type="alphaLcParenR"/>
            </a:pPr>
            <a:r>
              <a:rPr lang="en-US" u="sng" dirty="0"/>
              <a:t>Empathy</a:t>
            </a:r>
            <a:r>
              <a:rPr lang="en-US" dirty="0"/>
              <a:t>, Listening to Members</a:t>
            </a:r>
          </a:p>
          <a:p>
            <a:pPr marL="627063" indent="-627063">
              <a:spcBef>
                <a:spcPts val="1800"/>
              </a:spcBef>
              <a:buSzPct val="70000"/>
              <a:buFont typeface="+mj-lt"/>
              <a:buAutoNum type="alphaLcParenR"/>
            </a:pPr>
            <a:r>
              <a:rPr lang="en-US" u="sng" dirty="0"/>
              <a:t>Trusted Source</a:t>
            </a:r>
            <a:r>
              <a:rPr lang="en-US" dirty="0"/>
              <a:t>, Relationships</a:t>
            </a:r>
            <a:endParaRPr lang="en-US" u="sng" dirty="0"/>
          </a:p>
          <a:p>
            <a:pPr marL="627063" indent="-627063">
              <a:spcBef>
                <a:spcPts val="1800"/>
              </a:spcBef>
              <a:buSzPct val="70000"/>
              <a:buFont typeface="+mj-lt"/>
              <a:buAutoNum type="alphaLcParenR"/>
            </a:pPr>
            <a:r>
              <a:rPr lang="en-US" u="sng" dirty="0"/>
              <a:t>Leadership</a:t>
            </a:r>
            <a:r>
              <a:rPr lang="en-US" dirty="0"/>
              <a:t> Team, Passionate</a:t>
            </a:r>
          </a:p>
          <a:p>
            <a:pPr marL="627063" indent="-627063">
              <a:spcBef>
                <a:spcPts val="1800"/>
              </a:spcBef>
              <a:buSzPct val="70000"/>
              <a:buFont typeface="+mj-lt"/>
              <a:buAutoNum type="alphaLcParenR"/>
            </a:pPr>
            <a:r>
              <a:rPr lang="en-US" dirty="0"/>
              <a:t>Publications, </a:t>
            </a:r>
            <a:r>
              <a:rPr lang="en-US" u="sng" dirty="0"/>
              <a:t>Communication Channels</a:t>
            </a:r>
          </a:p>
          <a:p>
            <a:pPr marL="627063" indent="-627063">
              <a:spcBef>
                <a:spcPts val="1800"/>
              </a:spcBef>
              <a:buSzPct val="70000"/>
              <a:buFont typeface="+mj-lt"/>
              <a:buAutoNum type="alphaLcParenR"/>
            </a:pPr>
            <a:r>
              <a:rPr lang="en-US" u="sng" dirty="0"/>
              <a:t>Technology</a:t>
            </a:r>
            <a:r>
              <a:rPr lang="en-US" dirty="0"/>
              <a:t> Use, </a:t>
            </a:r>
            <a:r>
              <a:rPr lang="en-US" u="sng" dirty="0"/>
              <a:t>Internet</a:t>
            </a:r>
            <a:r>
              <a:rPr lang="en-US" dirty="0"/>
              <a:t>, Social Media</a:t>
            </a:r>
          </a:p>
          <a:p>
            <a:pPr marL="627063" indent="-627063">
              <a:spcBef>
                <a:spcPts val="1800"/>
              </a:spcBef>
              <a:buSzPct val="70000"/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E1CB7-E8B4-4378-9F82-4CEF3F92E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1426029"/>
            <a:ext cx="5105400" cy="5105400"/>
          </a:xfrm>
        </p:spPr>
        <p:txBody>
          <a:bodyPr/>
          <a:lstStyle/>
          <a:p>
            <a:pPr marL="627063" indent="-627063">
              <a:spcBef>
                <a:spcPts val="1800"/>
              </a:spcBef>
              <a:buSzPct val="70000"/>
              <a:buFont typeface="+mj-lt"/>
              <a:buAutoNum type="alphaLcParenR" startAt="6"/>
            </a:pPr>
            <a:r>
              <a:rPr lang="en-US" u="sng" dirty="0"/>
              <a:t>Resourceful</a:t>
            </a:r>
            <a:endParaRPr lang="en-US" dirty="0"/>
          </a:p>
          <a:p>
            <a:pPr marL="627063" indent="-627063">
              <a:spcBef>
                <a:spcPts val="1800"/>
              </a:spcBef>
              <a:buSzPct val="70000"/>
              <a:buFont typeface="+mj-lt"/>
              <a:buAutoNum type="alphaLcParenR" startAt="6"/>
            </a:pPr>
            <a:r>
              <a:rPr lang="en-US" u="sng" dirty="0"/>
              <a:t>Advocacy</a:t>
            </a:r>
            <a:r>
              <a:rPr lang="en-US" dirty="0"/>
              <a:t> </a:t>
            </a:r>
          </a:p>
          <a:p>
            <a:pPr marL="627063" indent="-627063">
              <a:spcBef>
                <a:spcPts val="1800"/>
              </a:spcBef>
              <a:buSzPct val="70000"/>
              <a:buFont typeface="+mj-lt"/>
              <a:buAutoNum type="alphaLcParenR" startAt="6"/>
            </a:pPr>
            <a:r>
              <a:rPr lang="en-US" dirty="0"/>
              <a:t>Coalitions, </a:t>
            </a:r>
            <a:r>
              <a:rPr lang="en-US" u="sng" dirty="0"/>
              <a:t>Collaboration</a:t>
            </a:r>
            <a:r>
              <a:rPr lang="en-US" dirty="0"/>
              <a:t>.</a:t>
            </a:r>
          </a:p>
          <a:p>
            <a:pPr marL="627063" indent="-627063">
              <a:spcBef>
                <a:spcPts val="1800"/>
              </a:spcBef>
              <a:buSzPct val="70000"/>
              <a:buFont typeface="+mj-lt"/>
              <a:buAutoNum type="alphaLcParenR" startAt="6"/>
            </a:pPr>
            <a:r>
              <a:rPr lang="en-US" dirty="0"/>
              <a:t>Planning,  </a:t>
            </a:r>
            <a:r>
              <a:rPr lang="en-US" u="sng" dirty="0"/>
              <a:t>Strategic Thinkers </a:t>
            </a:r>
          </a:p>
          <a:p>
            <a:pPr marL="627063" indent="-627063">
              <a:spcBef>
                <a:spcPts val="1800"/>
              </a:spcBef>
              <a:buSzPct val="70000"/>
              <a:buFont typeface="+mj-lt"/>
              <a:buAutoNum type="alphaLcParenR" startAt="6"/>
            </a:pPr>
            <a:r>
              <a:rPr lang="en-US" u="sng" dirty="0"/>
              <a:t>Grant</a:t>
            </a:r>
            <a:r>
              <a:rPr lang="en-US" dirty="0"/>
              <a:t> Application and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74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825</Words>
  <Application>Microsoft Office PowerPoint</Application>
  <PresentationFormat>Widescreen</PresentationFormat>
  <Paragraphs>253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Berlin Sans FB</vt:lpstr>
      <vt:lpstr>Times New Roman</vt:lpstr>
      <vt:lpstr>Wingdings</vt:lpstr>
      <vt:lpstr>Default Design</vt:lpstr>
      <vt:lpstr>Custom Design</vt:lpstr>
      <vt:lpstr>Hope and Opportunity    Pandemic, Economic and Societal Recovery  Comprehensive Approach </vt:lpstr>
      <vt:lpstr>FACP = Strong Chamber Community</vt:lpstr>
      <vt:lpstr>International Monetary Fund (IMF)</vt:lpstr>
      <vt:lpstr>Don’t Let Your Chamber Burn to Ground</vt:lpstr>
      <vt:lpstr>PowerPoint Presentation</vt:lpstr>
      <vt:lpstr>PowerPoint Presentation</vt:lpstr>
      <vt:lpstr>Take the Pulse of Stakeholders</vt:lpstr>
      <vt:lpstr>SWOT – Board/Staff Perspectives (&lt;1hour)</vt:lpstr>
      <vt:lpstr>Strengths of Chambers</vt:lpstr>
      <vt:lpstr>Execs Voice Concerns</vt:lpstr>
      <vt:lpstr>Societal Concerns</vt:lpstr>
      <vt:lpstr>Values Statement </vt:lpstr>
      <vt:lpstr>Virus Fatigue and Messaging</vt:lpstr>
      <vt:lpstr>Membership – Dues - ROI </vt:lpstr>
      <vt:lpstr>ROI Dues Value Calculator</vt:lpstr>
      <vt:lpstr>Board Governance </vt:lpstr>
      <vt:lpstr>Governing Documents</vt:lpstr>
      <vt:lpstr>Committee Assignments</vt:lpstr>
      <vt:lpstr>Financial Forecasts</vt:lpstr>
      <vt:lpstr>Sponsor Opportunity Menu</vt:lpstr>
      <vt:lpstr>Staffing</vt:lpstr>
      <vt:lpstr>Planning - Strategy</vt:lpstr>
      <vt:lpstr>The 4 x 4 Strategic Plan</vt:lpstr>
      <vt:lpstr>Advocacy</vt:lpstr>
      <vt:lpstr>Cancellations</vt:lpstr>
      <vt:lpstr>Survive and Thrive</vt:lpstr>
      <vt:lpstr>Recovery Articles</vt:lpstr>
      <vt:lpstr>Free Resources - bob@rchcae.com</vt:lpstr>
      <vt:lpstr>Governance - Management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Strong</dc:title>
  <dc:creator>Bob Harris</dc:creator>
  <cp:lastModifiedBy>Bob Harris</cp:lastModifiedBy>
  <cp:revision>84</cp:revision>
  <cp:lastPrinted>2020-06-04T12:08:41Z</cp:lastPrinted>
  <dcterms:created xsi:type="dcterms:W3CDTF">2020-04-17T15:18:16Z</dcterms:created>
  <dcterms:modified xsi:type="dcterms:W3CDTF">2020-06-04T12:09:34Z</dcterms:modified>
</cp:coreProperties>
</file>