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8FB3E-4EE6-F8CF-E797-25BCE5550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47DE9-3E50-A7BB-91CA-36A2225DC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52729-5940-E251-8722-BFCF6C7D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3B6F6-AA03-B41F-5859-7DBDB832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1847F-DB30-9A0F-251F-E8B17208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8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2071D-D2AE-4AC6-2756-CEA9DC7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E3A18-9810-4AA3-3C21-3743B8FB4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E103B-419E-49A6-CCBB-C2B302B2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5DB6-EE57-BC82-EFC4-E5A1AB5F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30ED-5A94-E7F9-39F0-23BDD6A8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2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413AD3-C572-E57F-BE09-2220166BD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B0F4B-7F9C-D198-0C5D-C5D7DF52D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32E0A-9BBE-AC2B-1093-CDD2A2E5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CE485-495F-1CE6-297F-029D09AE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37D15-9598-2A3F-5BE3-190D5D50A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2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9DEA-FF3F-D999-06EA-8940276B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77A09-3020-6AF8-E530-67CC49456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BCBED-0790-CB3B-CD1B-3925AB8D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8CFA3-1198-8B45-4A45-3426EEA8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02385-5803-1D86-5385-A7C5F97B7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8698-FD15-37DC-537A-813E96FF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E3B36-DB7F-8E9E-E63F-3F318DA6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A3621-DDE3-E425-F8F1-E588E278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F35B6-2430-D7E0-90E8-29AF6610B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3861C-041A-6FA3-09CC-8D0D7416C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92AF2-D240-2CB2-3A1B-23B66C6E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A7B7C-F3C3-4C52-FFCA-67C9964DF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44DC4-4D54-29FB-9412-CE2D4AF29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79AE4-0AE7-CD15-424E-DA51A72A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CB932-3A35-4F17-EB8C-A3F3324E8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1FA0C-0A46-855B-FC3B-B0CE9D4E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9970-1CDD-9A70-3F42-E634191D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10EDD-5D4C-A29D-86F8-FA90C5A80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FB448-62A6-998D-0EC2-C4695E468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A7B8E-2E7A-54AA-D947-EBF23B9C7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44DD3-F21C-879E-FA72-4195C41CE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CAAF4-8FAD-7321-1E5B-C357A822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82182-92E6-586D-D1C5-6B278803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CDDD7-FDEF-5BDE-0C1D-50333666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7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9B60-5036-771B-9101-88484F9E1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B5FDE-73B0-92D2-7B26-832E70A0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3F1CC-69BA-020F-4431-0E2E45D6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625B1-4CD9-2A44-86F1-5B132668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8005A-5C19-BCAB-97F5-222B2EC9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43106-4F31-88B9-13D8-5F635D7DE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945A8-B475-98B6-64C5-4E6A4A081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7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59A71-73F1-DFE9-FEE3-C1BD26EE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85DB9-98E6-1C98-C79A-1C57DB6FD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27417-E8B4-B12C-B09C-A10DDB46E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85B06-C365-74F3-9319-7A3940B1D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0B91A-03F7-A300-FEA6-FFFB4CA4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BFA00-A085-2FE4-104F-12F7B241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5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1D99-251E-B1A9-1571-99AE82C03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5C4DCB-E8B0-2AAD-BBF3-0BF80A5CF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17C7A-091A-F3DE-3812-C1E840FE4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F7342-325F-6F6F-E174-29C3F799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4FC7C-A35C-5DF3-5AA8-97309E74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D625E-497B-9D87-0FDA-33E8BE19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5B0DC1-305B-3FD0-ECD3-173C0D3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F1FB2-1DF9-4784-F76A-E73965D5F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5EF51-1DDB-F039-5806-42F396C84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A0F2-1BD9-462C-AE46-BD6430D7376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3A482-DFF9-EC28-41A8-B715B06BE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E112D-4346-2B17-724C-EB40D17EA4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BB09-A2D7-4F48-9CE1-4EA129A7B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5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ngie@cpahamilton.com" TargetMode="External"/><Relationship Id="rId2" Type="http://schemas.openxmlformats.org/officeDocument/2006/relationships/hyperlink" Target="https://www.irs.gov/newsroom/faqs-employee-retention-credit-under-the-cares-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ustin@cpahamilton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7E7DA-A147-68FF-E156-AE8DD8BC56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Employee Retention Credit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D81C-24FD-D09B-4B26-817412DBC3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 your Chamber eligible to receive the Employee Retention Credit?</a:t>
            </a:r>
          </a:p>
        </p:txBody>
      </p:sp>
    </p:spTree>
    <p:extLst>
      <p:ext uri="{BB962C8B-B14F-4D97-AF65-F5344CB8AC3E}">
        <p14:creationId xmlns:p14="http://schemas.microsoft.com/office/powerpoint/2010/main" val="342009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594E1-0ED4-91F6-02C1-1150D06B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FD433-CD09-F691-C57A-8BA6C189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Refundable payroll tax credit.</a:t>
            </a:r>
          </a:p>
          <a:p>
            <a:r>
              <a:rPr lang="en-US" dirty="0"/>
              <a:t>Applies to wages and certain health plan costs.</a:t>
            </a:r>
          </a:p>
          <a:p>
            <a:r>
              <a:rPr lang="en-US" dirty="0"/>
              <a:t>Equal to 50% of qualified wages up to $10,000 for 2020</a:t>
            </a:r>
          </a:p>
          <a:p>
            <a:r>
              <a:rPr lang="en-US" dirty="0"/>
              <a:t>Equal to 70% of qualified wages up to $10,000 for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0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DA01-3CBE-A784-8CCE-A345383F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in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28F5C-80F8-9F18-8EF3-7FDE68D8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eligible, employers must have met one of the following tests:</a:t>
            </a:r>
          </a:p>
          <a:p>
            <a:pPr lvl="1"/>
            <a:r>
              <a:rPr lang="en-US" dirty="0"/>
              <a:t>Operations were fully or partially suspended due to a governmental order related to COVID-19.</a:t>
            </a:r>
          </a:p>
          <a:p>
            <a:pPr lvl="1"/>
            <a:r>
              <a:rPr lang="en-US" dirty="0"/>
              <a:t>Experienced a 50% decline in gross receipts during a 2020 calendar quarter compared to the same quarter in 2019.  Significant decline must be on the basis of accounting your tax return is filed on.  </a:t>
            </a:r>
          </a:p>
          <a:p>
            <a:pPr lvl="1"/>
            <a:r>
              <a:rPr lang="en-US" dirty="0"/>
              <a:t>Remains “eligible quarter” until the end of the first quarter in which gross receipts exceeds 80% of the receipts of the same quarter in 2019.</a:t>
            </a:r>
          </a:p>
        </p:txBody>
      </p:sp>
    </p:spTree>
    <p:extLst>
      <p:ext uri="{BB962C8B-B14F-4D97-AF65-F5344CB8AC3E}">
        <p14:creationId xmlns:p14="http://schemas.microsoft.com/office/powerpoint/2010/main" val="2163293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DA01-3CBE-A784-8CCE-A345383F1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in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28F5C-80F8-9F18-8EF3-7FDE68D82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eligible, employers must have met one of the following tests:</a:t>
            </a:r>
          </a:p>
          <a:p>
            <a:pPr lvl="1"/>
            <a:r>
              <a:rPr lang="en-US" dirty="0"/>
              <a:t>Experienced a 20% decline in gross receipts during a 2021 calendar quarter compared to the same quarter in 2019.  Significant decline must be on the basis of accounting your tax return is filed on.  </a:t>
            </a:r>
          </a:p>
          <a:p>
            <a:pPr lvl="1"/>
            <a:r>
              <a:rPr lang="en-US" dirty="0"/>
              <a:t>No eligibility based on government shutdown orders in 2021.</a:t>
            </a:r>
          </a:p>
          <a:p>
            <a:pPr lvl="1"/>
            <a:r>
              <a:rPr lang="en-US" dirty="0"/>
              <a:t>First quarter of 2021, you can use the fourth quarter gross receipts of 2020 compared to the fourth quarter of 2019 gross receipts test.</a:t>
            </a:r>
          </a:p>
        </p:txBody>
      </p:sp>
    </p:spTree>
    <p:extLst>
      <p:ext uri="{BB962C8B-B14F-4D97-AF65-F5344CB8AC3E}">
        <p14:creationId xmlns:p14="http://schemas.microsoft.com/office/powerpoint/2010/main" val="70001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55F9-AFA3-4751-5C8B-54F82FF03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Example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D71B7C-5149-C2C5-CF86-2BD5FBB8F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950" y="1578721"/>
            <a:ext cx="7409827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52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9B1B-6547-483C-4DE4-8BD66FF85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PPP and ERC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A685B-B09A-D7F7-2760-43E6C23C4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wages used for PPP forgiveness calculations cannot be used as ERC qualified wages.</a:t>
            </a:r>
          </a:p>
          <a:p>
            <a:r>
              <a:rPr lang="en-US" dirty="0"/>
              <a:t>Employers may not consider wages used for paid family and medical leave credits (COVID-19 pay) for the Employee Retention Credit</a:t>
            </a:r>
          </a:p>
        </p:txBody>
      </p:sp>
    </p:spTree>
    <p:extLst>
      <p:ext uri="{BB962C8B-B14F-4D97-AF65-F5344CB8AC3E}">
        <p14:creationId xmlns:p14="http://schemas.microsoft.com/office/powerpoint/2010/main" val="231851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3333-DCA4-2107-78B6-1148658FD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claim the credit and documentation requirements?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BC355-480D-6DA0-5807-B3A8902B3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941, Federal employment tax return</a:t>
            </a:r>
          </a:p>
          <a:p>
            <a:pPr lvl="1"/>
            <a:r>
              <a:rPr lang="en-US" dirty="0"/>
              <a:t>Must file an amended return (941-X)</a:t>
            </a:r>
          </a:p>
          <a:p>
            <a:pPr lvl="1"/>
            <a:endParaRPr lang="en-US" dirty="0"/>
          </a:p>
          <a:p>
            <a:r>
              <a:rPr lang="en-US" dirty="0"/>
              <a:t>Documentation supporting eligibility – income statements or proof of government shutdown orders.</a:t>
            </a:r>
          </a:p>
          <a:p>
            <a:r>
              <a:rPr lang="en-US" dirty="0"/>
              <a:t>Wage reports used in calculating eligible wages</a:t>
            </a:r>
          </a:p>
          <a:p>
            <a:r>
              <a:rPr lang="en-US" dirty="0"/>
              <a:t>941 reports (original and amended)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8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66325-2832-B5B7-3A15-F1FF77BA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File?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BC71B-A746-7191-F08B-132360B8F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soon as possible.</a:t>
            </a:r>
          </a:p>
          <a:p>
            <a:pPr lvl="1"/>
            <a:r>
              <a:rPr lang="en-US" dirty="0"/>
              <a:t>Statute of limitations</a:t>
            </a:r>
          </a:p>
          <a:p>
            <a:pPr lvl="2"/>
            <a:r>
              <a:rPr lang="en-US" dirty="0"/>
              <a:t>3 years from the date your original 941 was file.</a:t>
            </a:r>
          </a:p>
          <a:p>
            <a:pPr lvl="2"/>
            <a:endParaRPr lang="en-US" dirty="0"/>
          </a:p>
          <a:p>
            <a:r>
              <a:rPr lang="en-US" dirty="0"/>
              <a:t>Generally takes 6 to 9 months to receive refund.</a:t>
            </a:r>
          </a:p>
          <a:p>
            <a:endParaRPr lang="en-US" dirty="0"/>
          </a:p>
          <a:p>
            <a:r>
              <a:rPr lang="en-US" dirty="0"/>
              <a:t>The rules to the program can change at any time.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7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6E7C8-6CB6-614F-0DA9-9D36179D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E253-9B13-BFB3-F777-39A083868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https://www.irs.gov/newsroom/faqs-employee-retention-credit-under-the-cares-act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Questions?  Feel free to call Angie or Dustin at Hamilton &amp; Associates CPA – 813-532-2000 or email </a:t>
            </a:r>
            <a:r>
              <a:rPr lang="en-US" dirty="0">
                <a:hlinkClick r:id="rId3"/>
              </a:rPr>
              <a:t>angie@cpahamilton.com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dustin@cpahamilton.com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664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425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Employee Retention Credit</vt:lpstr>
      <vt:lpstr>Overview</vt:lpstr>
      <vt:lpstr>Eligibility in 2020</vt:lpstr>
      <vt:lpstr>Eligibility in 2021</vt:lpstr>
      <vt:lpstr>Eligibility Example</vt:lpstr>
      <vt:lpstr>PPP and ERC</vt:lpstr>
      <vt:lpstr>How do I claim the credit and documentation requirements?</vt:lpstr>
      <vt:lpstr>When to File? 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Retention Credit</dc:title>
  <dc:creator>Dustin Orr</dc:creator>
  <cp:lastModifiedBy>Dustin Orr</cp:lastModifiedBy>
  <cp:revision>1</cp:revision>
  <dcterms:created xsi:type="dcterms:W3CDTF">2023-01-17T21:01:26Z</dcterms:created>
  <dcterms:modified xsi:type="dcterms:W3CDTF">2023-01-17T22:00:02Z</dcterms:modified>
</cp:coreProperties>
</file>